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9" r:id="rId2"/>
    <p:sldId id="260" r:id="rId3"/>
    <p:sldId id="713" r:id="rId4"/>
    <p:sldId id="517" r:id="rId5"/>
    <p:sldId id="518" r:id="rId6"/>
    <p:sldId id="703" r:id="rId7"/>
    <p:sldId id="704" r:id="rId8"/>
    <p:sldId id="678" r:id="rId9"/>
    <p:sldId id="668" r:id="rId10"/>
    <p:sldId id="512" r:id="rId11"/>
    <p:sldId id="705" r:id="rId12"/>
    <p:sldId id="532" r:id="rId13"/>
    <p:sldId id="706" r:id="rId14"/>
    <p:sldId id="681" r:id="rId15"/>
    <p:sldId id="557" r:id="rId16"/>
    <p:sldId id="558" r:id="rId17"/>
    <p:sldId id="685" r:id="rId18"/>
    <p:sldId id="689" r:id="rId19"/>
    <p:sldId id="690" r:id="rId20"/>
    <p:sldId id="691" r:id="rId21"/>
    <p:sldId id="707" r:id="rId22"/>
    <p:sldId id="709" r:id="rId23"/>
    <p:sldId id="710" r:id="rId24"/>
    <p:sldId id="711" r:id="rId25"/>
    <p:sldId id="712" r:id="rId26"/>
    <p:sldId id="715" r:id="rId27"/>
    <p:sldId id="716" r:id="rId28"/>
    <p:sldId id="717" r:id="rId29"/>
    <p:sldId id="718" r:id="rId30"/>
    <p:sldId id="719" r:id="rId31"/>
    <p:sldId id="720" r:id="rId32"/>
    <p:sldId id="721" r:id="rId33"/>
    <p:sldId id="723" r:id="rId34"/>
    <p:sldId id="724" r:id="rId35"/>
    <p:sldId id="725" r:id="rId36"/>
    <p:sldId id="726" r:id="rId37"/>
    <p:sldId id="727" r:id="rId38"/>
    <p:sldId id="728" r:id="rId39"/>
    <p:sldId id="729" r:id="rId40"/>
    <p:sldId id="730" r:id="rId41"/>
    <p:sldId id="731" r:id="rId42"/>
    <p:sldId id="732" r:id="rId43"/>
    <p:sldId id="733" r:id="rId44"/>
    <p:sldId id="734" r:id="rId45"/>
    <p:sldId id="736" r:id="rId46"/>
    <p:sldId id="737" r:id="rId47"/>
    <p:sldId id="738" r:id="rId48"/>
    <p:sldId id="739" r:id="rId49"/>
    <p:sldId id="742" r:id="rId50"/>
    <p:sldId id="743" r:id="rId51"/>
    <p:sldId id="744" r:id="rId52"/>
    <p:sldId id="745" r:id="rId53"/>
    <p:sldId id="746" r:id="rId54"/>
    <p:sldId id="749" r:id="rId55"/>
    <p:sldId id="750" r:id="rId56"/>
    <p:sldId id="751" r:id="rId57"/>
    <p:sldId id="449" r:id="rId58"/>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91">
          <p15:clr>
            <a:srgbClr val="A4A3A4"/>
          </p15:clr>
        </p15:guide>
        <p15:guide id="2" pos="286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106" d="100"/>
          <a:sy n="106" d="100"/>
        </p:scale>
        <p:origin x="631" y="69"/>
      </p:cViewPr>
      <p:guideLst>
        <p:guide orient="horz" pos="1691"/>
        <p:guide pos="2866"/>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buFont typeface="Arial" panose="020B0604020202020204" pitchFamily="34" charset="0"/>
              <a:buNone/>
              <a:defRPr/>
            </a:lvl1pPr>
          </a:lstStyle>
          <a:p>
            <a:pPr>
              <a:defRPr/>
            </a:pPr>
            <a:endParaRPr lang="zh-CN" altLang="en-US"/>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buFont typeface="Arial" panose="020B0604020202020204" pitchFamily="34" charset="0"/>
              <a:buNone/>
              <a:defRPr/>
            </a:lvl1pPr>
          </a:lstStyle>
          <a:p>
            <a:pPr>
              <a:defRPr/>
            </a:pPr>
            <a:fld id="{C2EE77DB-5627-47BA-9302-1958474F1002}" type="datetime1">
              <a:rPr lang="zh-CN" altLang="en-US"/>
              <a:pPr>
                <a:defRPr/>
              </a:pPr>
              <a:t>2023-8-21</a:t>
            </a:fld>
            <a:endParaRPr lang="en-US"/>
          </a:p>
        </p:txBody>
      </p:sp>
      <p:sp>
        <p:nvSpPr>
          <p:cNvPr id="2052"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9701"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0" eaLnBrk="0" hangingPunct="0">
              <a:defRPr>
                <a:solidFill>
                  <a:schemeClr val="tx1"/>
                </a:solidFill>
                <a:latin typeface="Arial" panose="020B0604020202020204" pitchFamily="34" charset="0"/>
                <a:ea typeface="宋体" panose="02010600030101010101" pitchFamily="2" charset="-122"/>
              </a:defRPr>
            </a:lvl1pPr>
            <a:lvl2pPr marL="742950" indent="-285750" defTabSz="0" eaLnBrk="0" hangingPunct="0">
              <a:defRPr>
                <a:solidFill>
                  <a:schemeClr val="tx1"/>
                </a:solidFill>
                <a:latin typeface="Arial" panose="020B0604020202020204" pitchFamily="34" charset="0"/>
                <a:ea typeface="宋体" panose="02010600030101010101" pitchFamily="2" charset="-122"/>
              </a:defRPr>
            </a:lvl2pPr>
            <a:lvl3pPr marL="1143000" indent="-228600" defTabSz="0" eaLnBrk="0" hangingPunct="0">
              <a:defRPr>
                <a:solidFill>
                  <a:schemeClr val="tx1"/>
                </a:solidFill>
                <a:latin typeface="Arial" panose="020B0604020202020204" pitchFamily="34" charset="0"/>
                <a:ea typeface="宋体" panose="02010600030101010101" pitchFamily="2" charset="-122"/>
              </a:defRPr>
            </a:lvl3pPr>
            <a:lvl4pPr marL="1600200" indent="-228600" defTabSz="0" eaLnBrk="0" hangingPunct="0">
              <a:defRPr>
                <a:solidFill>
                  <a:schemeClr val="tx1"/>
                </a:solidFill>
                <a:latin typeface="Arial" panose="020B0604020202020204" pitchFamily="34" charset="0"/>
                <a:ea typeface="宋体" panose="02010600030101010101" pitchFamily="2" charset="-122"/>
              </a:defRPr>
            </a:lvl4pPr>
            <a:lvl5pPr marL="2057400" indent="-228600" defTabSz="0" eaLnBrk="0" hangingPunct="0">
              <a:defRPr>
                <a:solidFill>
                  <a:schemeClr val="tx1"/>
                </a:solidFill>
                <a:latin typeface="Arial" panose="020B0604020202020204" pitchFamily="34" charset="0"/>
                <a:ea typeface="宋体" panose="02010600030101010101" pitchFamily="2" charset="-122"/>
              </a:defRPr>
            </a:lvl5pPr>
            <a:lvl6pPr marL="25146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30000"/>
              </a:spcBef>
              <a:defRPr/>
            </a:pPr>
            <a:r>
              <a:rPr lang="zh-CN" altLang="en-US" sz="1200" smtClean="0"/>
              <a:t>单击此处编辑母版文本样式</a:t>
            </a:r>
          </a:p>
          <a:p>
            <a:pPr>
              <a:spcBef>
                <a:spcPct val="30000"/>
              </a:spcBef>
              <a:defRPr/>
            </a:pPr>
            <a:r>
              <a:rPr lang="zh-CN" altLang="en-US" sz="1200" smtClean="0"/>
              <a:t>第二级</a:t>
            </a:r>
          </a:p>
          <a:p>
            <a:pPr>
              <a:spcBef>
                <a:spcPct val="30000"/>
              </a:spcBef>
              <a:defRPr/>
            </a:pPr>
            <a:r>
              <a:rPr lang="zh-CN" altLang="en-US" sz="1200" smtClean="0"/>
              <a:t>第三级</a:t>
            </a:r>
          </a:p>
          <a:p>
            <a:pPr>
              <a:spcBef>
                <a:spcPct val="30000"/>
              </a:spcBef>
              <a:defRPr/>
            </a:pPr>
            <a:r>
              <a:rPr lang="zh-CN" altLang="en-US" sz="1200" smtClean="0"/>
              <a:t>第四级</a:t>
            </a:r>
          </a:p>
          <a:p>
            <a:pPr>
              <a:spcBef>
                <a:spcPct val="30000"/>
              </a:spcBef>
              <a:defRPr/>
            </a:pPr>
            <a:r>
              <a:rPr lang="zh-CN" altLang="en-US" sz="1200" smtClean="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buFont typeface="Arial" panose="020B0604020202020204" pitchFamily="34" charset="0"/>
              <a:buNone/>
              <a:defRPr/>
            </a:lvl1pPr>
          </a:lstStyle>
          <a:p>
            <a:pPr>
              <a:defRPr/>
            </a:pPr>
            <a:endParaRPr lang="zh-CN" altLang="en-US"/>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buFont typeface="Arial" panose="020B0604020202020204" pitchFamily="34" charset="0"/>
              <a:buNone/>
              <a:defRPr/>
            </a:lvl1pPr>
          </a:lstStyle>
          <a:p>
            <a:pPr>
              <a:defRPr/>
            </a:pPr>
            <a:fld id="{2BC9A69B-0CFC-4A26-844E-E9059BA7BB32}"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hf sldNum="0"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fld id="{D764FCA5-9294-4950-BB5F-04118A2756DE}" type="datetime1">
              <a:rPr lang="en-US"/>
              <a:pPr>
                <a:defRPr/>
              </a:pPr>
              <a:t>8/21/2023</a:t>
            </a:fld>
            <a:endParaRPr lang="zh-CN" altLang="en-US" sz="1800" dirty="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3446E11-0CAF-4540-9E5F-D4E791DDDC49}"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02107977"/>
      </p:ext>
    </p:extLst>
  </p:cSld>
  <p:clrMapOvr>
    <a:masterClrMapping/>
  </p:clrMapOvr>
  <p:transition spd="med">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fld id="{BA144274-9C03-4E36-A4B8-169CB6DB0C0F}" type="datetime1">
              <a:rPr lang="en-US"/>
              <a:pPr>
                <a:defRPr/>
              </a:pPr>
              <a:t>8/21/2023</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A372DED-F256-4838-A61F-748A9CC2A0D1}"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849871918"/>
      </p:ext>
    </p:extLst>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fld id="{93841BF7-6ED5-408C-ADE9-5943B6A758FE}" type="datetime1">
              <a:rPr lang="en-US"/>
              <a:pPr>
                <a:defRPr/>
              </a:pPr>
              <a:t>8/21/2023</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D789E17-7319-4BC5-B8BD-66743E11C187}"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817994038"/>
      </p:ext>
    </p:extLst>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fld id="{68B78FFC-4A56-4D93-A173-D08C6A91FFCC}" type="datetime1">
              <a:rPr lang="en-US"/>
              <a:pPr>
                <a:defRPr/>
              </a:pPr>
              <a:t>8/21/2023</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59E8865-41CF-4004-B978-315471718F3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47429127"/>
      </p:ext>
    </p:extLst>
  </p:cSld>
  <p:clrMapOvr>
    <a:masterClrMapping/>
  </p:clrMapOvr>
  <p:transition spd="med">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FD28A233-E844-424B-B0AD-78BD52891405}" type="datetime1">
              <a:rPr lang="en-US"/>
              <a:pPr>
                <a:defRPr/>
              </a:pPr>
              <a:t>8/21/2023</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541A40D-C058-4894-A516-AAD1ECADEA62}"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587160303"/>
      </p:ext>
    </p:extLst>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fld id="{DE48FD47-8A38-49F1-893C-29B4EC5D7D4F}" type="datetime1">
              <a:rPr lang="en-US"/>
              <a:pPr>
                <a:defRPr/>
              </a:pPr>
              <a:t>8/21/2023</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0170043-2378-4BD3-8A90-DE504BEE1370}"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213166630"/>
      </p:ext>
    </p:extLst>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fld id="{76E1F1F0-1A0E-4D89-8D49-4B570CAC1E7D}" type="datetime1">
              <a:rPr lang="en-US"/>
              <a:pPr>
                <a:defRPr/>
              </a:pPr>
              <a:t>8/21/2023</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E55A9B08-DE3F-4B5A-AD29-4F95719A2FE8}"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710987833"/>
      </p:ext>
    </p:extLst>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fld id="{53437FFE-DB10-4B58-92BD-70AC8E589A96}" type="datetime1">
              <a:rPr lang="en-US"/>
              <a:pPr>
                <a:defRPr/>
              </a:pPr>
              <a:t>8/21/2023</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744F09DB-FE1A-4678-9F98-0F7A5509051C}"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541194084"/>
      </p:ext>
    </p:extLst>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8A06DFAB-7856-4CA1-8711-CF3597519209}" type="datetime1">
              <a:rPr lang="en-US"/>
              <a:pPr>
                <a:defRPr/>
              </a:pPr>
              <a:t>8/21/2023</a:t>
            </a:fld>
            <a:endParaRPr lang="zh-CN" altLang="en-US" sz="18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9376027B-079C-4263-B838-31DC4DB5D6B7}"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599603619"/>
      </p:ext>
    </p:extLst>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52C01ACF-6B0B-4A51-A2D8-C697484B882C}" type="datetime1">
              <a:rPr lang="en-US"/>
              <a:pPr>
                <a:defRPr/>
              </a:pPr>
              <a:t>8/21/2023</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AD95B722-C964-49A0-B69E-3D315ABE0EF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543591924"/>
      </p:ext>
    </p:extLst>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5F662A90-82E0-42B9-B8C3-13D6A7718648}" type="datetime1">
              <a:rPr lang="en-US"/>
              <a:pPr>
                <a:defRPr/>
              </a:pPr>
              <a:t>8/21/2023</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DBBFDF6-14F4-48D8-BD75-64EC0E69DBC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848697843"/>
      </p:ext>
    </p:extLst>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sym typeface="Calibri" panose="020F0502020204030204" pitchFamily="34" charset="0"/>
              </a:rPr>
              <a:t>单击此处编辑母版标题样式</a:t>
            </a:r>
          </a:p>
        </p:txBody>
      </p:sp>
      <p:sp>
        <p:nvSpPr>
          <p:cNvPr id="1027" name="文本占位符 2"/>
          <p:cNvSpPr>
            <a:spLocks noGrp="1" noChangeArrowheads="1"/>
          </p:cNvSpPr>
          <p:nvPr>
            <p:ph type="body" idx="4294967295"/>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sym typeface="Calibri" panose="020F0502020204030204" pitchFamily="34" charset="0"/>
              </a:rPr>
              <a:t>单击此处编辑母版文本样式</a:t>
            </a:r>
          </a:p>
          <a:p>
            <a:pPr lvl="1"/>
            <a:r>
              <a:rPr lang="zh-CN" altLang="zh-CN" smtClean="0">
                <a:sym typeface="Calibri" panose="020F0502020204030204" pitchFamily="34" charset="0"/>
              </a:rPr>
              <a:t>第二级</a:t>
            </a:r>
          </a:p>
          <a:p>
            <a:pPr lvl="2"/>
            <a:r>
              <a:rPr lang="zh-CN" altLang="zh-CN" smtClean="0">
                <a:sym typeface="Calibri" panose="020F0502020204030204" pitchFamily="34" charset="0"/>
              </a:rPr>
              <a:t>第三级</a:t>
            </a:r>
          </a:p>
          <a:p>
            <a:pPr lvl="3"/>
            <a:r>
              <a:rPr lang="zh-CN" altLang="zh-CN" smtClean="0">
                <a:sym typeface="Calibri" panose="020F0502020204030204" pitchFamily="34" charset="0"/>
              </a:rPr>
              <a:t>第四级</a:t>
            </a:r>
          </a:p>
          <a:p>
            <a:pPr lvl="4"/>
            <a:r>
              <a:rPr lang="zh-CN" altLang="zh-CN" smtClean="0">
                <a:sym typeface="Calibri" panose="020F0502020204030204" pitchFamily="34" charset="0"/>
              </a:rPr>
              <a:t>第五级</a:t>
            </a:r>
          </a:p>
        </p:txBody>
      </p:sp>
      <p:sp>
        <p:nvSpPr>
          <p:cNvPr id="1028" name="日期占位符 3"/>
          <p:cNvSpPr>
            <a:spLocks noGrp="1" noChangeArrowheads="1"/>
          </p:cNvSpPr>
          <p:nvPr>
            <p:ph type="dt" sz="half" idx="2"/>
          </p:nvPr>
        </p:nvSpPr>
        <p:spPr bwMode="auto">
          <a:xfrm>
            <a:off x="457200" y="4767263"/>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defRPr>
            </a:lvl1pPr>
          </a:lstStyle>
          <a:p>
            <a:pPr>
              <a:defRPr/>
            </a:pPr>
            <a:fld id="{13988112-9927-48C7-8705-267A91D5025A}" type="datetime1">
              <a:rPr lang="en-US"/>
              <a:pPr>
                <a:defRPr/>
              </a:pPr>
              <a:t>8/21/2023</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3124200" y="4767263"/>
            <a:ext cx="2895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6553200" y="4767263"/>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898989"/>
                </a:solidFill>
              </a:defRPr>
            </a:lvl1pPr>
          </a:lstStyle>
          <a:p>
            <a:pPr>
              <a:defRPr/>
            </a:pPr>
            <a:fld id="{D218A4FC-CF3D-4B1F-B33C-EA53A0C020FB}" type="slidenum">
              <a:rPr lang="zh-CN" altLang="en-US"/>
              <a:pPr>
                <a:defRPr/>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r"/>
  </p:transition>
  <p:timing>
    <p:tnLst>
      <p:par>
        <p:cTn id="1" dur="indefinite" restart="never" nodeType="tmRoot"/>
      </p:par>
    </p:tnLst>
  </p:timing>
  <p:hf sldNum="0" hdr="0" ftr="0"/>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Calibri" panose="020F0502020204030204" pitchFamily="34" charset="0"/>
        </a:defRPr>
      </a:lvl1pPr>
      <a:lvl2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13716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18288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22860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27432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3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3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8.wmf"/><Relationship Id="rId5" Type="http://schemas.openxmlformats.org/officeDocument/2006/relationships/oleObject" Target="../embeddings/oleObject1.bin"/><Relationship Id="rId4" Type="http://schemas.openxmlformats.org/officeDocument/2006/relationships/image" Target="../media/image12.png"/></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19.wmf"/><Relationship Id="rId5" Type="http://schemas.openxmlformats.org/officeDocument/2006/relationships/oleObject" Target="../embeddings/oleObject2.bin"/><Relationship Id="rId4" Type="http://schemas.openxmlformats.org/officeDocument/2006/relationships/image" Target="../media/image12.png"/></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20.wmf"/><Relationship Id="rId5" Type="http://schemas.openxmlformats.org/officeDocument/2006/relationships/oleObject" Target="../embeddings/oleObject3.bin"/><Relationship Id="rId4" Type="http://schemas.openxmlformats.org/officeDocument/2006/relationships/image" Target="../media/image12.png"/></Relationships>
</file>

<file path=ppt/slides/_rels/slide4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22.wmf"/><Relationship Id="rId5" Type="http://schemas.openxmlformats.org/officeDocument/2006/relationships/oleObject" Target="../embeddings/oleObject4.bin"/><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23.wmf"/><Relationship Id="rId5" Type="http://schemas.openxmlformats.org/officeDocument/2006/relationships/oleObject" Target="../embeddings/oleObject5.bin"/><Relationship Id="rId4" Type="http://schemas.openxmlformats.org/officeDocument/2006/relationships/image" Target="../media/image12.png"/></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24.wmf"/><Relationship Id="rId5" Type="http://schemas.openxmlformats.org/officeDocument/2006/relationships/oleObject" Target="../embeddings/oleObject6.bin"/><Relationship Id="rId4" Type="http://schemas.openxmlformats.org/officeDocument/2006/relationships/image" Target="../media/image12.png"/></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7.vml"/><Relationship Id="rId5" Type="http://schemas.openxmlformats.org/officeDocument/2006/relationships/image" Target="../media/image25.wmf"/><Relationship Id="rId4" Type="http://schemas.openxmlformats.org/officeDocument/2006/relationships/oleObject" Target="../embeddings/oleObject7.bin"/></Relationships>
</file>

<file path=ppt/slides/_rels/slide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4450" y="1828800"/>
            <a:ext cx="6629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9"/>
          <p:cNvSpPr>
            <a:spLocks noChangeArrowheads="1"/>
          </p:cNvSpPr>
          <p:nvPr/>
        </p:nvSpPr>
        <p:spPr bwMode="auto">
          <a:xfrm>
            <a:off x="2060575" y="2400300"/>
            <a:ext cx="4929188"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3000" b="1" dirty="0">
                <a:solidFill>
                  <a:schemeClr val="bg1"/>
                </a:solidFill>
                <a:latin typeface="Arial" panose="020B0604020202020204" pitchFamily="34" charset="0"/>
                <a:ea typeface="黑体" panose="02010609060101010101" pitchFamily="49" charset="-122"/>
                <a:sym typeface="Arial" panose="020B0604020202020204" pitchFamily="34" charset="0"/>
              </a:rPr>
              <a:t>第2章  </a:t>
            </a:r>
            <a:r>
              <a:rPr lang="zh-CN" altLang="en-US" sz="30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PHP</a:t>
            </a:r>
            <a:r>
              <a:rPr lang="zh-CN" altLang="en-US" sz="30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基本语法</a:t>
            </a:r>
            <a:endParaRPr lang="zh-CN" altLang="en-US" sz="3000" b="1" dirty="0">
              <a:solidFill>
                <a:schemeClr val="bg1"/>
              </a:solidFill>
              <a:latin typeface="Arial" panose="020B0604020202020204" pitchFamily="34" charset="0"/>
              <a:ea typeface="黑体" panose="02010609060101010101" pitchFamily="49" charset="-122"/>
              <a:sym typeface="Arial" panose="020B0604020202020204" pitchFamily="34" charset="0"/>
            </a:endParaRP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9"/>
          <p:cNvSpPr>
            <a:spLocks noChangeArrowheads="1"/>
          </p:cNvSpPr>
          <p:nvPr/>
        </p:nvSpPr>
        <p:spPr bwMode="auto">
          <a:xfrm>
            <a:off x="673100" y="641350"/>
            <a:ext cx="32162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布尔型（boolean）</a:t>
            </a:r>
          </a:p>
        </p:txBody>
      </p:sp>
      <p:sp>
        <p:nvSpPr>
          <p:cNvPr id="15364" name="Rectangle 4"/>
          <p:cNvSpPr>
            <a:spLocks noChangeArrowheads="1"/>
          </p:cNvSpPr>
          <p:nvPr/>
        </p:nvSpPr>
        <p:spPr bwMode="auto">
          <a:xfrm>
            <a:off x="684213" y="1312863"/>
            <a:ext cx="7667625"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布尔型是PHP中较为常用的数据类型之一。它保存一个真值true或者假值false。设定一个布尔型的变量，只需将true或者false赋值给变量即可。</a:t>
            </a:r>
          </a:p>
        </p:txBody>
      </p:sp>
      <p:pic>
        <p:nvPicPr>
          <p:cNvPr id="1536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38" y="2065338"/>
            <a:ext cx="849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Rectangle 9"/>
          <p:cNvSpPr>
            <a:spLocks noChangeArrowheads="1"/>
          </p:cNvSpPr>
          <p:nvPr/>
        </p:nvSpPr>
        <p:spPr bwMode="auto">
          <a:xfrm>
            <a:off x="693738" y="1905000"/>
            <a:ext cx="32146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字符串型（string）</a:t>
            </a:r>
          </a:p>
        </p:txBody>
      </p:sp>
      <p:sp>
        <p:nvSpPr>
          <p:cNvPr id="15367" name="Rectangle 7"/>
          <p:cNvSpPr>
            <a:spLocks noChangeArrowheads="1"/>
          </p:cNvSpPr>
          <p:nvPr/>
        </p:nvSpPr>
        <p:spPr bwMode="auto">
          <a:xfrm>
            <a:off x="704850" y="2578100"/>
            <a:ext cx="766762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字符串是连续的字符序列，由数字、字母和符号组成。字符串中的每个字符只占用一字节。定义字符串有三种方式：</a:t>
            </a:r>
          </a:p>
        </p:txBody>
      </p:sp>
      <p:sp>
        <p:nvSpPr>
          <p:cNvPr id="15368" name="Rectangle 2"/>
          <p:cNvSpPr>
            <a:spLocks noChangeArrowheads="1"/>
          </p:cNvSpPr>
          <p:nvPr/>
        </p:nvSpPr>
        <p:spPr bwMode="auto">
          <a:xfrm>
            <a:off x="2019300" y="3268663"/>
            <a:ext cx="2085975"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latin typeface="Arial" panose="020B0604020202020204" pitchFamily="34" charset="0"/>
                <a:sym typeface="宋体" panose="02010600030101010101" pitchFamily="2" charset="-122"/>
              </a:rPr>
              <a:t>单引号（'）</a:t>
            </a:r>
          </a:p>
        </p:txBody>
      </p:sp>
      <p:pic>
        <p:nvPicPr>
          <p:cNvPr id="15369"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1450" y="3128963"/>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0" name="Rectangle 2"/>
          <p:cNvSpPr>
            <a:spLocks noChangeArrowheads="1"/>
          </p:cNvSpPr>
          <p:nvPr/>
        </p:nvSpPr>
        <p:spPr bwMode="auto">
          <a:xfrm>
            <a:off x="2019300" y="3821113"/>
            <a:ext cx="2085975"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latin typeface="Arial" panose="020B0604020202020204" pitchFamily="34" charset="0"/>
                <a:sym typeface="宋体" panose="02010600030101010101" pitchFamily="2" charset="-122"/>
              </a:rPr>
              <a:t>双引号（"）</a:t>
            </a:r>
          </a:p>
        </p:txBody>
      </p:sp>
      <p:pic>
        <p:nvPicPr>
          <p:cNvPr id="15371"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1450" y="3681413"/>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2" name="Rectangle 2"/>
          <p:cNvSpPr>
            <a:spLocks noChangeArrowheads="1"/>
          </p:cNvSpPr>
          <p:nvPr/>
        </p:nvSpPr>
        <p:spPr bwMode="auto">
          <a:xfrm>
            <a:off x="2019300" y="4384675"/>
            <a:ext cx="2085975"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latin typeface="Arial" panose="020B0604020202020204" pitchFamily="34" charset="0"/>
                <a:sym typeface="宋体" panose="02010600030101010101" pitchFamily="2" charset="-122"/>
              </a:rPr>
              <a:t>定界符（&lt;&lt;&lt;）</a:t>
            </a:r>
          </a:p>
        </p:txBody>
      </p:sp>
      <p:pic>
        <p:nvPicPr>
          <p:cNvPr id="15373"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1450" y="4244975"/>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8" name="AutoShape 4"/>
          <p:cNvSpPr>
            <a:spLocks noChangeArrowheads="1"/>
          </p:cNvSpPr>
          <p:nvPr/>
        </p:nvSpPr>
        <p:spPr bwMode="auto">
          <a:xfrm>
            <a:off x="3706813" y="3259138"/>
            <a:ext cx="1439862" cy="43180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$a ='string1';</a:t>
            </a:r>
          </a:p>
        </p:txBody>
      </p:sp>
      <p:sp>
        <p:nvSpPr>
          <p:cNvPr id="16399" name="AutoShape 4"/>
          <p:cNvSpPr>
            <a:spLocks noChangeArrowheads="1"/>
          </p:cNvSpPr>
          <p:nvPr/>
        </p:nvSpPr>
        <p:spPr bwMode="auto">
          <a:xfrm>
            <a:off x="3727450" y="3813175"/>
            <a:ext cx="1438275" cy="43180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$a ="string2</a:t>
            </a:r>
            <a:r>
              <a:rPr lang="en-US" altLang="zh-CN" sz="1400"/>
              <a:t>$b</a:t>
            </a:r>
            <a:r>
              <a:rPr lang="zh-CN" altLang="en-US" sz="1400"/>
              <a:t>";</a:t>
            </a:r>
          </a:p>
        </p:txBody>
      </p:sp>
      <p:sp>
        <p:nvSpPr>
          <p:cNvPr id="16400" name="AutoShape 4"/>
          <p:cNvSpPr>
            <a:spLocks noChangeArrowheads="1"/>
          </p:cNvSpPr>
          <p:nvPr/>
        </p:nvSpPr>
        <p:spPr bwMode="auto">
          <a:xfrm>
            <a:off x="3711575" y="4295775"/>
            <a:ext cx="1439863" cy="690563"/>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$string = &lt;&lt;&lt; str   </a:t>
            </a:r>
          </a:p>
          <a:p>
            <a:pPr eaLnBrk="1" hangingPunct="1">
              <a:spcBef>
                <a:spcPct val="0"/>
              </a:spcBef>
              <a:buFontTx/>
              <a:buNone/>
            </a:pPr>
            <a:r>
              <a:rPr lang="zh-CN" altLang="en-US" sz="1400"/>
              <a:t>要输出的字符串</a:t>
            </a:r>
          </a:p>
          <a:p>
            <a:pPr eaLnBrk="1" hangingPunct="1">
              <a:spcBef>
                <a:spcPct val="0"/>
              </a:spcBef>
              <a:buFontTx/>
              <a:buNone/>
            </a:pPr>
            <a:r>
              <a:rPr lang="zh-CN" altLang="en-US" sz="1400"/>
              <a:t>str</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6398"/>
                                        </p:tgtEl>
                                        <p:attrNameLst>
                                          <p:attrName>style.visibility</p:attrName>
                                        </p:attrNameLst>
                                      </p:cBhvr>
                                      <p:to>
                                        <p:strVal val="visible"/>
                                      </p:to>
                                    </p:set>
                                    <p:animEffect filter="wipe(left)">
                                      <p:cBhvr>
                                        <p:cTn id="7" dur="500"/>
                                        <p:tgtEl>
                                          <p:spTgt spid="1639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399"/>
                                        </p:tgtEl>
                                        <p:attrNameLst>
                                          <p:attrName>style.visibility</p:attrName>
                                        </p:attrNameLst>
                                      </p:cBhvr>
                                      <p:to>
                                        <p:strVal val="visible"/>
                                      </p:to>
                                    </p:set>
                                    <p:animEffect filter="wipe(left)">
                                      <p:cBhvr>
                                        <p:cTn id="10" dur="500"/>
                                        <p:tgtEl>
                                          <p:spTgt spid="1639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400"/>
                                        </p:tgtEl>
                                        <p:attrNameLst>
                                          <p:attrName>style.visibility</p:attrName>
                                        </p:attrNameLst>
                                      </p:cBhvr>
                                      <p:to>
                                        <p:strVal val="visible"/>
                                      </p:to>
                                    </p:set>
                                    <p:animEffect filter="wipe(left)">
                                      <p:cBhvr>
                                        <p:cTn id="13"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8" grpId="0" bldLvl="0" animBg="1"/>
      <p:bldP spid="16399" grpId="0" bldLvl="0" animBg="1"/>
      <p:bldP spid="16400"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9"/>
          <p:cNvSpPr>
            <a:spLocks noChangeArrowheads="1"/>
          </p:cNvSpPr>
          <p:nvPr/>
        </p:nvSpPr>
        <p:spPr bwMode="auto">
          <a:xfrm>
            <a:off x="744538" y="641350"/>
            <a:ext cx="32146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整型（integer）</a:t>
            </a:r>
          </a:p>
        </p:txBody>
      </p:sp>
      <p:sp>
        <p:nvSpPr>
          <p:cNvPr id="16388" name="Rectangle 4"/>
          <p:cNvSpPr>
            <a:spLocks noChangeArrowheads="1"/>
          </p:cNvSpPr>
          <p:nvPr/>
        </p:nvSpPr>
        <p:spPr bwMode="auto">
          <a:xfrm>
            <a:off x="684213" y="1176338"/>
            <a:ext cx="7667625"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整型数据类型只能包含整数。在32位的操作系统中，有效的范围是−2 147 483 648～+2 147 483 647。整型数可以用十进制、八进制和十六进制来表示。如果用八进制，数字前面必须加0，如果用十六进制，则需要加0x。</a:t>
            </a:r>
          </a:p>
        </p:txBody>
      </p:sp>
      <p:pic>
        <p:nvPicPr>
          <p:cNvPr id="1638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38" y="2136775"/>
            <a:ext cx="849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Rectangle 9"/>
          <p:cNvSpPr>
            <a:spLocks noChangeArrowheads="1"/>
          </p:cNvSpPr>
          <p:nvPr/>
        </p:nvSpPr>
        <p:spPr bwMode="auto">
          <a:xfrm>
            <a:off x="765175" y="1976438"/>
            <a:ext cx="32146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浮点型（float）</a:t>
            </a:r>
          </a:p>
        </p:txBody>
      </p:sp>
      <p:sp>
        <p:nvSpPr>
          <p:cNvPr id="16391" name="Rectangle 7"/>
          <p:cNvSpPr>
            <a:spLocks noChangeArrowheads="1"/>
          </p:cNvSpPr>
          <p:nvPr/>
        </p:nvSpPr>
        <p:spPr bwMode="auto">
          <a:xfrm>
            <a:off x="704850" y="2649538"/>
            <a:ext cx="7667625"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浮点数据类型可以用来存储整数，也可以保存小数。它提供的精度比整数大得多。浮点型数据默认有两种书写格式：</a:t>
            </a:r>
          </a:p>
        </p:txBody>
      </p:sp>
      <p:sp>
        <p:nvSpPr>
          <p:cNvPr id="16392" name="Rectangle 2"/>
          <p:cNvSpPr>
            <a:spLocks noChangeArrowheads="1"/>
          </p:cNvSpPr>
          <p:nvPr/>
        </p:nvSpPr>
        <p:spPr bwMode="auto">
          <a:xfrm>
            <a:off x="2019300" y="3552825"/>
            <a:ext cx="2085975"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latin typeface="Arial" panose="020B0604020202020204" pitchFamily="34" charset="0"/>
                <a:sym typeface="宋体" panose="02010600030101010101" pitchFamily="2" charset="-122"/>
              </a:rPr>
              <a:t>标准格式</a:t>
            </a:r>
          </a:p>
        </p:txBody>
      </p:sp>
      <p:pic>
        <p:nvPicPr>
          <p:cNvPr id="16393"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1450" y="3413125"/>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4" name="Rectangle 2"/>
          <p:cNvSpPr>
            <a:spLocks noChangeArrowheads="1"/>
          </p:cNvSpPr>
          <p:nvPr/>
        </p:nvSpPr>
        <p:spPr bwMode="auto">
          <a:xfrm>
            <a:off x="2019300" y="4318000"/>
            <a:ext cx="2085975"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latin typeface="Arial" panose="020B0604020202020204" pitchFamily="34" charset="0"/>
                <a:sym typeface="宋体" panose="02010600030101010101" pitchFamily="2" charset="-122"/>
              </a:rPr>
              <a:t>科学记数法格式</a:t>
            </a:r>
          </a:p>
        </p:txBody>
      </p:sp>
      <p:pic>
        <p:nvPicPr>
          <p:cNvPr id="16395"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1450" y="4178300"/>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0" name="AutoShape 4"/>
          <p:cNvSpPr>
            <a:spLocks noChangeArrowheads="1"/>
          </p:cNvSpPr>
          <p:nvPr/>
        </p:nvSpPr>
        <p:spPr bwMode="auto">
          <a:xfrm>
            <a:off x="3708400" y="3400425"/>
            <a:ext cx="1438275" cy="684213"/>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3.14159</a:t>
            </a:r>
          </a:p>
          <a:p>
            <a:pPr eaLnBrk="1" hangingPunct="1">
              <a:spcBef>
                <a:spcPct val="0"/>
              </a:spcBef>
              <a:buFontTx/>
              <a:buNone/>
            </a:pPr>
            <a:r>
              <a:rPr lang="zh-CN" altLang="en-US" sz="1400"/>
              <a:t>0.365</a:t>
            </a:r>
          </a:p>
          <a:p>
            <a:pPr eaLnBrk="1" hangingPunct="1">
              <a:spcBef>
                <a:spcPct val="0"/>
              </a:spcBef>
              <a:buFontTx/>
              <a:buNone/>
            </a:pPr>
            <a:r>
              <a:rPr lang="zh-CN" altLang="en-US" sz="1400"/>
              <a:t>−91.8</a:t>
            </a:r>
          </a:p>
        </p:txBody>
      </p:sp>
      <p:sp>
        <p:nvSpPr>
          <p:cNvPr id="17421" name="AutoShape 4"/>
          <p:cNvSpPr>
            <a:spLocks noChangeArrowheads="1"/>
          </p:cNvSpPr>
          <p:nvPr/>
        </p:nvSpPr>
        <p:spPr bwMode="auto">
          <a:xfrm>
            <a:off x="3727450" y="4275138"/>
            <a:ext cx="1439863" cy="528637"/>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3.62E1</a:t>
            </a:r>
          </a:p>
          <a:p>
            <a:pPr eaLnBrk="1" hangingPunct="1">
              <a:spcBef>
                <a:spcPct val="0"/>
              </a:spcBef>
              <a:buFontTx/>
              <a:buNone/>
            </a:pPr>
            <a:r>
              <a:rPr lang="zh-CN" altLang="en-US" sz="1400"/>
              <a:t>859.63E−3</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420"/>
                                        </p:tgtEl>
                                        <p:attrNameLst>
                                          <p:attrName>style.visibility</p:attrName>
                                        </p:attrNameLst>
                                      </p:cBhvr>
                                      <p:to>
                                        <p:strVal val="visible"/>
                                      </p:to>
                                    </p:set>
                                    <p:animEffect filter="wipe(left)">
                                      <p:cBhvr>
                                        <p:cTn id="7" dur="500"/>
                                        <p:tgtEl>
                                          <p:spTgt spid="1742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7421"/>
                                        </p:tgtEl>
                                        <p:attrNameLst>
                                          <p:attrName>style.visibility</p:attrName>
                                        </p:attrNameLst>
                                      </p:cBhvr>
                                      <p:to>
                                        <p:strVal val="visible"/>
                                      </p:to>
                                    </p:set>
                                    <p:animEffect filter="wipe(left)">
                                      <p:cBhvr>
                                        <p:cTn id="10" dur="500"/>
                                        <p:tgtEl>
                                          <p:spTgt spid="17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0" grpId="0" bldLvl="0" animBg="1"/>
      <p:bldP spid="17421"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41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Rectangle 9"/>
          <p:cNvSpPr>
            <a:spLocks noChangeArrowheads="1"/>
          </p:cNvSpPr>
          <p:nvPr/>
        </p:nvSpPr>
        <p:spPr bwMode="auto">
          <a:xfrm>
            <a:off x="781050" y="612775"/>
            <a:ext cx="3178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复合数据类型</a:t>
            </a:r>
            <a:endParaRPr lang="zh-CN" altLang="en-US" sz="1800">
              <a:latin typeface="Arial" panose="020B0604020202020204" pitchFamily="34" charset="0"/>
            </a:endParaRPr>
          </a:p>
        </p:txBody>
      </p:sp>
      <p:sp>
        <p:nvSpPr>
          <p:cNvPr id="17412" name="Rectangle 4"/>
          <p:cNvSpPr>
            <a:spLocks noChangeArrowheads="1"/>
          </p:cNvSpPr>
          <p:nvPr/>
        </p:nvSpPr>
        <p:spPr bwMode="auto">
          <a:xfrm>
            <a:off x="647700" y="1276350"/>
            <a:ext cx="76676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a:t>        复合数据类型将多个简单数据类型组合在一起，存储在一个变量名中，包括两种（数组和对象）。</a:t>
            </a:r>
          </a:p>
        </p:txBody>
      </p:sp>
      <p:sp>
        <p:nvSpPr>
          <p:cNvPr id="17413" name="Rectangle 2"/>
          <p:cNvSpPr>
            <a:spLocks noChangeArrowheads="1"/>
          </p:cNvSpPr>
          <p:nvPr/>
        </p:nvSpPr>
        <p:spPr bwMode="auto">
          <a:xfrm>
            <a:off x="2659063" y="2201863"/>
            <a:ext cx="2087562"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latin typeface="Arial" panose="020B0604020202020204" pitchFamily="34" charset="0"/>
                <a:sym typeface="宋体" panose="02010600030101010101" pitchFamily="2" charset="-122"/>
              </a:rPr>
              <a:t>数组</a:t>
            </a:r>
            <a:r>
              <a:rPr lang="zh-CN" altLang="en-US" sz="1800" b="1">
                <a:solidFill>
                  <a:srgbClr val="FF0000"/>
                </a:solidFill>
                <a:latin typeface="Arial" panose="020B0604020202020204" pitchFamily="34" charset="0"/>
                <a:sym typeface="宋体" panose="02010600030101010101" pitchFamily="2" charset="-122"/>
              </a:rPr>
              <a:t>（array）</a:t>
            </a:r>
          </a:p>
        </p:txBody>
      </p:sp>
      <p:pic>
        <p:nvPicPr>
          <p:cNvPr id="17414"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82800" y="2062163"/>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Rectangle 2"/>
          <p:cNvSpPr>
            <a:spLocks noChangeArrowheads="1"/>
          </p:cNvSpPr>
          <p:nvPr/>
        </p:nvSpPr>
        <p:spPr bwMode="auto">
          <a:xfrm>
            <a:off x="2659063" y="2967038"/>
            <a:ext cx="2087562"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latin typeface="Arial" panose="020B0604020202020204" pitchFamily="34" charset="0"/>
                <a:sym typeface="宋体" panose="02010600030101010101" pitchFamily="2" charset="-122"/>
              </a:rPr>
              <a:t>对象（object）</a:t>
            </a:r>
          </a:p>
        </p:txBody>
      </p:sp>
      <p:pic>
        <p:nvPicPr>
          <p:cNvPr id="17416"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82800" y="2827338"/>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43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9"/>
          <p:cNvSpPr>
            <a:spLocks noChangeArrowheads="1"/>
          </p:cNvSpPr>
          <p:nvPr/>
        </p:nvSpPr>
        <p:spPr bwMode="auto">
          <a:xfrm>
            <a:off x="781050" y="612775"/>
            <a:ext cx="3178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特殊数据类型</a:t>
            </a:r>
          </a:p>
        </p:txBody>
      </p:sp>
      <p:sp>
        <p:nvSpPr>
          <p:cNvPr id="18436" name="Rectangle 4"/>
          <p:cNvSpPr>
            <a:spLocks noChangeArrowheads="1"/>
          </p:cNvSpPr>
          <p:nvPr/>
        </p:nvSpPr>
        <p:spPr bwMode="auto">
          <a:xfrm>
            <a:off x="612775" y="1419225"/>
            <a:ext cx="76676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a:t>        特殊数据类型包括两种（资源和空值）。</a:t>
            </a:r>
          </a:p>
        </p:txBody>
      </p:sp>
      <p:sp>
        <p:nvSpPr>
          <p:cNvPr id="18437" name="Rectangle 2"/>
          <p:cNvSpPr>
            <a:spLocks noChangeArrowheads="1"/>
          </p:cNvSpPr>
          <p:nvPr/>
        </p:nvSpPr>
        <p:spPr bwMode="auto">
          <a:xfrm>
            <a:off x="1343025" y="2058988"/>
            <a:ext cx="2087563"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latin typeface="Arial" panose="020B0604020202020204" pitchFamily="34" charset="0"/>
                <a:sym typeface="宋体" panose="02010600030101010101" pitchFamily="2" charset="-122"/>
              </a:rPr>
              <a:t>资源（resource）</a:t>
            </a:r>
          </a:p>
        </p:txBody>
      </p:sp>
      <p:pic>
        <p:nvPicPr>
          <p:cNvPr id="18438"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763" y="1919288"/>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9" name="Rectangle 2"/>
          <p:cNvSpPr>
            <a:spLocks noChangeArrowheads="1"/>
          </p:cNvSpPr>
          <p:nvPr/>
        </p:nvSpPr>
        <p:spPr bwMode="auto">
          <a:xfrm>
            <a:off x="1343025" y="3571875"/>
            <a:ext cx="2087563"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latin typeface="Arial" panose="020B0604020202020204" pitchFamily="34" charset="0"/>
                <a:sym typeface="宋体" panose="02010600030101010101" pitchFamily="2" charset="-122"/>
              </a:rPr>
              <a:t>空值（null）</a:t>
            </a:r>
          </a:p>
        </p:txBody>
      </p:sp>
      <p:pic>
        <p:nvPicPr>
          <p:cNvPr id="18440"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763" y="3432175"/>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Rectangle 9"/>
          <p:cNvSpPr>
            <a:spLocks noChangeArrowheads="1"/>
          </p:cNvSpPr>
          <p:nvPr/>
        </p:nvSpPr>
        <p:spPr bwMode="auto">
          <a:xfrm>
            <a:off x="596900" y="2481263"/>
            <a:ext cx="76676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a:t>        资源是由专门的函数来建立和使用的。它是一种特殊的数据类型，并由程序员分配。在使用资源时，要及时地释放不需要的资源。如果忘记了释放资源，系统会自动启用垃圾回收机制，避免内存消耗殆尽。</a:t>
            </a:r>
          </a:p>
        </p:txBody>
      </p:sp>
      <p:sp>
        <p:nvSpPr>
          <p:cNvPr id="18442" name="Rectangle 10"/>
          <p:cNvSpPr>
            <a:spLocks noChangeArrowheads="1"/>
          </p:cNvSpPr>
          <p:nvPr/>
        </p:nvSpPr>
        <p:spPr bwMode="auto">
          <a:xfrm>
            <a:off x="617538" y="4060825"/>
            <a:ext cx="766762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a:t>        空值，表示没有为该变量设置任何值，另外，空值（null）不区分大小写，null和NULL效果是一样的。</a:t>
            </a:r>
          </a:p>
        </p:txBody>
      </p:sp>
    </p:spTree>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45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9"/>
          <p:cNvSpPr>
            <a:spLocks noChangeArrowheads="1"/>
          </p:cNvSpPr>
          <p:nvPr/>
        </p:nvSpPr>
        <p:spPr bwMode="auto">
          <a:xfrm>
            <a:off x="781050" y="639763"/>
            <a:ext cx="3538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检测数据类型</a:t>
            </a:r>
          </a:p>
        </p:txBody>
      </p:sp>
      <p:sp>
        <p:nvSpPr>
          <p:cNvPr id="19460" name="Rectangle 4"/>
          <p:cNvSpPr>
            <a:spLocks noChangeArrowheads="1"/>
          </p:cNvSpPr>
          <p:nvPr/>
        </p:nvSpPr>
        <p:spPr bwMode="auto">
          <a:xfrm>
            <a:off x="612775" y="1211263"/>
            <a:ext cx="7667625"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a:t>        PHP还内置了检测数据类型的系列函数，可以对不同类型的数据进行检测，判断其是否属于某个类型。</a:t>
            </a:r>
          </a:p>
        </p:txBody>
      </p:sp>
      <p:graphicFrame>
        <p:nvGraphicFramePr>
          <p:cNvPr id="20485" name="Group 5"/>
          <p:cNvGraphicFramePr>
            <a:graphicFrameLocks noGrp="1"/>
          </p:cNvGraphicFramePr>
          <p:nvPr/>
        </p:nvGraphicFramePr>
        <p:xfrm>
          <a:off x="1377950" y="1884363"/>
          <a:ext cx="6388100" cy="3068636"/>
        </p:xfrm>
        <a:graphic>
          <a:graphicData uri="http://schemas.openxmlformats.org/drawingml/2006/table">
            <a:tbl>
              <a:tblPr/>
              <a:tblGrid>
                <a:gridCol w="1860550">
                  <a:extLst>
                    <a:ext uri="{9D8B030D-6E8A-4147-A177-3AD203B41FA5}">
                      <a16:colId xmlns:a16="http://schemas.microsoft.com/office/drawing/2014/main" val="20000"/>
                    </a:ext>
                  </a:extLst>
                </a:gridCol>
                <a:gridCol w="4527550">
                  <a:extLst>
                    <a:ext uri="{9D8B030D-6E8A-4147-A177-3AD203B41FA5}">
                      <a16:colId xmlns:a16="http://schemas.microsoft.com/office/drawing/2014/main" val="20001"/>
                    </a:ext>
                  </a:extLst>
                </a:gridCol>
              </a:tblGrid>
              <a:tr h="36573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函    数</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检 测 类 型</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339647">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is_bool</a:t>
                      </a:r>
                      <a:r>
                        <a:rPr kumimoji="0" lang="en-US"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endPar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endParaRP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6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检测变量是否为布尔类型</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38061">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is_string</a:t>
                      </a:r>
                      <a:r>
                        <a:rPr kumimoji="0" lang="en-US"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endPar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endParaRP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检测变量是否为字符串类型</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38061">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is_float/is_double</a:t>
                      </a:r>
                      <a:r>
                        <a:rPr kumimoji="0" lang="en-US"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endPar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endParaRP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检测变量是否为浮点类型</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338061">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is_integer/is_int</a:t>
                      </a:r>
                      <a:r>
                        <a:rPr kumimoji="0" lang="en-US"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endPar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endParaRP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检测变量是否为整数</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33647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is_null</a:t>
                      </a:r>
                      <a:r>
                        <a:rPr kumimoji="0" lang="en-US"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endPar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endParaRP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6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检测变量是否为</a:t>
                      </a:r>
                      <a:r>
                        <a:rPr kumimoji="0" lang="zh-CN" altLang="zh-CN" sz="16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null</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338061">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is_array</a:t>
                      </a:r>
                      <a:r>
                        <a:rPr kumimoji="0" lang="en-US"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endPar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endParaRP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检测变量是否为数组类型</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338061">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is_object</a:t>
                      </a:r>
                      <a:r>
                        <a:rPr kumimoji="0" lang="en-US"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endPar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endParaRP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检测变量是否为一个对象类型</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r h="33647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is_numeric</a:t>
                      </a:r>
                      <a:r>
                        <a:rPr kumimoji="0" lang="en-US" altLang="zh-CN" sz="16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endParaRPr kumimoji="0" lang="zh-CN" altLang="zh-CN" sz="16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endParaRP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检测变量是否为数字或由数字组成的字符串</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8"/>
                  </a:ext>
                </a:extLst>
              </a:tr>
            </a:tbl>
          </a:graphicData>
        </a:graphic>
      </p:graphicFrame>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50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9"/>
          <p:cNvSpPr>
            <a:spLocks noChangeArrowheads="1"/>
          </p:cNvSpPr>
          <p:nvPr/>
        </p:nvSpPr>
        <p:spPr bwMode="auto">
          <a:xfrm>
            <a:off x="673100" y="646113"/>
            <a:ext cx="1738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主要内容</a:t>
            </a:r>
            <a:endParaRPr lang="zh-CN" altLang="en-US" sz="1800">
              <a:latin typeface="Arial" panose="020B0604020202020204" pitchFamily="34" charset="0"/>
            </a:endParaRPr>
          </a:p>
        </p:txBody>
      </p:sp>
      <p:sp>
        <p:nvSpPr>
          <p:cNvPr id="22532" name="Text Box 2"/>
          <p:cNvSpPr>
            <a:spLocks noChangeArrowheads="1"/>
          </p:cNvSpPr>
          <p:nvPr/>
        </p:nvSpPr>
        <p:spPr bwMode="auto">
          <a:xfrm>
            <a:off x="2406650" y="1516063"/>
            <a:ext cx="3998913"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solidFill>
                  <a:srgbClr val="FF0000"/>
                </a:solidFill>
                <a:latin typeface="Arial" panose="020B0604020202020204" pitchFamily="34" charset="0"/>
              </a:rPr>
              <a:t>print</a:t>
            </a:r>
            <a:r>
              <a:rPr lang="zh-CN" altLang="en-US" sz="2800" b="1">
                <a:latin typeface="Arial" panose="020B0604020202020204" pitchFamily="34" charset="0"/>
              </a:rPr>
              <a:t>和</a:t>
            </a:r>
            <a:r>
              <a:rPr lang="zh-CN" altLang="en-US" sz="2800" b="1">
                <a:solidFill>
                  <a:srgbClr val="FF0000"/>
                </a:solidFill>
                <a:latin typeface="Arial" panose="020B0604020202020204" pitchFamily="34" charset="0"/>
              </a:rPr>
              <a:t>echo</a:t>
            </a:r>
          </a:p>
        </p:txBody>
      </p:sp>
      <p:sp>
        <p:nvSpPr>
          <p:cNvPr id="22533" name="Text Box 2"/>
          <p:cNvSpPr>
            <a:spLocks noChangeArrowheads="1"/>
          </p:cNvSpPr>
          <p:nvPr/>
        </p:nvSpPr>
        <p:spPr bwMode="auto">
          <a:xfrm>
            <a:off x="2401888" y="2357438"/>
            <a:ext cx="483235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输出运算符“&lt;?=   ?&gt;”</a:t>
            </a:r>
          </a:p>
        </p:txBody>
      </p:sp>
      <p:pic>
        <p:nvPicPr>
          <p:cNvPr id="22534"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5500" y="1603375"/>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文本框 5"/>
          <p:cNvSpPr>
            <a:spLocks noChangeArrowheads="1"/>
          </p:cNvSpPr>
          <p:nvPr/>
        </p:nvSpPr>
        <p:spPr bwMode="auto">
          <a:xfrm>
            <a:off x="2168525" y="1714500"/>
            <a:ext cx="4635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01</a:t>
            </a:r>
            <a:endParaRPr lang="zh-CN" altLang="en-US" sz="1800">
              <a:latin typeface="Arial" panose="020B0604020202020204" pitchFamily="34" charset="0"/>
            </a:endParaRPr>
          </a:p>
        </p:txBody>
      </p:sp>
      <p:pic>
        <p:nvPicPr>
          <p:cNvPr id="22536"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7563" y="2443163"/>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7" name="文本框 23"/>
          <p:cNvSpPr>
            <a:spLocks noChangeArrowheads="1"/>
          </p:cNvSpPr>
          <p:nvPr/>
        </p:nvSpPr>
        <p:spPr bwMode="auto">
          <a:xfrm>
            <a:off x="2160588" y="2552700"/>
            <a:ext cx="4635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02</a:t>
            </a:r>
            <a:endParaRPr lang="zh-CN" altLang="en-US" sz="1800">
              <a:latin typeface="Arial" panose="020B0604020202020204"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2534"/>
                                        </p:tgtEl>
                                        <p:attrNameLst>
                                          <p:attrName>style.visibility</p:attrName>
                                        </p:attrNameLst>
                                      </p:cBhvr>
                                      <p:to>
                                        <p:strVal val="visible"/>
                                      </p:to>
                                    </p:set>
                                    <p:animEffect filter="wipe(left)">
                                      <p:cBhvr>
                                        <p:cTn id="7" dur="500"/>
                                        <p:tgtEl>
                                          <p:spTgt spid="2253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2535"/>
                                        </p:tgtEl>
                                        <p:attrNameLst>
                                          <p:attrName>style.visibility</p:attrName>
                                        </p:attrNameLst>
                                      </p:cBhvr>
                                      <p:to>
                                        <p:strVal val="visible"/>
                                      </p:to>
                                    </p:set>
                                    <p:animEffect filter="wipe(left)">
                                      <p:cBhvr>
                                        <p:cTn id="10" dur="500"/>
                                        <p:tgtEl>
                                          <p:spTgt spid="2253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2532"/>
                                        </p:tgtEl>
                                        <p:attrNameLst>
                                          <p:attrName>style.visibility</p:attrName>
                                        </p:attrNameLst>
                                      </p:cBhvr>
                                      <p:to>
                                        <p:strVal val="visible"/>
                                      </p:to>
                                    </p:set>
                                    <p:animEffect filter="wipe(left)">
                                      <p:cBhvr>
                                        <p:cTn id="13" dur="500"/>
                                        <p:tgtEl>
                                          <p:spTgt spid="2253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2537"/>
                                        </p:tgtEl>
                                        <p:attrNameLst>
                                          <p:attrName>style.visibility</p:attrName>
                                        </p:attrNameLst>
                                      </p:cBhvr>
                                      <p:to>
                                        <p:strVal val="visible"/>
                                      </p:to>
                                    </p:set>
                                    <p:animEffect filter="wipe(left)">
                                      <p:cBhvr>
                                        <p:cTn id="18" dur="500"/>
                                        <p:tgtEl>
                                          <p:spTgt spid="22537"/>
                                        </p:tgtEl>
                                      </p:cBhvr>
                                    </p:animEffect>
                                  </p:childTnLst>
                                </p:cTn>
                              </p:par>
                              <p:par>
                                <p:cTn id="19" presetID="22" presetClass="entr" presetSubtype="8" fill="hold" nodeType="withEffect">
                                  <p:stCondLst>
                                    <p:cond delay="0"/>
                                  </p:stCondLst>
                                  <p:childTnLst>
                                    <p:set>
                                      <p:cBhvr>
                                        <p:cTn id="20" dur="1" fill="hold">
                                          <p:stCondLst>
                                            <p:cond delay="0"/>
                                          </p:stCondLst>
                                        </p:cTn>
                                        <p:tgtEl>
                                          <p:spTgt spid="22536"/>
                                        </p:tgtEl>
                                        <p:attrNameLst>
                                          <p:attrName>style.visibility</p:attrName>
                                        </p:attrNameLst>
                                      </p:cBhvr>
                                      <p:to>
                                        <p:strVal val="visible"/>
                                      </p:to>
                                    </p:set>
                                    <p:animEffect filter="wipe(left)">
                                      <p:cBhvr>
                                        <p:cTn id="21" dur="500"/>
                                        <p:tgtEl>
                                          <p:spTgt spid="2253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2533"/>
                                        </p:tgtEl>
                                        <p:attrNameLst>
                                          <p:attrName>style.visibility</p:attrName>
                                        </p:attrNameLst>
                                      </p:cBhvr>
                                      <p:to>
                                        <p:strVal val="visible"/>
                                      </p:to>
                                    </p:set>
                                    <p:animEffect filter="wipe(left)">
                                      <p:cBhvr>
                                        <p:cTn id="24" dur="500"/>
                                        <p:tgtEl>
                                          <p:spTgt spid="22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ldLvl="0"/>
      <p:bldP spid="22533" grpId="0" bldLvl="0"/>
      <p:bldP spid="22535" grpId="0" bldLvl="0"/>
      <p:bldP spid="22537"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53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Rectangle 9"/>
          <p:cNvSpPr>
            <a:spLocks noChangeArrowheads="1"/>
          </p:cNvSpPr>
          <p:nvPr/>
        </p:nvSpPr>
        <p:spPr bwMode="auto">
          <a:xfrm>
            <a:off x="744538" y="604838"/>
            <a:ext cx="35036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print和echo</a:t>
            </a:r>
          </a:p>
        </p:txBody>
      </p:sp>
      <p:sp>
        <p:nvSpPr>
          <p:cNvPr id="22532" name="Rectangle 4"/>
          <p:cNvSpPr>
            <a:spLocks noChangeArrowheads="1"/>
          </p:cNvSpPr>
          <p:nvPr/>
        </p:nvSpPr>
        <p:spPr bwMode="auto">
          <a:xfrm>
            <a:off x="576263" y="1384300"/>
            <a:ext cx="76676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a:t>        print语句和echo语句的作用非常相似，都用于向页面中输出数据。</a:t>
            </a:r>
          </a:p>
        </p:txBody>
      </p:sp>
      <p:sp>
        <p:nvSpPr>
          <p:cNvPr id="22533" name="AutoShape 4"/>
          <p:cNvSpPr>
            <a:spLocks noChangeArrowheads="1"/>
          </p:cNvSpPr>
          <p:nvPr/>
        </p:nvSpPr>
        <p:spPr bwMode="auto">
          <a:xfrm>
            <a:off x="1619250" y="1995488"/>
            <a:ext cx="2936875" cy="684212"/>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print "输出当前的日期和时间：";</a:t>
            </a:r>
          </a:p>
          <a:p>
            <a:pPr eaLnBrk="1" hangingPunct="1">
              <a:spcBef>
                <a:spcPct val="0"/>
              </a:spcBef>
              <a:buFontTx/>
              <a:buNone/>
            </a:pPr>
            <a:r>
              <a:rPr lang="zh-CN" altLang="en-US" sz="1400"/>
              <a:t>echo date("Y-m-d H:i:s");</a:t>
            </a:r>
          </a:p>
        </p:txBody>
      </p:sp>
      <p:sp>
        <p:nvSpPr>
          <p:cNvPr id="22534" name="Rectangle 6"/>
          <p:cNvSpPr>
            <a:spLocks noChangeArrowheads="1"/>
          </p:cNvSpPr>
          <p:nvPr/>
        </p:nvSpPr>
        <p:spPr bwMode="auto">
          <a:xfrm>
            <a:off x="560388" y="2949575"/>
            <a:ext cx="7667625"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a:sym typeface="Arial" panose="020B0604020202020204" pitchFamily="34" charset="0"/>
              </a:rPr>
              <a:t>        print语句和</a:t>
            </a:r>
            <a:r>
              <a:rPr lang="zh-CN" altLang="en-US" sz="1800">
                <a:solidFill>
                  <a:srgbClr val="FF0000"/>
                </a:solidFill>
                <a:sym typeface="Arial" panose="020B0604020202020204" pitchFamily="34" charset="0"/>
              </a:rPr>
              <a:t>echo</a:t>
            </a:r>
            <a:r>
              <a:rPr lang="zh-CN" altLang="en-US" sz="1800">
                <a:sym typeface="Arial" panose="020B0604020202020204" pitchFamily="34" charset="0"/>
              </a:rPr>
              <a:t>语句的区别如下：</a:t>
            </a:r>
          </a:p>
          <a:p>
            <a:pPr eaLnBrk="1" hangingPunct="1">
              <a:spcBef>
                <a:spcPct val="0"/>
              </a:spcBef>
              <a:buFontTx/>
              <a:buNone/>
            </a:pPr>
            <a:r>
              <a:rPr lang="zh-CN" altLang="en-US" sz="1800">
                <a:sym typeface="Arial" panose="020B0604020202020204" pitchFamily="34" charset="0"/>
              </a:rPr>
              <a:t>        （1）使用print语句一次只能输出一个字符串，而使用echo语句可以同时输出多个字符串，多个字符串之间用</a:t>
            </a:r>
            <a:r>
              <a:rPr lang="en-US" altLang="zh-CN" sz="1800">
                <a:sym typeface="Arial" panose="020B0604020202020204" pitchFamily="34" charset="0"/>
              </a:rPr>
              <a:t>.</a:t>
            </a:r>
            <a:r>
              <a:rPr lang="zh-CN" altLang="en-US" sz="1800">
                <a:sym typeface="Arial" panose="020B0604020202020204" pitchFamily="34" charset="0"/>
              </a:rPr>
              <a:t>隔开。</a:t>
            </a:r>
          </a:p>
          <a:p>
            <a:pPr eaLnBrk="1" hangingPunct="1">
              <a:spcBef>
                <a:spcPct val="0"/>
              </a:spcBef>
              <a:buFontTx/>
              <a:buNone/>
            </a:pPr>
            <a:r>
              <a:rPr lang="zh-CN" altLang="en-US" sz="1800">
                <a:sym typeface="Arial" panose="020B0604020202020204" pitchFamily="34" charset="0"/>
              </a:rPr>
              <a:t>        （2）在echo语句前不能使用错误屏蔽运算符“@”。</a:t>
            </a:r>
          </a:p>
          <a:p>
            <a:pPr eaLnBrk="1" hangingPunct="1">
              <a:spcBef>
                <a:spcPct val="0"/>
              </a:spcBef>
              <a:buFontTx/>
              <a:buNone/>
            </a:pPr>
            <a:r>
              <a:rPr lang="zh-CN" altLang="en-US" sz="1800">
                <a:sym typeface="Arial" panose="020B0604020202020204" pitchFamily="34" charset="0"/>
              </a:rPr>
              <a:t>        （3）print语句可以看作是一个有返回值的函数，因此print语句能作为表达式的一部分，而echo语句不能。</a:t>
            </a:r>
            <a:endParaRPr lang="zh-CN" altLang="en-US" sz="1800"/>
          </a:p>
        </p:txBody>
      </p:sp>
    </p:spTree>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55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Rectangle 9"/>
          <p:cNvSpPr>
            <a:spLocks noChangeArrowheads="1"/>
          </p:cNvSpPr>
          <p:nvPr/>
        </p:nvSpPr>
        <p:spPr bwMode="auto">
          <a:xfrm>
            <a:off x="781050" y="663575"/>
            <a:ext cx="4978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输出运算符“&lt;?=   ?&gt;”</a:t>
            </a:r>
          </a:p>
        </p:txBody>
      </p:sp>
      <p:sp>
        <p:nvSpPr>
          <p:cNvPr id="23556" name="Rectangle 4"/>
          <p:cNvSpPr>
            <a:spLocks noChangeArrowheads="1"/>
          </p:cNvSpPr>
          <p:nvPr/>
        </p:nvSpPr>
        <p:spPr bwMode="auto">
          <a:xfrm>
            <a:off x="576263" y="1465263"/>
            <a:ext cx="7667625"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a:t>       如果需要在HTML代码中只嵌入一条PHP输出语句，可以使用PHP提供的另一种便捷的方法：使用输出运算符“&lt;?=   ?&gt;”来输出数据。</a:t>
            </a:r>
          </a:p>
        </p:txBody>
      </p:sp>
      <p:sp>
        <p:nvSpPr>
          <p:cNvPr id="24581" name="AutoShape 4"/>
          <p:cNvSpPr>
            <a:spLocks noChangeArrowheads="1"/>
          </p:cNvSpPr>
          <p:nvPr/>
        </p:nvSpPr>
        <p:spPr bwMode="auto">
          <a:xfrm>
            <a:off x="1727200" y="2573338"/>
            <a:ext cx="2592388" cy="68262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&lt;body bgcolor="&lt;?='blue'?&gt;"&gt;</a:t>
            </a:r>
          </a:p>
          <a:p>
            <a:pPr eaLnBrk="1" hangingPunct="1">
              <a:spcBef>
                <a:spcPct val="0"/>
              </a:spcBef>
              <a:buFontTx/>
              <a:buNone/>
            </a:pPr>
            <a:r>
              <a:rPr lang="zh-CN" altLang="en-US" sz="1400"/>
              <a:t>&lt;/body&gt;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4581"/>
                                        </p:tgtEl>
                                        <p:attrNameLst>
                                          <p:attrName>style.visibility</p:attrName>
                                        </p:attrNameLst>
                                      </p:cBhvr>
                                      <p:to>
                                        <p:strVal val="visible"/>
                                      </p:to>
                                    </p:set>
                                    <p:animEffect filter="wipe(left)">
                                      <p:cBhvr>
                                        <p:cTn id="7" dur="500"/>
                                        <p:tgtEl>
                                          <p:spTgt spid="24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662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9"/>
          <p:cNvSpPr>
            <a:spLocks noChangeArrowheads="1"/>
          </p:cNvSpPr>
          <p:nvPr/>
        </p:nvSpPr>
        <p:spPr bwMode="auto">
          <a:xfrm>
            <a:off x="781050" y="639763"/>
            <a:ext cx="3538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rPr>
              <a:t>什么是编码规范</a:t>
            </a:r>
          </a:p>
        </p:txBody>
      </p:sp>
      <p:sp>
        <p:nvSpPr>
          <p:cNvPr id="26628" name="矩形 1"/>
          <p:cNvSpPr>
            <a:spLocks noChangeArrowheads="1"/>
          </p:cNvSpPr>
          <p:nvPr/>
        </p:nvSpPr>
        <p:spPr bwMode="auto">
          <a:xfrm>
            <a:off x="647700" y="1538288"/>
            <a:ext cx="784860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Times New Roman" panose="02020603050405020304" pitchFamily="18" charset="0"/>
                <a:ea typeface="方正书宋简体" pitchFamily="65" charset="-122"/>
                <a:sym typeface="Times New Roman" panose="02020603050405020304" pitchFamily="18" charset="0"/>
              </a:rPr>
              <a:t>       </a:t>
            </a:r>
            <a:r>
              <a:rPr lang="zh-CN" altLang="en-US" sz="1800">
                <a:latin typeface="Times New Roman" panose="02020603050405020304" pitchFamily="18" charset="0"/>
                <a:ea typeface="方正书宋简体" pitchFamily="65" charset="-122"/>
                <a:sym typeface="Times New Roman" panose="02020603050405020304" pitchFamily="18" charset="0"/>
              </a:rPr>
              <a:t>以PHP开发为例，编码规范就是融合了开发人员长时间积累下来的经验，形成了一种良好统一的编程风格，这种良好统一的编程风格会在团队开发或二次开发时起到事半功倍的效果。编码规范是一种总结性的说明和介绍，并不是强制性的规则。从项目长远的发展以及团队效率来考虑，遵守编码规范是十分必要的。</a:t>
            </a:r>
            <a:r>
              <a:rPr lang="zh-CN" altLang="en-US" sz="1800">
                <a:latin typeface="Arial" panose="020B0604020202020204" pitchFamily="34" charset="0"/>
                <a:sym typeface="Times New Roman" panose="02020603050405020304" pitchFamily="18" charset="0"/>
              </a:rPr>
              <a:t> </a:t>
            </a:r>
          </a:p>
        </p:txBody>
      </p:sp>
    </p:spTree>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765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9"/>
          <p:cNvSpPr>
            <a:spLocks noChangeArrowheads="1"/>
          </p:cNvSpPr>
          <p:nvPr/>
        </p:nvSpPr>
        <p:spPr bwMode="auto">
          <a:xfrm>
            <a:off x="817563" y="663575"/>
            <a:ext cx="28178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PHP书写规则</a:t>
            </a:r>
          </a:p>
        </p:txBody>
      </p:sp>
      <p:sp>
        <p:nvSpPr>
          <p:cNvPr id="27652" name="Rectangle 2"/>
          <p:cNvSpPr>
            <a:spLocks noChangeArrowheads="1"/>
          </p:cNvSpPr>
          <p:nvPr/>
        </p:nvSpPr>
        <p:spPr bwMode="auto">
          <a:xfrm>
            <a:off x="1949450" y="1827213"/>
            <a:ext cx="2087563"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latin typeface="Arial" panose="020B0604020202020204" pitchFamily="34" charset="0"/>
                <a:sym typeface="宋体" panose="02010600030101010101" pitchFamily="2" charset="-122"/>
              </a:rPr>
              <a:t>缩进 </a:t>
            </a:r>
            <a:r>
              <a:rPr lang="en-US" altLang="zh-CN" sz="1800" b="1">
                <a:latin typeface="Arial" panose="020B0604020202020204" pitchFamily="34" charset="0"/>
                <a:sym typeface="宋体" panose="02010600030101010101" pitchFamily="2" charset="-122"/>
              </a:rPr>
              <a:t>4</a:t>
            </a:r>
            <a:r>
              <a:rPr lang="zh-CN" altLang="en-US" sz="1800" b="1">
                <a:latin typeface="Arial" panose="020B0604020202020204" pitchFamily="34" charset="0"/>
                <a:sym typeface="宋体" panose="02010600030101010101" pitchFamily="2" charset="-122"/>
              </a:rPr>
              <a:t>个字符</a:t>
            </a:r>
          </a:p>
        </p:txBody>
      </p:sp>
      <p:pic>
        <p:nvPicPr>
          <p:cNvPr id="27653"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3188" y="1687513"/>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Rectangle 2"/>
          <p:cNvSpPr>
            <a:spLocks noChangeArrowheads="1"/>
          </p:cNvSpPr>
          <p:nvPr/>
        </p:nvSpPr>
        <p:spPr bwMode="auto">
          <a:xfrm>
            <a:off x="1949450" y="2379663"/>
            <a:ext cx="2087563"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latin typeface="Arial" panose="020B0604020202020204" pitchFamily="34" charset="0"/>
                <a:sym typeface="宋体" panose="02010600030101010101" pitchFamily="2" charset="-122"/>
              </a:rPr>
              <a:t>大括号{}  换行</a:t>
            </a:r>
          </a:p>
        </p:txBody>
      </p:sp>
      <p:pic>
        <p:nvPicPr>
          <p:cNvPr id="27655"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3188" y="2239963"/>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6" name="Rectangle 2"/>
          <p:cNvSpPr>
            <a:spLocks noChangeArrowheads="1"/>
          </p:cNvSpPr>
          <p:nvPr/>
        </p:nvSpPr>
        <p:spPr bwMode="auto">
          <a:xfrm>
            <a:off x="1949450" y="2943225"/>
            <a:ext cx="3532188"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latin typeface="Arial" panose="020B0604020202020204" pitchFamily="34" charset="0"/>
                <a:sym typeface="宋体" panose="02010600030101010101" pitchFamily="2" charset="-122"/>
              </a:rPr>
              <a:t>关键字、小括号、函数、运算符</a:t>
            </a:r>
          </a:p>
        </p:txBody>
      </p:sp>
      <p:pic>
        <p:nvPicPr>
          <p:cNvPr id="27657"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3188" y="2803525"/>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8175" y="1166813"/>
            <a:ext cx="4751388"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14"/>
          <p:cNvSpPr>
            <a:spLocks noChangeArrowheads="1"/>
          </p:cNvSpPr>
          <p:nvPr/>
        </p:nvSpPr>
        <p:spPr bwMode="auto">
          <a:xfrm>
            <a:off x="2751138" y="1311275"/>
            <a:ext cx="260826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500" b="1" dirty="0">
                <a:solidFill>
                  <a:schemeClr val="bg1"/>
                </a:solidFill>
                <a:latin typeface="Arial" panose="020B0604020202020204" pitchFamily="34" charset="0"/>
                <a:sym typeface="Arial" panose="020B0604020202020204" pitchFamily="34" charset="0"/>
              </a:rPr>
              <a:t>01         </a:t>
            </a:r>
            <a:r>
              <a:rPr lang="zh-CN" altLang="en-US" sz="1500" b="1" dirty="0" smtClean="0">
                <a:solidFill>
                  <a:schemeClr val="bg1"/>
                </a:solidFill>
                <a:latin typeface="Arial" panose="020B0604020202020204" pitchFamily="34" charset="0"/>
                <a:sym typeface="Arial" panose="020B0604020202020204" pitchFamily="34" charset="0"/>
              </a:rPr>
              <a:t>认识</a:t>
            </a:r>
            <a:r>
              <a:rPr lang="en-US" altLang="zh-CN" sz="15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PHP</a:t>
            </a:r>
            <a:endParaRPr lang="zh-CN" altLang="en-US" sz="1800" dirty="0">
              <a:latin typeface="Arial" panose="020B0604020202020204" pitchFamily="34" charset="0"/>
              <a:sym typeface="Arial" panose="020B0604020202020204" pitchFamily="34" charset="0"/>
            </a:endParaRPr>
          </a:p>
        </p:txBody>
      </p:sp>
      <p:pic>
        <p:nvPicPr>
          <p:cNvPr id="5124"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1924050"/>
            <a:ext cx="47513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 Box 14"/>
          <p:cNvSpPr>
            <a:spLocks noChangeArrowheads="1"/>
          </p:cNvSpPr>
          <p:nvPr/>
        </p:nvSpPr>
        <p:spPr bwMode="auto">
          <a:xfrm>
            <a:off x="2751138" y="2066925"/>
            <a:ext cx="260826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500" b="1" dirty="0">
                <a:solidFill>
                  <a:schemeClr val="bg1"/>
                </a:solidFill>
                <a:latin typeface="Arial" panose="020B0604020202020204" pitchFamily="34" charset="0"/>
                <a:ea typeface="黑体" panose="02010609060101010101" pitchFamily="49" charset="-122"/>
                <a:sym typeface="Arial" panose="020B0604020202020204" pitchFamily="34" charset="0"/>
              </a:rPr>
              <a:t>02         </a:t>
            </a:r>
            <a:r>
              <a:rPr lang="en-US" altLang="zh-CN" sz="1500" b="1" dirty="0">
                <a:solidFill>
                  <a:schemeClr val="bg1"/>
                </a:solidFill>
                <a:latin typeface="Arial" panose="020B0604020202020204" pitchFamily="34" charset="0"/>
                <a:ea typeface="黑体" panose="02010609060101010101" pitchFamily="49" charset="-122"/>
                <a:sym typeface="Arial" panose="020B0604020202020204" pitchFamily="34" charset="0"/>
              </a:rPr>
              <a:t>PHP</a:t>
            </a:r>
            <a:r>
              <a:rPr lang="zh-CN" altLang="en-US" sz="15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常量与变量</a:t>
            </a:r>
            <a:endParaRPr lang="zh-CN" altLang="en-US" sz="1800" dirty="0">
              <a:latin typeface="Arial" panose="020B0604020202020204" pitchFamily="34" charset="0"/>
              <a:sym typeface="Arial" panose="020B0604020202020204" pitchFamily="34" charset="0"/>
            </a:endParaRPr>
          </a:p>
        </p:txBody>
      </p:sp>
      <p:pic>
        <p:nvPicPr>
          <p:cNvPr id="512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8175" y="2679700"/>
            <a:ext cx="4751388"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Text Box 14"/>
          <p:cNvSpPr>
            <a:spLocks noChangeArrowheads="1"/>
          </p:cNvSpPr>
          <p:nvPr/>
        </p:nvSpPr>
        <p:spPr bwMode="auto">
          <a:xfrm>
            <a:off x="2751138" y="2846388"/>
            <a:ext cx="260826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500" b="1" dirty="0">
                <a:solidFill>
                  <a:schemeClr val="bg1"/>
                </a:solidFill>
                <a:latin typeface="Arial" panose="020B0604020202020204" pitchFamily="34" charset="0"/>
                <a:sym typeface="Arial" panose="020B0604020202020204" pitchFamily="34" charset="0"/>
              </a:rPr>
              <a:t>03         </a:t>
            </a:r>
            <a:r>
              <a:rPr lang="en-US" altLang="zh-CN" sz="1500" b="1" dirty="0">
                <a:solidFill>
                  <a:schemeClr val="bg1"/>
                </a:solidFill>
                <a:latin typeface="Arial" panose="020B0604020202020204" pitchFamily="34" charset="0"/>
                <a:ea typeface="黑体" panose="02010609060101010101" pitchFamily="49" charset="-122"/>
                <a:sym typeface="Arial" panose="020B0604020202020204" pitchFamily="34" charset="0"/>
              </a:rPr>
              <a:t>PHP</a:t>
            </a:r>
            <a:r>
              <a:rPr lang="zh-CN" altLang="en-US" sz="1500" b="1" dirty="0">
                <a:solidFill>
                  <a:schemeClr val="bg1"/>
                </a:solidFill>
                <a:latin typeface="Arial" panose="020B0604020202020204" pitchFamily="34" charset="0"/>
                <a:ea typeface="黑体" panose="02010609060101010101" pitchFamily="49" charset="-122"/>
                <a:sym typeface="Arial" panose="020B0604020202020204" pitchFamily="34" charset="0"/>
              </a:rPr>
              <a:t>运算符与表达式</a:t>
            </a:r>
            <a:endParaRPr lang="zh-CN" altLang="en-US" sz="1500" b="1" dirty="0">
              <a:solidFill>
                <a:schemeClr val="bg1"/>
              </a:solidFill>
              <a:latin typeface="Arial" panose="020B0604020202020204" pitchFamily="34" charset="0"/>
              <a:ea typeface="黑体" panose="02010609060101010101" pitchFamily="49" charset="-122"/>
              <a:sym typeface="Arial" panose="020B0604020202020204" pitchFamily="34" charset="0"/>
            </a:endParaRPr>
          </a:p>
        </p:txBody>
      </p:sp>
      <p:pic>
        <p:nvPicPr>
          <p:cNvPr id="5128"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3435350"/>
            <a:ext cx="47513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9" name="Text Box 14"/>
          <p:cNvSpPr>
            <a:spLocks noChangeArrowheads="1"/>
          </p:cNvSpPr>
          <p:nvPr/>
        </p:nvSpPr>
        <p:spPr bwMode="auto">
          <a:xfrm>
            <a:off x="2751138" y="3579813"/>
            <a:ext cx="260826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500" b="1" dirty="0">
                <a:solidFill>
                  <a:schemeClr val="bg1"/>
                </a:solidFill>
                <a:latin typeface="Arial" panose="020B0604020202020204" pitchFamily="34" charset="0"/>
                <a:ea typeface="黑体" panose="02010609060101010101" pitchFamily="49" charset="-122"/>
                <a:sym typeface="Arial" panose="020B0604020202020204" pitchFamily="34" charset="0"/>
              </a:rPr>
              <a:t>04         </a:t>
            </a:r>
            <a:r>
              <a:rPr lang="en-US" altLang="zh-CN" sz="1500" b="1" dirty="0">
                <a:solidFill>
                  <a:schemeClr val="bg1"/>
                </a:solidFill>
                <a:latin typeface="Arial" panose="020B0604020202020204" pitchFamily="34" charset="0"/>
                <a:ea typeface="黑体" panose="02010609060101010101" pitchFamily="49" charset="-122"/>
                <a:sym typeface="Arial" panose="020B0604020202020204" pitchFamily="34" charset="0"/>
              </a:rPr>
              <a:t>PHP</a:t>
            </a:r>
            <a:r>
              <a:rPr lang="zh-CN" altLang="en-US" sz="1500" b="1" dirty="0">
                <a:solidFill>
                  <a:schemeClr val="bg1"/>
                </a:solidFill>
                <a:latin typeface="Arial" panose="020B0604020202020204" pitchFamily="34" charset="0"/>
                <a:ea typeface="黑体" panose="02010609060101010101" pitchFamily="49" charset="-122"/>
                <a:sym typeface="Arial" panose="020B0604020202020204" pitchFamily="34" charset="0"/>
              </a:rPr>
              <a:t>程序流程控制</a:t>
            </a:r>
            <a:endParaRPr lang="zh-CN" altLang="en-US" sz="1800" dirty="0">
              <a:latin typeface="Arial" panose="020B0604020202020204" pitchFamily="34" charset="0"/>
              <a:sym typeface="Arial" panose="020B0604020202020204" pitchFamily="34" charset="0"/>
            </a:endParaRPr>
          </a:p>
        </p:txBody>
      </p:sp>
      <p:sp>
        <p:nvSpPr>
          <p:cNvPr id="5130" name="Text Box 14"/>
          <p:cNvSpPr>
            <a:spLocks noChangeArrowheads="1"/>
          </p:cNvSpPr>
          <p:nvPr/>
        </p:nvSpPr>
        <p:spPr bwMode="auto">
          <a:xfrm>
            <a:off x="2751138" y="4335463"/>
            <a:ext cx="2608262"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500" b="1">
                <a:solidFill>
                  <a:schemeClr val="bg1"/>
                </a:solidFill>
                <a:latin typeface="Arial" panose="020B0604020202020204" pitchFamily="34" charset="0"/>
                <a:sym typeface="Arial" panose="020B0604020202020204" pitchFamily="34" charset="0"/>
              </a:rPr>
              <a:t>05         </a:t>
            </a:r>
            <a:r>
              <a:rPr lang="zh-CN" altLang="en-US" sz="1500" b="1">
                <a:solidFill>
                  <a:schemeClr val="bg1"/>
                </a:solidFill>
                <a:latin typeface="Arial" panose="020B0604020202020204" pitchFamily="34" charset="0"/>
                <a:ea typeface="黑体" panose="02010609060101010101" pitchFamily="49" charset="-122"/>
                <a:sym typeface="Arial" panose="020B0604020202020204" pitchFamily="34" charset="0"/>
              </a:rPr>
              <a:t>第一个</a:t>
            </a:r>
            <a:r>
              <a:rPr lang="en-US" altLang="zh-CN" sz="1500" b="1">
                <a:solidFill>
                  <a:schemeClr val="bg1"/>
                </a:solidFill>
                <a:latin typeface="Arial" panose="020B0604020202020204" pitchFamily="34" charset="0"/>
                <a:ea typeface="黑体" panose="02010609060101010101" pitchFamily="49" charset="-122"/>
                <a:sym typeface="Arial" panose="020B0604020202020204" pitchFamily="34" charset="0"/>
              </a:rPr>
              <a:t>PHP</a:t>
            </a:r>
            <a:r>
              <a:rPr lang="zh-CN" altLang="en-US" sz="1500" b="1">
                <a:solidFill>
                  <a:schemeClr val="bg1"/>
                </a:solidFill>
                <a:latin typeface="Arial" panose="020B0604020202020204" pitchFamily="34" charset="0"/>
                <a:ea typeface="黑体" panose="02010609060101010101" pitchFamily="49" charset="-122"/>
                <a:sym typeface="Arial" panose="020B0604020202020204" pitchFamily="34" charset="0"/>
              </a:rPr>
              <a:t>程序</a:t>
            </a:r>
            <a:r>
              <a:rPr lang="zh-CN" altLang="en-US" sz="1800">
                <a:latin typeface="Arial" panose="020B0604020202020204" pitchFamily="34" charset="0"/>
                <a:sym typeface="Arial" panose="020B0604020202020204" pitchFamily="34" charset="0"/>
              </a:rPr>
              <a:t>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filter="wipe(left)">
                                      <p:cBhvr>
                                        <p:cTn id="7" dur="500"/>
                                        <p:tgtEl>
                                          <p:spTgt spid="5123"/>
                                        </p:tgtEl>
                                      </p:cBhvr>
                                    </p:animEffect>
                                  </p:childTnLst>
                                </p:cTn>
                              </p:par>
                              <p:par>
                                <p:cTn id="8" presetID="22" presetClass="entr" presetSubtype="8"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Effect filter="wipe(left)">
                                      <p:cBhvr>
                                        <p:cTn id="10" dur="500"/>
                                        <p:tgtEl>
                                          <p:spTgt spid="512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125"/>
                                        </p:tgtEl>
                                        <p:attrNameLst>
                                          <p:attrName>style.visibility</p:attrName>
                                        </p:attrNameLst>
                                      </p:cBhvr>
                                      <p:to>
                                        <p:strVal val="visible"/>
                                      </p:to>
                                    </p:set>
                                    <p:animEffect filter="wipe(left)">
                                      <p:cBhvr>
                                        <p:cTn id="15" dur="500"/>
                                        <p:tgtEl>
                                          <p:spTgt spid="5125"/>
                                        </p:tgtEl>
                                      </p:cBhvr>
                                    </p:animEffect>
                                  </p:childTnLst>
                                </p:cTn>
                              </p:par>
                              <p:par>
                                <p:cTn id="16" presetID="22" presetClass="entr" presetSubtype="8" fill="hold" nodeType="withEffect">
                                  <p:stCondLst>
                                    <p:cond delay="0"/>
                                  </p:stCondLst>
                                  <p:childTnLst>
                                    <p:set>
                                      <p:cBhvr>
                                        <p:cTn id="17" dur="1" fill="hold">
                                          <p:stCondLst>
                                            <p:cond delay="0"/>
                                          </p:stCondLst>
                                        </p:cTn>
                                        <p:tgtEl>
                                          <p:spTgt spid="5124"/>
                                        </p:tgtEl>
                                        <p:attrNameLst>
                                          <p:attrName>style.visibility</p:attrName>
                                        </p:attrNameLst>
                                      </p:cBhvr>
                                      <p:to>
                                        <p:strVal val="visible"/>
                                      </p:to>
                                    </p:set>
                                    <p:animEffect filter="wipe(left)">
                                      <p:cBhvr>
                                        <p:cTn id="18" dur="500"/>
                                        <p:tgtEl>
                                          <p:spTgt spid="512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127"/>
                                        </p:tgtEl>
                                        <p:attrNameLst>
                                          <p:attrName>style.visibility</p:attrName>
                                        </p:attrNameLst>
                                      </p:cBhvr>
                                      <p:to>
                                        <p:strVal val="visible"/>
                                      </p:to>
                                    </p:set>
                                    <p:animEffect filter="wipe(left)">
                                      <p:cBhvr>
                                        <p:cTn id="23" dur="500"/>
                                        <p:tgtEl>
                                          <p:spTgt spid="5127"/>
                                        </p:tgtEl>
                                      </p:cBhvr>
                                    </p:animEffect>
                                  </p:childTnLst>
                                </p:cTn>
                              </p:par>
                              <p:par>
                                <p:cTn id="24" presetID="22" presetClass="entr" presetSubtype="8" fill="hold" nodeType="withEffect">
                                  <p:stCondLst>
                                    <p:cond delay="0"/>
                                  </p:stCondLst>
                                  <p:childTnLst>
                                    <p:set>
                                      <p:cBhvr>
                                        <p:cTn id="25" dur="1" fill="hold">
                                          <p:stCondLst>
                                            <p:cond delay="0"/>
                                          </p:stCondLst>
                                        </p:cTn>
                                        <p:tgtEl>
                                          <p:spTgt spid="5126"/>
                                        </p:tgtEl>
                                        <p:attrNameLst>
                                          <p:attrName>style.visibility</p:attrName>
                                        </p:attrNameLst>
                                      </p:cBhvr>
                                      <p:to>
                                        <p:strVal val="visible"/>
                                      </p:to>
                                    </p:set>
                                    <p:animEffect filter="wipe(left)">
                                      <p:cBhvr>
                                        <p:cTn id="26" dur="500"/>
                                        <p:tgtEl>
                                          <p:spTgt spid="512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5129"/>
                                        </p:tgtEl>
                                        <p:attrNameLst>
                                          <p:attrName>style.visibility</p:attrName>
                                        </p:attrNameLst>
                                      </p:cBhvr>
                                      <p:to>
                                        <p:strVal val="visible"/>
                                      </p:to>
                                    </p:set>
                                    <p:animEffect filter="wipe(left)">
                                      <p:cBhvr>
                                        <p:cTn id="31" dur="500"/>
                                        <p:tgtEl>
                                          <p:spTgt spid="5129"/>
                                        </p:tgtEl>
                                      </p:cBhvr>
                                    </p:animEffect>
                                  </p:childTnLst>
                                </p:cTn>
                              </p:par>
                              <p:par>
                                <p:cTn id="32" presetID="22" presetClass="entr" presetSubtype="8" fill="hold" nodeType="withEffect">
                                  <p:stCondLst>
                                    <p:cond delay="0"/>
                                  </p:stCondLst>
                                  <p:childTnLst>
                                    <p:set>
                                      <p:cBhvr>
                                        <p:cTn id="33" dur="1" fill="hold">
                                          <p:stCondLst>
                                            <p:cond delay="0"/>
                                          </p:stCondLst>
                                        </p:cTn>
                                        <p:tgtEl>
                                          <p:spTgt spid="5128"/>
                                        </p:tgtEl>
                                        <p:attrNameLst>
                                          <p:attrName>style.visibility</p:attrName>
                                        </p:attrNameLst>
                                      </p:cBhvr>
                                      <p:to>
                                        <p:strVal val="visible"/>
                                      </p:to>
                                    </p:set>
                                    <p:animEffect filter="wipe(left)">
                                      <p:cBhvr>
                                        <p:cTn id="34" dur="500"/>
                                        <p:tgtEl>
                                          <p:spTgt spid="512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5130"/>
                                        </p:tgtEl>
                                        <p:attrNameLst>
                                          <p:attrName>style.visibility</p:attrName>
                                        </p:attrNameLst>
                                      </p:cBhvr>
                                      <p:to>
                                        <p:strVal val="visible"/>
                                      </p:to>
                                    </p:set>
                                    <p:animEffect filter="wipe(left)">
                                      <p:cBhvr>
                                        <p:cTn id="39" dur="500"/>
                                        <p:tgtEl>
                                          <p:spTgt spid="5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ldLvl="0"/>
      <p:bldP spid="5125" grpId="0" bldLvl="0"/>
      <p:bldP spid="5127" grpId="0" bldLvl="0"/>
      <p:bldP spid="5129" grpId="0" bldLvl="0"/>
      <p:bldP spid="5130" grpId="0" bldLvl="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67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77888"/>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9"/>
          <p:cNvSpPr>
            <a:spLocks noChangeArrowheads="1"/>
          </p:cNvSpPr>
          <p:nvPr/>
        </p:nvSpPr>
        <p:spPr bwMode="auto">
          <a:xfrm>
            <a:off x="673100" y="736600"/>
            <a:ext cx="27114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PHP命名规则</a:t>
            </a:r>
          </a:p>
        </p:txBody>
      </p:sp>
      <p:sp>
        <p:nvSpPr>
          <p:cNvPr id="28676" name="Rectangle 2"/>
          <p:cNvSpPr>
            <a:spLocks noChangeArrowheads="1"/>
          </p:cNvSpPr>
          <p:nvPr/>
        </p:nvSpPr>
        <p:spPr bwMode="auto">
          <a:xfrm>
            <a:off x="2305050" y="1933575"/>
            <a:ext cx="2085975" cy="68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solidFill>
                  <a:srgbClr val="FF0000"/>
                </a:solidFill>
                <a:latin typeface="Arial" panose="020B0604020202020204" pitchFamily="34" charset="0"/>
                <a:sym typeface="宋体" panose="02010600030101010101" pitchFamily="2" charset="-122"/>
              </a:rPr>
              <a:t>类</a:t>
            </a:r>
            <a:r>
              <a:rPr lang="zh-CN" altLang="en-US" sz="1800" b="1">
                <a:latin typeface="Arial" panose="020B0604020202020204" pitchFamily="34" charset="0"/>
                <a:sym typeface="宋体" panose="02010600030101010101" pitchFamily="2" charset="-122"/>
              </a:rPr>
              <a:t>命名</a:t>
            </a:r>
          </a:p>
        </p:txBody>
      </p:sp>
      <p:pic>
        <p:nvPicPr>
          <p:cNvPr id="28677"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8788" y="1793875"/>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Rectangle 2"/>
          <p:cNvSpPr>
            <a:spLocks noChangeArrowheads="1"/>
          </p:cNvSpPr>
          <p:nvPr/>
        </p:nvSpPr>
        <p:spPr bwMode="auto">
          <a:xfrm>
            <a:off x="2305050" y="2486025"/>
            <a:ext cx="20875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solidFill>
                  <a:srgbClr val="FF0000"/>
                </a:solidFill>
                <a:latin typeface="Arial" panose="020B0604020202020204" pitchFamily="34" charset="0"/>
                <a:sym typeface="宋体" panose="02010600030101010101" pitchFamily="2" charset="-122"/>
              </a:rPr>
              <a:t>常量</a:t>
            </a:r>
            <a:r>
              <a:rPr lang="zh-CN" altLang="en-US" sz="1800" b="1">
                <a:latin typeface="Arial" panose="020B0604020202020204" pitchFamily="34" charset="0"/>
                <a:sym typeface="宋体" panose="02010600030101010101" pitchFamily="2" charset="-122"/>
              </a:rPr>
              <a:t>命名</a:t>
            </a:r>
          </a:p>
        </p:txBody>
      </p:sp>
      <p:pic>
        <p:nvPicPr>
          <p:cNvPr id="28679"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8788" y="2346325"/>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0" name="Rectangle 2"/>
          <p:cNvSpPr>
            <a:spLocks noChangeArrowheads="1"/>
          </p:cNvSpPr>
          <p:nvPr/>
        </p:nvSpPr>
        <p:spPr bwMode="auto">
          <a:xfrm>
            <a:off x="2305050" y="3049588"/>
            <a:ext cx="2087563"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solidFill>
                  <a:srgbClr val="FF0000"/>
                </a:solidFill>
                <a:latin typeface="Arial" panose="020B0604020202020204" pitchFamily="34" charset="0"/>
                <a:sym typeface="宋体" panose="02010600030101010101" pitchFamily="2" charset="-122"/>
              </a:rPr>
              <a:t>变量</a:t>
            </a:r>
            <a:r>
              <a:rPr lang="zh-CN" altLang="en-US" sz="1800" b="1">
                <a:latin typeface="Arial" panose="020B0604020202020204" pitchFamily="34" charset="0"/>
                <a:sym typeface="宋体" panose="02010600030101010101" pitchFamily="2" charset="-122"/>
              </a:rPr>
              <a:t>命名  </a:t>
            </a:r>
          </a:p>
        </p:txBody>
      </p:sp>
      <p:pic>
        <p:nvPicPr>
          <p:cNvPr id="28681"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8788" y="2909888"/>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2" name="Rectangle 2"/>
          <p:cNvSpPr>
            <a:spLocks noChangeArrowheads="1"/>
          </p:cNvSpPr>
          <p:nvPr/>
        </p:nvSpPr>
        <p:spPr bwMode="auto">
          <a:xfrm>
            <a:off x="4968875" y="1916113"/>
            <a:ext cx="2087563"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solidFill>
                  <a:srgbClr val="FF0000"/>
                </a:solidFill>
                <a:latin typeface="Arial" panose="020B0604020202020204" pitchFamily="34" charset="0"/>
                <a:sym typeface="宋体" panose="02010600030101010101" pitchFamily="2" charset="-122"/>
              </a:rPr>
              <a:t>数组</a:t>
            </a:r>
            <a:r>
              <a:rPr lang="zh-CN" altLang="en-US" sz="1800" b="1">
                <a:latin typeface="Arial" panose="020B0604020202020204" pitchFamily="34" charset="0"/>
                <a:sym typeface="宋体" panose="02010600030101010101" pitchFamily="2" charset="-122"/>
              </a:rPr>
              <a:t>命名</a:t>
            </a:r>
          </a:p>
        </p:txBody>
      </p:sp>
      <p:pic>
        <p:nvPicPr>
          <p:cNvPr id="28683"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92613" y="1776413"/>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4" name="Rectangle 2"/>
          <p:cNvSpPr>
            <a:spLocks noChangeArrowheads="1"/>
          </p:cNvSpPr>
          <p:nvPr/>
        </p:nvSpPr>
        <p:spPr bwMode="auto">
          <a:xfrm>
            <a:off x="4970463" y="2486025"/>
            <a:ext cx="2087562"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solidFill>
                  <a:srgbClr val="FF0000"/>
                </a:solidFill>
                <a:latin typeface="Arial" panose="020B0604020202020204" pitchFamily="34" charset="0"/>
                <a:sym typeface="宋体" panose="02010600030101010101" pitchFamily="2" charset="-122"/>
              </a:rPr>
              <a:t>函数</a:t>
            </a:r>
            <a:r>
              <a:rPr lang="zh-CN" altLang="en-US" sz="1800" b="1">
                <a:latin typeface="Arial" panose="020B0604020202020204" pitchFamily="34" charset="0"/>
                <a:sym typeface="宋体" panose="02010600030101010101" pitchFamily="2" charset="-122"/>
              </a:rPr>
              <a:t>命名 </a:t>
            </a:r>
          </a:p>
        </p:txBody>
      </p:sp>
      <p:pic>
        <p:nvPicPr>
          <p:cNvPr id="28685"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94200" y="2346325"/>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6" name="Rectangle 2"/>
          <p:cNvSpPr>
            <a:spLocks noChangeArrowheads="1"/>
          </p:cNvSpPr>
          <p:nvPr/>
        </p:nvSpPr>
        <p:spPr bwMode="auto">
          <a:xfrm>
            <a:off x="4970463" y="3038475"/>
            <a:ext cx="2087562"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Clr>
                <a:schemeClr val="folHlink"/>
              </a:buClr>
              <a:buSzPct val="110000"/>
              <a:buFontTx/>
              <a:buNone/>
            </a:pPr>
            <a:r>
              <a:rPr lang="zh-CN" altLang="en-US" sz="1800" b="1">
                <a:solidFill>
                  <a:srgbClr val="FF0000"/>
                </a:solidFill>
                <a:latin typeface="Arial" panose="020B0604020202020204" pitchFamily="34" charset="0"/>
                <a:sym typeface="宋体" panose="02010600030101010101" pitchFamily="2" charset="-122"/>
              </a:rPr>
              <a:t>类文件</a:t>
            </a:r>
            <a:r>
              <a:rPr lang="zh-CN" altLang="en-US" sz="1800" b="1">
                <a:latin typeface="Arial" panose="020B0604020202020204" pitchFamily="34" charset="0"/>
                <a:sym typeface="宋体" panose="02010600030101010101" pitchFamily="2" charset="-122"/>
              </a:rPr>
              <a:t>命名</a:t>
            </a:r>
          </a:p>
        </p:txBody>
      </p:sp>
      <p:pic>
        <p:nvPicPr>
          <p:cNvPr id="28687"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94200" y="2898775"/>
            <a:ext cx="6858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8850" y="1943100"/>
            <a:ext cx="44577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 Box 18"/>
          <p:cNvSpPr>
            <a:spLocks noChangeArrowheads="1"/>
          </p:cNvSpPr>
          <p:nvPr/>
        </p:nvSpPr>
        <p:spPr bwMode="auto">
          <a:xfrm>
            <a:off x="2884488" y="2301875"/>
            <a:ext cx="323056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b="1" dirty="0" smtClean="0">
                <a:solidFill>
                  <a:srgbClr val="FF6600"/>
                </a:solidFill>
                <a:latin typeface="Arial" panose="020B0604020202020204" pitchFamily="34" charset="0"/>
                <a:ea typeface="黑体" panose="02010609060101010101" pitchFamily="49" charset="-122"/>
                <a:sym typeface="Arial" panose="020B0604020202020204" pitchFamily="34" charset="0"/>
              </a:rPr>
              <a:t>2</a:t>
            </a:r>
            <a:r>
              <a:rPr lang="en-US" altLang="zh-CN" sz="15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       </a:t>
            </a:r>
            <a:r>
              <a:rPr lang="zh-CN" altLang="en-US" sz="15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      </a:t>
            </a:r>
            <a:r>
              <a:rPr lang="en-US" altLang="zh-CN" sz="15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PHP</a:t>
            </a:r>
            <a:r>
              <a:rPr lang="zh-CN" altLang="en-US" sz="18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常量与变量</a:t>
            </a:r>
            <a:endParaRPr lang="zh-CN" altLang="en-US" sz="1800" dirty="0">
              <a:latin typeface="Arial" panose="020B0604020202020204" pitchFamily="34" charset="0"/>
            </a:endParaRPr>
          </a:p>
        </p:txBody>
      </p:sp>
    </p:spTree>
    <p:extLst>
      <p:ext uri="{BB962C8B-B14F-4D97-AF65-F5344CB8AC3E}">
        <p14:creationId xmlns:p14="http://schemas.microsoft.com/office/powerpoint/2010/main" val="2541560728"/>
      </p:ext>
    </p:extLst>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9"/>
          <p:cNvSpPr>
            <a:spLocks noChangeArrowheads="1"/>
          </p:cNvSpPr>
          <p:nvPr/>
        </p:nvSpPr>
        <p:spPr bwMode="auto">
          <a:xfrm>
            <a:off x="781050" y="641350"/>
            <a:ext cx="41878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自定义常量</a:t>
            </a:r>
          </a:p>
        </p:txBody>
      </p:sp>
      <p:sp>
        <p:nvSpPr>
          <p:cNvPr id="18436" name="Rectangle 2"/>
          <p:cNvSpPr>
            <a:spLocks noChangeArrowheads="1"/>
          </p:cNvSpPr>
          <p:nvPr/>
        </p:nvSpPr>
        <p:spPr bwMode="auto">
          <a:xfrm>
            <a:off x="1076325" y="1477963"/>
            <a:ext cx="1381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endParaRPr lang="zh-CN" altLang="en-US" sz="1400">
              <a:latin typeface="Arial" panose="020B0604020202020204" pitchFamily="34" charset="0"/>
              <a:sym typeface="Arial" panose="020B0604020202020204" pitchFamily="34" charset="0"/>
            </a:endParaRPr>
          </a:p>
        </p:txBody>
      </p:sp>
      <p:pic>
        <p:nvPicPr>
          <p:cNvPr id="8197"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9550" y="3144838"/>
            <a:ext cx="660400"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Rectangle 2"/>
          <p:cNvSpPr>
            <a:spLocks noChangeArrowheads="1"/>
          </p:cNvSpPr>
          <p:nvPr/>
        </p:nvSpPr>
        <p:spPr bwMode="auto">
          <a:xfrm>
            <a:off x="1022350" y="3325813"/>
            <a:ext cx="6586538"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34290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spcBef>
                <a:spcPct val="0"/>
              </a:spcBef>
              <a:buClr>
                <a:srgbClr val="99CC00"/>
              </a:buClr>
              <a:buSzPct val="110000"/>
              <a:buFontTx/>
              <a:buNone/>
            </a:pPr>
            <a:r>
              <a:rPr lang="zh-CN" altLang="en-US" sz="2000">
                <a:latin typeface="Verdana" panose="020B0604030504040204" pitchFamily="34" charset="0"/>
                <a:sym typeface="Verdana" panose="020B0604030504040204" pitchFamily="34" charset="0"/>
              </a:rPr>
              <a:t>        使用defined()函数判断常量是否已经被定义</a:t>
            </a:r>
            <a:r>
              <a:rPr lang="zh-CN" altLang="en-US" sz="1800">
                <a:latin typeface="Arial" panose="020B0604020202020204" pitchFamily="34" charset="0"/>
                <a:sym typeface="Verdana" panose="020B0604030504040204" pitchFamily="34" charset="0"/>
              </a:rPr>
              <a:t> </a:t>
            </a:r>
          </a:p>
        </p:txBody>
      </p:sp>
      <p:sp>
        <p:nvSpPr>
          <p:cNvPr id="8199" name="Rectangle 2"/>
          <p:cNvSpPr>
            <a:spLocks noChangeArrowheads="1"/>
          </p:cNvSpPr>
          <p:nvPr/>
        </p:nvSpPr>
        <p:spPr bwMode="auto">
          <a:xfrm>
            <a:off x="1092200" y="1839913"/>
            <a:ext cx="45720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34290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spcBef>
                <a:spcPct val="0"/>
              </a:spcBef>
              <a:buClr>
                <a:srgbClr val="99CC00"/>
              </a:buClr>
              <a:buSzPct val="110000"/>
              <a:buFontTx/>
              <a:buNone/>
            </a:pPr>
            <a:r>
              <a:rPr lang="zh-CN" altLang="en-US" sz="2000">
                <a:latin typeface="Verdana" panose="020B0604030504040204" pitchFamily="34" charset="0"/>
                <a:sym typeface="Verdana" panose="020B0604030504040204" pitchFamily="34" charset="0"/>
              </a:rPr>
              <a:t>       使用define()函数声明常量</a:t>
            </a:r>
            <a:r>
              <a:rPr lang="zh-CN" altLang="en-US" sz="1800">
                <a:latin typeface="Arial" panose="020B0604020202020204" pitchFamily="34" charset="0"/>
                <a:sym typeface="Verdana" panose="020B0604030504040204" pitchFamily="34" charset="0"/>
              </a:rPr>
              <a:t> </a:t>
            </a:r>
          </a:p>
        </p:txBody>
      </p:sp>
      <p:pic>
        <p:nvPicPr>
          <p:cNvPr id="8200" name="图片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2563" y="1704975"/>
            <a:ext cx="6731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图片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6850" y="2424113"/>
            <a:ext cx="6699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 name="Rectangle 2"/>
          <p:cNvSpPr>
            <a:spLocks noChangeArrowheads="1"/>
          </p:cNvSpPr>
          <p:nvPr/>
        </p:nvSpPr>
        <p:spPr bwMode="auto">
          <a:xfrm>
            <a:off x="1739900" y="2568575"/>
            <a:ext cx="4608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34290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spcBef>
                <a:spcPct val="0"/>
              </a:spcBef>
              <a:buClr>
                <a:srgbClr val="99CC00"/>
              </a:buClr>
              <a:buSzPct val="110000"/>
              <a:buFontTx/>
              <a:buNone/>
            </a:pPr>
            <a:r>
              <a:rPr lang="zh-CN" altLang="en-US" sz="2000">
                <a:latin typeface="Verdana" panose="020B0604030504040204" pitchFamily="34" charset="0"/>
                <a:sym typeface="Verdana" panose="020B0604030504040204" pitchFamily="34" charset="0"/>
              </a:rPr>
              <a:t>使用constant()函数获取常量的值</a:t>
            </a:r>
          </a:p>
        </p:txBody>
      </p:sp>
    </p:spTree>
    <p:extLst>
      <p:ext uri="{BB962C8B-B14F-4D97-AF65-F5344CB8AC3E}">
        <p14:creationId xmlns:p14="http://schemas.microsoft.com/office/powerpoint/2010/main" val="336144616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200"/>
                                        </p:tgtEl>
                                        <p:attrNameLst>
                                          <p:attrName>style.visibility</p:attrName>
                                        </p:attrNameLst>
                                      </p:cBhvr>
                                      <p:to>
                                        <p:strVal val="visible"/>
                                      </p:to>
                                    </p:set>
                                    <p:animEffect filter="wipe(left)">
                                      <p:cBhvr>
                                        <p:cTn id="7" dur="500"/>
                                        <p:tgtEl>
                                          <p:spTgt spid="820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199"/>
                                        </p:tgtEl>
                                        <p:attrNameLst>
                                          <p:attrName>style.visibility</p:attrName>
                                        </p:attrNameLst>
                                      </p:cBhvr>
                                      <p:to>
                                        <p:strVal val="visible"/>
                                      </p:to>
                                    </p:set>
                                    <p:animEffect filter="wipe(left)">
                                      <p:cBhvr>
                                        <p:cTn id="10" dur="500"/>
                                        <p:tgtEl>
                                          <p:spTgt spid="819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8201"/>
                                        </p:tgtEl>
                                        <p:attrNameLst>
                                          <p:attrName>style.visibility</p:attrName>
                                        </p:attrNameLst>
                                      </p:cBhvr>
                                      <p:to>
                                        <p:strVal val="visible"/>
                                      </p:to>
                                    </p:set>
                                    <p:animEffect filter="wipe(left)">
                                      <p:cBhvr>
                                        <p:cTn id="15" dur="500"/>
                                        <p:tgtEl>
                                          <p:spTgt spid="8201"/>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202"/>
                                        </p:tgtEl>
                                        <p:attrNameLst>
                                          <p:attrName>style.visibility</p:attrName>
                                        </p:attrNameLst>
                                      </p:cBhvr>
                                      <p:to>
                                        <p:strVal val="visible"/>
                                      </p:to>
                                    </p:set>
                                    <p:animEffect filter="wipe(left)">
                                      <p:cBhvr>
                                        <p:cTn id="18" dur="500"/>
                                        <p:tgtEl>
                                          <p:spTgt spid="820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198"/>
                                        </p:tgtEl>
                                        <p:attrNameLst>
                                          <p:attrName>style.visibility</p:attrName>
                                        </p:attrNameLst>
                                      </p:cBhvr>
                                      <p:to>
                                        <p:strVal val="visible"/>
                                      </p:to>
                                    </p:set>
                                    <p:animEffect filter="wipe(left)">
                                      <p:cBhvr>
                                        <p:cTn id="23" dur="500"/>
                                        <p:tgtEl>
                                          <p:spTgt spid="8198"/>
                                        </p:tgtEl>
                                      </p:cBhvr>
                                    </p:animEffect>
                                  </p:childTnLst>
                                </p:cTn>
                              </p:par>
                              <p:par>
                                <p:cTn id="24" presetID="22" presetClass="entr" presetSubtype="8" fill="hold" nodeType="withEffect">
                                  <p:stCondLst>
                                    <p:cond delay="0"/>
                                  </p:stCondLst>
                                  <p:childTnLst>
                                    <p:set>
                                      <p:cBhvr>
                                        <p:cTn id="25" dur="1" fill="hold">
                                          <p:stCondLst>
                                            <p:cond delay="0"/>
                                          </p:stCondLst>
                                        </p:cTn>
                                        <p:tgtEl>
                                          <p:spTgt spid="8197"/>
                                        </p:tgtEl>
                                        <p:attrNameLst>
                                          <p:attrName>style.visibility</p:attrName>
                                        </p:attrNameLst>
                                      </p:cBhvr>
                                      <p:to>
                                        <p:strVal val="visible"/>
                                      </p:to>
                                    </p:set>
                                    <p:animEffect filter="wipe(left)">
                                      <p:cBhvr>
                                        <p:cTn id="26" dur="5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bldLvl="0"/>
      <p:bldP spid="8199" grpId="0" bldLvl="0"/>
      <p:bldP spid="8202" grpId="0" bldLvl="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9"/>
          <p:cNvSpPr>
            <a:spLocks noChangeArrowheads="1"/>
          </p:cNvSpPr>
          <p:nvPr/>
        </p:nvSpPr>
        <p:spPr bwMode="auto">
          <a:xfrm>
            <a:off x="781050" y="639763"/>
            <a:ext cx="5483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使用define()函数声明常量</a:t>
            </a:r>
          </a:p>
        </p:txBody>
      </p:sp>
      <p:sp>
        <p:nvSpPr>
          <p:cNvPr id="19460" name="AutoShape 3"/>
          <p:cNvSpPr>
            <a:spLocks noChangeArrowheads="1"/>
          </p:cNvSpPr>
          <p:nvPr/>
        </p:nvSpPr>
        <p:spPr bwMode="auto">
          <a:xfrm>
            <a:off x="1704975" y="1597025"/>
            <a:ext cx="7032625" cy="61436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zh-CN" sz="1800" b="1">
                <a:latin typeface="Arial" panose="020B0604020202020204" pitchFamily="34" charset="0"/>
                <a:ea typeface="黑体" panose="02010609060101010101" pitchFamily="49" charset="-122"/>
                <a:sym typeface="Arial" panose="020B0604020202020204" pitchFamily="34" charset="0"/>
              </a:rPr>
              <a:t>define(</a:t>
            </a:r>
            <a:r>
              <a:rPr lang="zh-CN" altLang="zh-CN" sz="1800" b="1">
                <a:solidFill>
                  <a:srgbClr val="FF0000"/>
                </a:solidFill>
                <a:latin typeface="Arial" panose="020B0604020202020204" pitchFamily="34" charset="0"/>
                <a:ea typeface="黑体" panose="02010609060101010101" pitchFamily="49" charset="-122"/>
                <a:sym typeface="Arial" panose="020B0604020202020204" pitchFamily="34" charset="0"/>
              </a:rPr>
              <a:t>string constant_name</a:t>
            </a:r>
            <a:r>
              <a:rPr lang="zh-CN" altLang="zh-CN" sz="1800" b="1">
                <a:latin typeface="Arial" panose="020B0604020202020204" pitchFamily="34" charset="0"/>
                <a:ea typeface="黑体" panose="02010609060101010101" pitchFamily="49" charset="-122"/>
                <a:sym typeface="Arial" panose="020B0604020202020204" pitchFamily="34" charset="0"/>
              </a:rPr>
              <a:t>,</a:t>
            </a:r>
            <a:r>
              <a:rPr lang="zh-CN" altLang="zh-CN" sz="1800" b="1">
                <a:solidFill>
                  <a:srgbClr val="FF0000"/>
                </a:solidFill>
                <a:latin typeface="Arial" panose="020B0604020202020204" pitchFamily="34" charset="0"/>
                <a:ea typeface="黑体" panose="02010609060101010101" pitchFamily="49" charset="-122"/>
                <a:sym typeface="Arial" panose="020B0604020202020204" pitchFamily="34" charset="0"/>
              </a:rPr>
              <a:t>mixed value</a:t>
            </a:r>
            <a:r>
              <a:rPr lang="zh-CN" altLang="zh-CN" sz="1800" b="1">
                <a:latin typeface="Arial" panose="020B0604020202020204" pitchFamily="34" charset="0"/>
                <a:ea typeface="黑体" panose="02010609060101010101" pitchFamily="49" charset="-122"/>
                <a:sym typeface="Arial" panose="020B0604020202020204" pitchFamily="34" charset="0"/>
              </a:rPr>
              <a:t>,case_sensitive)</a:t>
            </a:r>
          </a:p>
        </p:txBody>
      </p:sp>
      <p:pic>
        <p:nvPicPr>
          <p:cNvPr id="19461"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725" y="13938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TextBox 11"/>
          <p:cNvSpPr>
            <a:spLocks noChangeArrowheads="1"/>
          </p:cNvSpPr>
          <p:nvPr/>
        </p:nvSpPr>
        <p:spPr bwMode="auto">
          <a:xfrm>
            <a:off x="812800" y="1685925"/>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grpSp>
        <p:nvGrpSpPr>
          <p:cNvPr id="19463" name="Group 7"/>
          <p:cNvGrpSpPr>
            <a:grpSpLocks/>
          </p:cNvGrpSpPr>
          <p:nvPr/>
        </p:nvGrpSpPr>
        <p:grpSpPr bwMode="auto">
          <a:xfrm>
            <a:off x="706438" y="2586038"/>
            <a:ext cx="7729537" cy="1379537"/>
            <a:chOff x="0" y="0"/>
            <a:chExt cx="4869" cy="869"/>
          </a:xfrm>
        </p:grpSpPr>
        <p:sp>
          <p:nvSpPr>
            <p:cNvPr id="19464" name="Rectangle 8"/>
            <p:cNvSpPr>
              <a:spLocks noChangeArrowheads="1"/>
            </p:cNvSpPr>
            <p:nvPr/>
          </p:nvSpPr>
          <p:spPr bwMode="auto">
            <a:xfrm>
              <a:off x="0" y="0"/>
              <a:ext cx="1030" cy="230"/>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buFontTx/>
                <a:buNone/>
              </a:pPr>
              <a:r>
                <a:rPr lang="zh-CN" altLang="zh-CN" sz="1800" b="1">
                  <a:solidFill>
                    <a:srgbClr val="FFFFFF"/>
                  </a:solidFill>
                </a:rPr>
                <a:t>参    数</a:t>
              </a:r>
            </a:p>
          </p:txBody>
        </p:sp>
        <p:sp>
          <p:nvSpPr>
            <p:cNvPr id="19465" name="Rectangle 9"/>
            <p:cNvSpPr>
              <a:spLocks noChangeArrowheads="1"/>
            </p:cNvSpPr>
            <p:nvPr/>
          </p:nvSpPr>
          <p:spPr bwMode="auto">
            <a:xfrm>
              <a:off x="1030" y="0"/>
              <a:ext cx="3839" cy="230"/>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buFontTx/>
                <a:buNone/>
              </a:pPr>
              <a:r>
                <a:rPr lang="zh-CN" altLang="zh-CN" sz="1800" b="1">
                  <a:solidFill>
                    <a:srgbClr val="FFFFFF"/>
                  </a:solidFill>
                </a:rPr>
                <a:t>说    明</a:t>
              </a:r>
            </a:p>
          </p:txBody>
        </p:sp>
        <p:sp>
          <p:nvSpPr>
            <p:cNvPr id="19466" name="Rectangle 10"/>
            <p:cNvSpPr>
              <a:spLocks noChangeArrowheads="1"/>
            </p:cNvSpPr>
            <p:nvPr/>
          </p:nvSpPr>
          <p:spPr bwMode="auto">
            <a:xfrm>
              <a:off x="0" y="230"/>
              <a:ext cx="1030" cy="213"/>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buFontTx/>
                <a:buNone/>
              </a:pPr>
              <a:r>
                <a:rPr lang="zh-CN" altLang="zh-CN" sz="1600"/>
                <a:t>constant_name</a:t>
              </a:r>
            </a:p>
          </p:txBody>
        </p:sp>
        <p:sp>
          <p:nvSpPr>
            <p:cNvPr id="19467" name="Rectangle 11"/>
            <p:cNvSpPr>
              <a:spLocks noChangeArrowheads="1"/>
            </p:cNvSpPr>
            <p:nvPr/>
          </p:nvSpPr>
          <p:spPr bwMode="auto">
            <a:xfrm>
              <a:off x="1030" y="230"/>
              <a:ext cx="3839" cy="213"/>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buFontTx/>
                <a:buNone/>
              </a:pPr>
              <a:r>
                <a:rPr lang="zh-CN" altLang="zh-CN" sz="1600"/>
                <a:t>必选参数，常量名称，即标志符</a:t>
              </a:r>
            </a:p>
          </p:txBody>
        </p:sp>
        <p:sp>
          <p:nvSpPr>
            <p:cNvPr id="19468" name="Rectangle 12"/>
            <p:cNvSpPr>
              <a:spLocks noChangeArrowheads="1"/>
            </p:cNvSpPr>
            <p:nvPr/>
          </p:nvSpPr>
          <p:spPr bwMode="auto">
            <a:xfrm>
              <a:off x="0" y="443"/>
              <a:ext cx="1030" cy="213"/>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buFontTx/>
                <a:buNone/>
              </a:pPr>
              <a:r>
                <a:rPr lang="zh-CN" altLang="zh-CN" sz="1600"/>
                <a:t>value</a:t>
              </a:r>
            </a:p>
          </p:txBody>
        </p:sp>
        <p:sp>
          <p:nvSpPr>
            <p:cNvPr id="19469" name="Rectangle 13"/>
            <p:cNvSpPr>
              <a:spLocks noChangeArrowheads="1"/>
            </p:cNvSpPr>
            <p:nvPr/>
          </p:nvSpPr>
          <p:spPr bwMode="auto">
            <a:xfrm>
              <a:off x="1030" y="443"/>
              <a:ext cx="3839" cy="213"/>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buFontTx/>
                <a:buNone/>
              </a:pPr>
              <a:r>
                <a:rPr lang="zh-CN" altLang="zh-CN" sz="1600"/>
                <a:t>必选参数，常量的值</a:t>
              </a:r>
            </a:p>
          </p:txBody>
        </p:sp>
        <p:sp>
          <p:nvSpPr>
            <p:cNvPr id="19470" name="Rectangle 14"/>
            <p:cNvSpPr>
              <a:spLocks noChangeArrowheads="1"/>
            </p:cNvSpPr>
            <p:nvPr/>
          </p:nvSpPr>
          <p:spPr bwMode="auto">
            <a:xfrm>
              <a:off x="0" y="656"/>
              <a:ext cx="1030" cy="213"/>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buFontTx/>
                <a:buNone/>
              </a:pPr>
              <a:r>
                <a:rPr lang="zh-CN" altLang="zh-CN" sz="1600"/>
                <a:t>case_sensitive</a:t>
              </a:r>
            </a:p>
          </p:txBody>
        </p:sp>
        <p:sp>
          <p:nvSpPr>
            <p:cNvPr id="19471" name="Rectangle 15"/>
            <p:cNvSpPr>
              <a:spLocks noChangeArrowheads="1"/>
            </p:cNvSpPr>
            <p:nvPr/>
          </p:nvSpPr>
          <p:spPr bwMode="auto">
            <a:xfrm>
              <a:off x="1030" y="656"/>
              <a:ext cx="3839" cy="213"/>
            </a:xfrm>
            <a:prstGeom prst="rect">
              <a:avLst/>
            </a:prstGeom>
            <a:solidFill>
              <a:srgbClr val="D0D8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buFontTx/>
                <a:buNone/>
              </a:pPr>
              <a:r>
                <a:rPr lang="zh-CN" altLang="zh-CN" sz="1600"/>
                <a:t>可选参数，指定是否大小写敏感，设定为True，表示不敏感</a:t>
              </a:r>
            </a:p>
          </p:txBody>
        </p:sp>
        <p:sp>
          <p:nvSpPr>
            <p:cNvPr id="19472" name="Rectangle 16"/>
            <p:cNvSpPr>
              <a:spLocks noChangeArrowheads="1"/>
            </p:cNvSpPr>
            <p:nvPr/>
          </p:nvSpPr>
          <p:spPr bwMode="auto">
            <a:xfrm>
              <a:off x="0" y="869"/>
              <a:ext cx="1030" cy="0"/>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buFontTx/>
                <a:buNone/>
              </a:pPr>
              <a:endParaRPr lang="zh-CN" altLang="zh-CN" sz="1800"/>
            </a:p>
          </p:txBody>
        </p:sp>
        <p:sp>
          <p:nvSpPr>
            <p:cNvPr id="19473" name="Rectangle 17"/>
            <p:cNvSpPr>
              <a:spLocks noChangeArrowheads="1"/>
            </p:cNvSpPr>
            <p:nvPr/>
          </p:nvSpPr>
          <p:spPr bwMode="auto">
            <a:xfrm>
              <a:off x="1030" y="869"/>
              <a:ext cx="3839" cy="0"/>
            </a:xfrm>
            <a:prstGeom prst="rect">
              <a:avLst/>
            </a:prstGeom>
            <a:solidFill>
              <a:srgbClr val="E9ED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buFontTx/>
                <a:buNone/>
              </a:pPr>
              <a:endParaRPr lang="zh-CN" altLang="zh-CN" sz="1800"/>
            </a:p>
          </p:txBody>
        </p:sp>
        <p:sp>
          <p:nvSpPr>
            <p:cNvPr id="19474" name="Line 18"/>
            <p:cNvSpPr>
              <a:spLocks noChangeShapeType="1"/>
            </p:cNvSpPr>
            <p:nvPr/>
          </p:nvSpPr>
          <p:spPr bwMode="auto">
            <a:xfrm>
              <a:off x="0" y="0"/>
              <a:ext cx="1030"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75" name="Line 19"/>
            <p:cNvSpPr>
              <a:spLocks noChangeShapeType="1"/>
            </p:cNvSpPr>
            <p:nvPr/>
          </p:nvSpPr>
          <p:spPr bwMode="auto">
            <a:xfrm>
              <a:off x="1030" y="0"/>
              <a:ext cx="3839"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76" name="Line 20"/>
            <p:cNvSpPr>
              <a:spLocks noChangeShapeType="1"/>
            </p:cNvSpPr>
            <p:nvPr/>
          </p:nvSpPr>
          <p:spPr bwMode="auto">
            <a:xfrm>
              <a:off x="0" y="230"/>
              <a:ext cx="1030" cy="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77" name="Line 21"/>
            <p:cNvSpPr>
              <a:spLocks noChangeShapeType="1"/>
            </p:cNvSpPr>
            <p:nvPr/>
          </p:nvSpPr>
          <p:spPr bwMode="auto">
            <a:xfrm>
              <a:off x="1030" y="230"/>
              <a:ext cx="3839" cy="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78" name="Line 22"/>
            <p:cNvSpPr>
              <a:spLocks noChangeShapeType="1"/>
            </p:cNvSpPr>
            <p:nvPr/>
          </p:nvSpPr>
          <p:spPr bwMode="auto">
            <a:xfrm>
              <a:off x="0" y="443"/>
              <a:ext cx="1030"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79" name="Line 23"/>
            <p:cNvSpPr>
              <a:spLocks noChangeShapeType="1"/>
            </p:cNvSpPr>
            <p:nvPr/>
          </p:nvSpPr>
          <p:spPr bwMode="auto">
            <a:xfrm>
              <a:off x="1030" y="443"/>
              <a:ext cx="3839"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0" name="Line 24"/>
            <p:cNvSpPr>
              <a:spLocks noChangeShapeType="1"/>
            </p:cNvSpPr>
            <p:nvPr/>
          </p:nvSpPr>
          <p:spPr bwMode="auto">
            <a:xfrm>
              <a:off x="0" y="656"/>
              <a:ext cx="1030"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1" name="Line 25"/>
            <p:cNvSpPr>
              <a:spLocks noChangeShapeType="1"/>
            </p:cNvSpPr>
            <p:nvPr/>
          </p:nvSpPr>
          <p:spPr bwMode="auto">
            <a:xfrm>
              <a:off x="1030" y="656"/>
              <a:ext cx="3839"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2" name="Line 26"/>
            <p:cNvSpPr>
              <a:spLocks noChangeShapeType="1"/>
            </p:cNvSpPr>
            <p:nvPr/>
          </p:nvSpPr>
          <p:spPr bwMode="auto">
            <a:xfrm>
              <a:off x="0" y="869"/>
              <a:ext cx="1030"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3" name="Line 27"/>
            <p:cNvSpPr>
              <a:spLocks noChangeShapeType="1"/>
            </p:cNvSpPr>
            <p:nvPr/>
          </p:nvSpPr>
          <p:spPr bwMode="auto">
            <a:xfrm>
              <a:off x="1030" y="869"/>
              <a:ext cx="3839"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4" name="Line 28"/>
            <p:cNvSpPr>
              <a:spLocks noChangeShapeType="1"/>
            </p:cNvSpPr>
            <p:nvPr/>
          </p:nvSpPr>
          <p:spPr bwMode="auto">
            <a:xfrm>
              <a:off x="0" y="869"/>
              <a:ext cx="1030"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5" name="Line 29"/>
            <p:cNvSpPr>
              <a:spLocks noChangeShapeType="1"/>
            </p:cNvSpPr>
            <p:nvPr/>
          </p:nvSpPr>
          <p:spPr bwMode="auto">
            <a:xfrm>
              <a:off x="1030" y="869"/>
              <a:ext cx="3839"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6" name="Line 30"/>
            <p:cNvSpPr>
              <a:spLocks noChangeShapeType="1"/>
            </p:cNvSpPr>
            <p:nvPr/>
          </p:nvSpPr>
          <p:spPr bwMode="auto">
            <a:xfrm>
              <a:off x="0" y="0"/>
              <a:ext cx="0" cy="23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7" name="Line 31"/>
            <p:cNvSpPr>
              <a:spLocks noChangeShapeType="1"/>
            </p:cNvSpPr>
            <p:nvPr/>
          </p:nvSpPr>
          <p:spPr bwMode="auto">
            <a:xfrm>
              <a:off x="0" y="230"/>
              <a:ext cx="0" cy="213"/>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8" name="Line 32"/>
            <p:cNvSpPr>
              <a:spLocks noChangeShapeType="1"/>
            </p:cNvSpPr>
            <p:nvPr/>
          </p:nvSpPr>
          <p:spPr bwMode="auto">
            <a:xfrm>
              <a:off x="0" y="443"/>
              <a:ext cx="0" cy="213"/>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9" name="Line 33"/>
            <p:cNvSpPr>
              <a:spLocks noChangeShapeType="1"/>
            </p:cNvSpPr>
            <p:nvPr/>
          </p:nvSpPr>
          <p:spPr bwMode="auto">
            <a:xfrm>
              <a:off x="0" y="656"/>
              <a:ext cx="0" cy="213"/>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90" name="Line 34"/>
            <p:cNvSpPr>
              <a:spLocks noChangeShapeType="1"/>
            </p:cNvSpPr>
            <p:nvPr/>
          </p:nvSpPr>
          <p:spPr bwMode="auto">
            <a:xfrm>
              <a:off x="0" y="869"/>
              <a:ext cx="0"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91" name="Line 35"/>
            <p:cNvSpPr>
              <a:spLocks noChangeShapeType="1"/>
            </p:cNvSpPr>
            <p:nvPr/>
          </p:nvSpPr>
          <p:spPr bwMode="auto">
            <a:xfrm>
              <a:off x="1030" y="0"/>
              <a:ext cx="0" cy="23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92" name="Line 36"/>
            <p:cNvSpPr>
              <a:spLocks noChangeShapeType="1"/>
            </p:cNvSpPr>
            <p:nvPr/>
          </p:nvSpPr>
          <p:spPr bwMode="auto">
            <a:xfrm>
              <a:off x="1030" y="230"/>
              <a:ext cx="0" cy="213"/>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93" name="Line 37"/>
            <p:cNvSpPr>
              <a:spLocks noChangeShapeType="1"/>
            </p:cNvSpPr>
            <p:nvPr/>
          </p:nvSpPr>
          <p:spPr bwMode="auto">
            <a:xfrm>
              <a:off x="1030" y="443"/>
              <a:ext cx="0" cy="213"/>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94" name="Line 38"/>
            <p:cNvSpPr>
              <a:spLocks noChangeShapeType="1"/>
            </p:cNvSpPr>
            <p:nvPr/>
          </p:nvSpPr>
          <p:spPr bwMode="auto">
            <a:xfrm>
              <a:off x="1030" y="656"/>
              <a:ext cx="0" cy="213"/>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95" name="Line 39"/>
            <p:cNvSpPr>
              <a:spLocks noChangeShapeType="1"/>
            </p:cNvSpPr>
            <p:nvPr/>
          </p:nvSpPr>
          <p:spPr bwMode="auto">
            <a:xfrm>
              <a:off x="1030" y="869"/>
              <a:ext cx="0"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96" name="Line 40"/>
            <p:cNvSpPr>
              <a:spLocks noChangeShapeType="1"/>
            </p:cNvSpPr>
            <p:nvPr/>
          </p:nvSpPr>
          <p:spPr bwMode="auto">
            <a:xfrm>
              <a:off x="4869" y="0"/>
              <a:ext cx="0" cy="23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97" name="Line 41"/>
            <p:cNvSpPr>
              <a:spLocks noChangeShapeType="1"/>
            </p:cNvSpPr>
            <p:nvPr/>
          </p:nvSpPr>
          <p:spPr bwMode="auto">
            <a:xfrm>
              <a:off x="4869" y="230"/>
              <a:ext cx="0" cy="213"/>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98" name="Line 42"/>
            <p:cNvSpPr>
              <a:spLocks noChangeShapeType="1"/>
            </p:cNvSpPr>
            <p:nvPr/>
          </p:nvSpPr>
          <p:spPr bwMode="auto">
            <a:xfrm>
              <a:off x="4869" y="443"/>
              <a:ext cx="0" cy="213"/>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99" name="Line 43"/>
            <p:cNvSpPr>
              <a:spLocks noChangeShapeType="1"/>
            </p:cNvSpPr>
            <p:nvPr/>
          </p:nvSpPr>
          <p:spPr bwMode="auto">
            <a:xfrm>
              <a:off x="4869" y="656"/>
              <a:ext cx="0" cy="213"/>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500" name="Line 44"/>
            <p:cNvSpPr>
              <a:spLocks noChangeShapeType="1"/>
            </p:cNvSpPr>
            <p:nvPr/>
          </p:nvSpPr>
          <p:spPr bwMode="auto">
            <a:xfrm>
              <a:off x="4869" y="869"/>
              <a:ext cx="0" cy="0"/>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Tree>
    <p:extLst>
      <p:ext uri="{BB962C8B-B14F-4D97-AF65-F5344CB8AC3E}">
        <p14:creationId xmlns:p14="http://schemas.microsoft.com/office/powerpoint/2010/main" val="2222148250"/>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9"/>
          <p:cNvSpPr>
            <a:spLocks noChangeArrowheads="1"/>
          </p:cNvSpPr>
          <p:nvPr/>
        </p:nvSpPr>
        <p:spPr bwMode="auto">
          <a:xfrm>
            <a:off x="781050" y="639763"/>
            <a:ext cx="5483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使用constant()函数获取常量的值</a:t>
            </a:r>
          </a:p>
        </p:txBody>
      </p:sp>
      <p:sp>
        <p:nvSpPr>
          <p:cNvPr id="10244" name="AutoShape 3"/>
          <p:cNvSpPr>
            <a:spLocks noChangeArrowheads="1"/>
          </p:cNvSpPr>
          <p:nvPr/>
        </p:nvSpPr>
        <p:spPr bwMode="auto">
          <a:xfrm>
            <a:off x="2487613" y="1598613"/>
            <a:ext cx="4343400" cy="61436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zh-CN" sz="1800" b="1">
                <a:latin typeface="Arial" panose="020B0604020202020204" pitchFamily="34" charset="0"/>
                <a:ea typeface="黑体" panose="02010609060101010101" pitchFamily="49" charset="-122"/>
                <a:sym typeface="Arial" panose="020B0604020202020204" pitchFamily="34" charset="0"/>
              </a:rPr>
              <a:t>mixed constant(string const_name)</a:t>
            </a:r>
          </a:p>
        </p:txBody>
      </p:sp>
      <p:pic>
        <p:nvPicPr>
          <p:cNvPr id="10245"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6363" y="13938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TextBox 11"/>
          <p:cNvSpPr>
            <a:spLocks noChangeArrowheads="1"/>
          </p:cNvSpPr>
          <p:nvPr/>
        </p:nvSpPr>
        <p:spPr bwMode="auto">
          <a:xfrm>
            <a:off x="1595438" y="1685925"/>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pic>
        <p:nvPicPr>
          <p:cNvPr id="2048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38" y="2598738"/>
            <a:ext cx="849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Rectangle 9"/>
          <p:cNvSpPr>
            <a:spLocks noChangeArrowheads="1"/>
          </p:cNvSpPr>
          <p:nvPr/>
        </p:nvSpPr>
        <p:spPr bwMode="auto">
          <a:xfrm>
            <a:off x="801688" y="2438400"/>
            <a:ext cx="73358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使用defined()函数判断常量是否已经被定义</a:t>
            </a:r>
          </a:p>
        </p:txBody>
      </p:sp>
      <p:sp>
        <p:nvSpPr>
          <p:cNvPr id="10249" name="AutoShape 3"/>
          <p:cNvSpPr>
            <a:spLocks noChangeArrowheads="1"/>
          </p:cNvSpPr>
          <p:nvPr/>
        </p:nvSpPr>
        <p:spPr bwMode="auto">
          <a:xfrm>
            <a:off x="2508250" y="3397250"/>
            <a:ext cx="4343400" cy="61277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zh-CN" sz="1800" b="1">
                <a:latin typeface="Arial" panose="020B0604020202020204" pitchFamily="34" charset="0"/>
                <a:ea typeface="黑体" panose="02010609060101010101" pitchFamily="49" charset="-122"/>
                <a:sym typeface="Arial" panose="020B0604020202020204" pitchFamily="34" charset="0"/>
              </a:rPr>
              <a:t>bool defined(string constant_name)</a:t>
            </a:r>
          </a:p>
        </p:txBody>
      </p:sp>
      <p:pic>
        <p:nvPicPr>
          <p:cNvPr id="10250"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7000" y="31908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1" name="TextBox 11"/>
          <p:cNvSpPr>
            <a:spLocks noChangeArrowheads="1"/>
          </p:cNvSpPr>
          <p:nvPr/>
        </p:nvSpPr>
        <p:spPr bwMode="auto">
          <a:xfrm>
            <a:off x="1616075" y="3484563"/>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Tree>
    <p:extLst>
      <p:ext uri="{BB962C8B-B14F-4D97-AF65-F5344CB8AC3E}">
        <p14:creationId xmlns:p14="http://schemas.microsoft.com/office/powerpoint/2010/main" val="271369657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246"/>
                                        </p:tgtEl>
                                        <p:attrNameLst>
                                          <p:attrName>style.visibility</p:attrName>
                                        </p:attrNameLst>
                                      </p:cBhvr>
                                      <p:to>
                                        <p:strVal val="visible"/>
                                      </p:to>
                                    </p:set>
                                    <p:animEffect filter="wipe(left)">
                                      <p:cBhvr>
                                        <p:cTn id="7" dur="500"/>
                                        <p:tgtEl>
                                          <p:spTgt spid="10246"/>
                                        </p:tgtEl>
                                      </p:cBhvr>
                                    </p:animEffect>
                                  </p:childTnLst>
                                </p:cTn>
                              </p:par>
                              <p:par>
                                <p:cTn id="8" presetID="22" presetClass="entr" presetSubtype="8" fill="hold" nodeType="withEffect">
                                  <p:stCondLst>
                                    <p:cond delay="0"/>
                                  </p:stCondLst>
                                  <p:childTnLst>
                                    <p:set>
                                      <p:cBhvr>
                                        <p:cTn id="9" dur="1" fill="hold">
                                          <p:stCondLst>
                                            <p:cond delay="0"/>
                                          </p:stCondLst>
                                        </p:cTn>
                                        <p:tgtEl>
                                          <p:spTgt spid="10245"/>
                                        </p:tgtEl>
                                        <p:attrNameLst>
                                          <p:attrName>style.visibility</p:attrName>
                                        </p:attrNameLst>
                                      </p:cBhvr>
                                      <p:to>
                                        <p:strVal val="visible"/>
                                      </p:to>
                                    </p:set>
                                    <p:animEffect filter="wipe(left)">
                                      <p:cBhvr>
                                        <p:cTn id="10" dur="500"/>
                                        <p:tgtEl>
                                          <p:spTgt spid="1024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244"/>
                                        </p:tgtEl>
                                        <p:attrNameLst>
                                          <p:attrName>style.visibility</p:attrName>
                                        </p:attrNameLst>
                                      </p:cBhvr>
                                      <p:to>
                                        <p:strVal val="visible"/>
                                      </p:to>
                                    </p:set>
                                    <p:animEffect filter="wipe(left)">
                                      <p:cBhvr>
                                        <p:cTn id="13" dur="500"/>
                                        <p:tgtEl>
                                          <p:spTgt spid="10244"/>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0251"/>
                                        </p:tgtEl>
                                        <p:attrNameLst>
                                          <p:attrName>style.visibility</p:attrName>
                                        </p:attrNameLst>
                                      </p:cBhvr>
                                      <p:to>
                                        <p:strVal val="visible"/>
                                      </p:to>
                                    </p:set>
                                    <p:animEffect filter="wipe(left)">
                                      <p:cBhvr>
                                        <p:cTn id="18" dur="500"/>
                                        <p:tgtEl>
                                          <p:spTgt spid="10251"/>
                                        </p:tgtEl>
                                      </p:cBhvr>
                                    </p:animEffect>
                                  </p:childTnLst>
                                </p:cTn>
                              </p:par>
                              <p:par>
                                <p:cTn id="19" presetID="22" presetClass="entr" presetSubtype="8" fill="hold" nodeType="withEffect">
                                  <p:stCondLst>
                                    <p:cond delay="0"/>
                                  </p:stCondLst>
                                  <p:childTnLst>
                                    <p:set>
                                      <p:cBhvr>
                                        <p:cTn id="20" dur="1" fill="hold">
                                          <p:stCondLst>
                                            <p:cond delay="0"/>
                                          </p:stCondLst>
                                        </p:cTn>
                                        <p:tgtEl>
                                          <p:spTgt spid="10250"/>
                                        </p:tgtEl>
                                        <p:attrNameLst>
                                          <p:attrName>style.visibility</p:attrName>
                                        </p:attrNameLst>
                                      </p:cBhvr>
                                      <p:to>
                                        <p:strVal val="visible"/>
                                      </p:to>
                                    </p:set>
                                    <p:animEffect filter="wipe(left)">
                                      <p:cBhvr>
                                        <p:cTn id="21" dur="500"/>
                                        <p:tgtEl>
                                          <p:spTgt spid="10250"/>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0249"/>
                                        </p:tgtEl>
                                        <p:attrNameLst>
                                          <p:attrName>style.visibility</p:attrName>
                                        </p:attrNameLst>
                                      </p:cBhvr>
                                      <p:to>
                                        <p:strVal val="visible"/>
                                      </p:to>
                                    </p:set>
                                    <p:animEffect filter="wipe(left)">
                                      <p:cBhvr>
                                        <p:cTn id="24" dur="500"/>
                                        <p:tgtEl>
                                          <p:spTgt spid="10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ldLvl="0" animBg="1"/>
      <p:bldP spid="10246" grpId="0" bldLvl="0"/>
      <p:bldP spid="10249" grpId="0" bldLvl="0" animBg="1"/>
      <p:bldP spid="10251"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9"/>
          <p:cNvSpPr>
            <a:spLocks noChangeArrowheads="1"/>
          </p:cNvSpPr>
          <p:nvPr/>
        </p:nvSpPr>
        <p:spPr bwMode="auto">
          <a:xfrm>
            <a:off x="781050" y="639763"/>
            <a:ext cx="5483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预定义常量</a:t>
            </a:r>
          </a:p>
        </p:txBody>
      </p:sp>
      <p:graphicFrame>
        <p:nvGraphicFramePr>
          <p:cNvPr id="11268" name="Group 4"/>
          <p:cNvGraphicFramePr>
            <a:graphicFrameLocks noGrp="1"/>
          </p:cNvGraphicFramePr>
          <p:nvPr>
            <p:custDataLst>
              <p:tags r:id="rId1"/>
            </p:custDataLst>
          </p:nvPr>
        </p:nvGraphicFramePr>
        <p:xfrm>
          <a:off x="838200" y="1263650"/>
          <a:ext cx="7467600" cy="3740150"/>
        </p:xfrm>
        <a:graphic>
          <a:graphicData uri="http://schemas.openxmlformats.org/drawingml/2006/table">
            <a:tbl>
              <a:tblPr/>
              <a:tblGrid>
                <a:gridCol w="1501775">
                  <a:extLst>
                    <a:ext uri="{9D8B030D-6E8A-4147-A177-3AD203B41FA5}">
                      <a16:colId xmlns:a16="http://schemas.microsoft.com/office/drawing/2014/main" val="20000"/>
                    </a:ext>
                  </a:extLst>
                </a:gridCol>
                <a:gridCol w="5965825">
                  <a:extLst>
                    <a:ext uri="{9D8B030D-6E8A-4147-A177-3AD203B41FA5}">
                      <a16:colId xmlns:a16="http://schemas.microsoft.com/office/drawing/2014/main" val="20001"/>
                    </a:ext>
                  </a:extLst>
                </a:gridCol>
              </a:tblGrid>
              <a:tr h="365737">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常  量  名</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功    能</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30790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__FILE__</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默认常量，</a:t>
                      </a: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PHP</a:t>
                      </a:r>
                      <a:r>
                        <a:rPr kumimoji="0" lang="zh-CN" alt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程序文件名</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0790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__LINE__</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默认常量，</a:t>
                      </a: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PHP</a:t>
                      </a:r>
                      <a:r>
                        <a:rPr kumimoji="0" lang="zh-CN" alt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程序行数</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04777">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PHP_VERSION</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内建常量，</a:t>
                      </a: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PHP</a:t>
                      </a:r>
                      <a:r>
                        <a:rPr kumimoji="0" lang="zh-CN" alt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程序的版本，如“</a:t>
                      </a: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3.0.8_dev”</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30790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PHP_OS</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内建常量，执行</a:t>
                      </a: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PHP</a:t>
                      </a:r>
                      <a:r>
                        <a:rPr kumimoji="0" lang="zh-CN" alt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解析器的操作系统名称，如“</a:t>
                      </a: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Windows”</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304777">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TRUE</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这个常量是一个真值（</a:t>
                      </a:r>
                      <a:r>
                        <a:rPr kumimoji="0" lang="en-US" sz="14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True</a:t>
                      </a:r>
                      <a:r>
                        <a:rPr kumimoji="0" lang="zh-CN" altLang="en-US" sz="14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30790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FALSE</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这个常量是一个假值（</a:t>
                      </a:r>
                      <a:r>
                        <a:rPr kumimoji="0" lang="en-US" sz="14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False</a:t>
                      </a:r>
                      <a:r>
                        <a:rPr kumimoji="0" lang="zh-CN" altLang="en-US" sz="14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30790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NULL</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一个</a:t>
                      </a: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null</a:t>
                      </a:r>
                      <a:r>
                        <a:rPr kumimoji="0" lang="zh-CN" alt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值</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r h="304777">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E_ERROR</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这个常量指到最近的错误处</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8"/>
                  </a:ext>
                </a:extLst>
              </a:tr>
              <a:tr h="30790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E_WARNING</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这个常量指到最近的警告处</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9"/>
                  </a:ext>
                </a:extLst>
              </a:tr>
              <a:tr h="304777">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E_PARSE</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这个常量指解析语法有潜在问题处</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10"/>
                  </a:ext>
                </a:extLst>
              </a:tr>
              <a:tr h="30790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E_NOTICE</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这个常量为发生不寻常，但不一定是错误处</a:t>
                      </a:r>
                    </a:p>
                  </a:txBody>
                  <a:tcPr marT="45709" marB="45709"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337593349"/>
      </p:ext>
    </p:extLst>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a:spLocks noChangeArrowheads="1"/>
          </p:cNvSpPr>
          <p:nvPr/>
        </p:nvSpPr>
        <p:spPr bwMode="auto">
          <a:xfrm>
            <a:off x="850900" y="1711325"/>
            <a:ext cx="7610475"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其值可以改变的量称为</a:t>
            </a:r>
            <a:r>
              <a:rPr lang="zh-CN" altLang="en-US" sz="1800">
                <a:solidFill>
                  <a:srgbClr val="FF0000"/>
                </a:solidFill>
              </a:rPr>
              <a:t>变量</a:t>
            </a:r>
            <a:r>
              <a:rPr lang="zh-CN" altLang="en-US" sz="1800"/>
              <a:t>。变量为开发人员提供了一个有名字的内存存储区，程序中可以通过变量名对内存存储区进行读、写操作。为了确定每个变量内存存储区的大小，存储区中可以存放数据范围，以及变量可以使用的运算符。系统为程序中的每一个变量分配一个存储单元，变量名实质上就是计算机内存单元的命名。因此，借助变量名就可以访问内存中的数据</a:t>
            </a:r>
            <a:r>
              <a:rPr lang="zh-CN" altLang="en-US" sz="1800">
                <a:sym typeface="宋体" panose="02010600030101010101" pitchFamily="2" charset="-122"/>
              </a:rPr>
              <a:t>。</a:t>
            </a:r>
            <a:r>
              <a:rPr lang="zh-CN" altLang="en-US" sz="1800">
                <a:latin typeface="Arial" panose="020B0604020202020204" pitchFamily="34" charset="0"/>
                <a:sym typeface="宋体" panose="02010600030101010101" pitchFamily="2" charset="-122"/>
              </a:rPr>
              <a:t> </a:t>
            </a:r>
            <a:endParaRPr lang="en-US" altLang="zh-CN" sz="1800">
              <a:sym typeface="宋体" panose="02010600030101010101" pitchFamily="2" charset="-122"/>
            </a:endParaRPr>
          </a:p>
        </p:txBody>
      </p:sp>
      <p:pic>
        <p:nvPicPr>
          <p:cNvPr id="2457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9"/>
          <p:cNvSpPr>
            <a:spLocks noChangeArrowheads="1"/>
          </p:cNvSpPr>
          <p:nvPr/>
        </p:nvSpPr>
        <p:spPr bwMode="auto">
          <a:xfrm>
            <a:off x="744538" y="639763"/>
            <a:ext cx="24590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变量的概念</a:t>
            </a:r>
          </a:p>
        </p:txBody>
      </p:sp>
    </p:spTree>
    <p:extLst>
      <p:ext uri="{BB962C8B-B14F-4D97-AF65-F5344CB8AC3E}">
        <p14:creationId xmlns:p14="http://schemas.microsoft.com/office/powerpoint/2010/main" val="363525164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animEffect filter="wipe(left)">
                                      <p:cBhvr>
                                        <p:cTn id="7"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ldLvl="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Rectangle 9"/>
          <p:cNvSpPr>
            <a:spLocks noChangeArrowheads="1"/>
          </p:cNvSpPr>
          <p:nvPr/>
        </p:nvSpPr>
        <p:spPr bwMode="auto">
          <a:xfrm>
            <a:off x="744538" y="641350"/>
            <a:ext cx="32877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定义和使用变量</a:t>
            </a:r>
          </a:p>
        </p:txBody>
      </p:sp>
      <p:sp>
        <p:nvSpPr>
          <p:cNvPr id="25604" name="Rectangle 4"/>
          <p:cNvSpPr>
            <a:spLocks noChangeArrowheads="1"/>
          </p:cNvSpPr>
          <p:nvPr/>
        </p:nvSpPr>
        <p:spPr bwMode="auto">
          <a:xfrm>
            <a:off x="612775" y="1349375"/>
            <a:ext cx="788511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 PHP中的变量名称用$和标识符表示，变量名是区分大小写的。</a:t>
            </a:r>
          </a:p>
          <a:p>
            <a:pPr eaLnBrk="1" hangingPunct="1">
              <a:spcBef>
                <a:spcPct val="0"/>
              </a:spcBef>
              <a:buFontTx/>
              <a:buNone/>
            </a:pPr>
            <a:r>
              <a:rPr lang="zh-CN" altLang="en-US" sz="1800">
                <a:latin typeface="Arial" panose="020B0604020202020204" pitchFamily="34" charset="0"/>
              </a:rPr>
              <a:t>       声明的变量不可以与已有的变量重名，否则将引起冲突。变量的名称应采用能反映变量含义的名称，以利于提高程序的可读性。如</a:t>
            </a:r>
            <a:r>
              <a:rPr lang="zh-CN" altLang="en-US" sz="1800">
                <a:solidFill>
                  <a:schemeClr val="hlink"/>
                </a:solidFill>
                <a:latin typeface="Arial" panose="020B0604020202020204" pitchFamily="34" charset="0"/>
              </a:rPr>
              <a:t>$book_name，$user_age，$shop_price</a:t>
            </a:r>
            <a:r>
              <a:rPr lang="zh-CN" altLang="en-US" sz="1800">
                <a:latin typeface="Arial" panose="020B0604020202020204" pitchFamily="34" charset="0"/>
              </a:rPr>
              <a:t>等，必要时，也可以将变量的类型包含在变量名中，如</a:t>
            </a:r>
            <a:r>
              <a:rPr lang="zh-CN" altLang="en-US" sz="1800">
                <a:solidFill>
                  <a:schemeClr val="hlink"/>
                </a:solidFill>
                <a:latin typeface="Arial" panose="020B0604020202020204" pitchFamily="34" charset="0"/>
              </a:rPr>
              <a:t>$book_id_int</a:t>
            </a:r>
            <a:r>
              <a:rPr lang="zh-CN" altLang="en-US" sz="1800">
                <a:latin typeface="Arial" panose="020B0604020202020204" pitchFamily="34" charset="0"/>
              </a:rPr>
              <a:t>，这样可以直接根据变量名称了解变量的类型。</a:t>
            </a:r>
          </a:p>
          <a:p>
            <a:pPr eaLnBrk="1" hangingPunct="1">
              <a:spcBef>
                <a:spcPct val="0"/>
              </a:spcBef>
              <a:buFontTx/>
              <a:buNone/>
            </a:pPr>
            <a:r>
              <a:rPr lang="zh-CN" altLang="en-US" sz="1800">
                <a:latin typeface="Arial" panose="020B0604020202020204" pitchFamily="34" charset="0"/>
              </a:rPr>
              <a:t>       在程序中使用变量前，需要为变量赋值。变量的赋值是通过使用赋值运算符“=”实现的。在定义变量时也可以直接为变量赋值，此时称之为变量的初始化。</a:t>
            </a:r>
          </a:p>
        </p:txBody>
      </p:sp>
      <p:sp>
        <p:nvSpPr>
          <p:cNvPr id="15365" name="AutoShape 4"/>
          <p:cNvSpPr>
            <a:spLocks noChangeArrowheads="1"/>
          </p:cNvSpPr>
          <p:nvPr/>
        </p:nvSpPr>
        <p:spPr bwMode="auto">
          <a:xfrm>
            <a:off x="2613025" y="3654425"/>
            <a:ext cx="3254375" cy="136525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zh-CN" altLang="en-US" sz="1400"/>
              <a:t>        </a:t>
            </a:r>
            <a:r>
              <a:rPr lang="en-US" altLang="zh-CN" sz="1400"/>
              <a:t>$n_sum = 100;//</a:t>
            </a:r>
            <a:r>
              <a:rPr lang="zh-CN" altLang="en-US" sz="1400"/>
              <a:t>整型</a:t>
            </a:r>
            <a:endParaRPr lang="en-US" altLang="zh-CN" sz="1400"/>
          </a:p>
          <a:p>
            <a:pPr eaLnBrk="1" hangingPunct="1">
              <a:spcBef>
                <a:spcPct val="0"/>
              </a:spcBef>
              <a:buFontTx/>
              <a:buNone/>
            </a:pPr>
            <a:r>
              <a:rPr lang="zh-CN" altLang="en-US" sz="1400"/>
              <a:t>        </a:t>
            </a:r>
            <a:r>
              <a:rPr lang="en-US" altLang="zh-CN" sz="1400"/>
              <a:t>$str1=false;//</a:t>
            </a:r>
            <a:r>
              <a:rPr lang="zh-CN" altLang="en-US" sz="1400"/>
              <a:t>布尔</a:t>
            </a:r>
            <a:endParaRPr lang="en-US" altLang="zh-CN" sz="1400"/>
          </a:p>
          <a:p>
            <a:pPr eaLnBrk="1" hangingPunct="1">
              <a:spcBef>
                <a:spcPct val="0"/>
              </a:spcBef>
              <a:buFontTx/>
              <a:buNone/>
            </a:pPr>
            <a:r>
              <a:rPr lang="zh-CN" altLang="en-US" sz="1400"/>
              <a:t>        </a:t>
            </a:r>
            <a:r>
              <a:rPr lang="en-US" altLang="zh-CN" sz="1400"/>
              <a:t>$str2=“12333 ”;//</a:t>
            </a:r>
            <a:r>
              <a:rPr lang="zh-CN" altLang="en-US" sz="1400"/>
              <a:t>字符串</a:t>
            </a:r>
            <a:endParaRPr lang="en-US" altLang="zh-CN" sz="1400"/>
          </a:p>
          <a:p>
            <a:pPr eaLnBrk="1" hangingPunct="1">
              <a:spcBef>
                <a:spcPct val="0"/>
              </a:spcBef>
              <a:buFontTx/>
              <a:buNone/>
            </a:pPr>
            <a:r>
              <a:rPr lang="en-US" altLang="zh-CN" sz="1400"/>
              <a:t>?&gt;</a:t>
            </a:r>
            <a:endParaRPr lang="en-US" altLang="zh-CN" sz="1400">
              <a:cs typeface="Calibri" panose="020F0502020204030204" pitchFamily="34" charset="0"/>
            </a:endParaRPr>
          </a:p>
        </p:txBody>
      </p:sp>
    </p:spTree>
    <p:extLst>
      <p:ext uri="{BB962C8B-B14F-4D97-AF65-F5344CB8AC3E}">
        <p14:creationId xmlns:p14="http://schemas.microsoft.com/office/powerpoint/2010/main" val="318239607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365"/>
                                        </p:tgtEl>
                                        <p:attrNameLst>
                                          <p:attrName>style.visibility</p:attrName>
                                        </p:attrNameLst>
                                      </p:cBhvr>
                                      <p:to>
                                        <p:strVal val="visible"/>
                                      </p:to>
                                    </p:set>
                                    <p:animEffect filter="wipe(left)">
                                      <p:cBhvr>
                                        <p:cTn id="7" dur="500"/>
                                        <p:tgtEl>
                                          <p:spTgt spid="15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9"/>
          <p:cNvSpPr>
            <a:spLocks noChangeArrowheads="1"/>
          </p:cNvSpPr>
          <p:nvPr/>
        </p:nvSpPr>
        <p:spPr bwMode="auto">
          <a:xfrm>
            <a:off x="781050" y="612775"/>
            <a:ext cx="3178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变量的赋值方式</a:t>
            </a:r>
          </a:p>
        </p:txBody>
      </p:sp>
      <p:sp>
        <p:nvSpPr>
          <p:cNvPr id="16388" name="Rectangle 2"/>
          <p:cNvSpPr>
            <a:spLocks noChangeArrowheads="1"/>
          </p:cNvSpPr>
          <p:nvPr/>
        </p:nvSpPr>
        <p:spPr bwMode="auto">
          <a:xfrm>
            <a:off x="179388" y="1296988"/>
            <a:ext cx="45720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1800">
                <a:latin typeface="Verdana" panose="020B0604030504040204" pitchFamily="34" charset="0"/>
                <a:sym typeface="Verdana" panose="020B0604030504040204" pitchFamily="34" charset="0"/>
              </a:rPr>
              <a:t>         </a:t>
            </a:r>
            <a:r>
              <a:rPr lang="zh-CN" altLang="en-US" sz="2400">
                <a:latin typeface="Verdana" panose="020B0604030504040204" pitchFamily="34" charset="0"/>
                <a:sym typeface="Verdana" panose="020B0604030504040204" pitchFamily="34" charset="0"/>
              </a:rPr>
              <a:t>直接赋值</a:t>
            </a:r>
          </a:p>
        </p:txBody>
      </p:sp>
      <p:sp>
        <p:nvSpPr>
          <p:cNvPr id="16389" name="AutoShape 4"/>
          <p:cNvSpPr>
            <a:spLocks noChangeArrowheads="1"/>
          </p:cNvSpPr>
          <p:nvPr/>
        </p:nvSpPr>
        <p:spPr bwMode="auto">
          <a:xfrm>
            <a:off x="1333500" y="1793875"/>
            <a:ext cx="1870075" cy="1246188"/>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t>$name="mingri";</a:t>
            </a:r>
          </a:p>
          <a:p>
            <a:pPr eaLnBrk="1" hangingPunct="1">
              <a:spcBef>
                <a:spcPct val="0"/>
              </a:spcBef>
              <a:buFontTx/>
              <a:buNone/>
            </a:pPr>
            <a:r>
              <a:rPr lang="en-US" altLang="zh-CN" sz="1400"/>
              <a:t>$number=30;</a:t>
            </a:r>
          </a:p>
          <a:p>
            <a:pPr eaLnBrk="1" hangingPunct="1">
              <a:spcBef>
                <a:spcPct val="0"/>
              </a:spcBef>
              <a:buFontTx/>
              <a:buNone/>
            </a:pPr>
            <a:r>
              <a:rPr lang="en-US" altLang="zh-CN" sz="1400"/>
              <a:t>echo $name;</a:t>
            </a:r>
          </a:p>
          <a:p>
            <a:pPr eaLnBrk="1" hangingPunct="1">
              <a:spcBef>
                <a:spcPct val="0"/>
              </a:spcBef>
              <a:buFontTx/>
              <a:buNone/>
            </a:pPr>
            <a:r>
              <a:rPr lang="en-US" altLang="zh-CN" sz="1400"/>
              <a:t>echo $number;</a:t>
            </a:r>
          </a:p>
          <a:p>
            <a:pPr eaLnBrk="1" hangingPunct="1">
              <a:spcBef>
                <a:spcPct val="0"/>
              </a:spcBef>
              <a:buFontTx/>
              <a:buNone/>
            </a:pPr>
            <a:r>
              <a:rPr lang="en-US" altLang="zh-CN" sz="1400"/>
              <a:t>?&gt;</a:t>
            </a:r>
            <a:endParaRPr lang="en-US" altLang="zh-CN" sz="1400">
              <a:cs typeface="Calibri" panose="020F0502020204030204" pitchFamily="34" charset="0"/>
            </a:endParaRPr>
          </a:p>
        </p:txBody>
      </p:sp>
      <p:sp>
        <p:nvSpPr>
          <p:cNvPr id="16390" name="AutoShape 5"/>
          <p:cNvSpPr>
            <a:spLocks noChangeArrowheads="1"/>
          </p:cNvSpPr>
          <p:nvPr/>
        </p:nvSpPr>
        <p:spPr bwMode="auto">
          <a:xfrm>
            <a:off x="1296988" y="3624263"/>
            <a:ext cx="2268537" cy="143192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t>$str1 = "PHP编程词典";	</a:t>
            </a:r>
          </a:p>
          <a:p>
            <a:pPr eaLnBrk="1" hangingPunct="1">
              <a:spcBef>
                <a:spcPct val="0"/>
              </a:spcBef>
              <a:buFontTx/>
              <a:buNone/>
            </a:pPr>
            <a:r>
              <a:rPr lang="en-US" altLang="zh-CN" sz="1400"/>
              <a:t>$str2 = $str1;</a:t>
            </a:r>
          </a:p>
          <a:p>
            <a:pPr eaLnBrk="1" hangingPunct="1">
              <a:spcBef>
                <a:spcPct val="0"/>
              </a:spcBef>
              <a:buFontTx/>
              <a:buNone/>
            </a:pPr>
            <a:r>
              <a:rPr lang="en-US" altLang="zh-CN" sz="1400"/>
              <a:t>$str1 = "我喜欢学PHP";</a:t>
            </a:r>
          </a:p>
          <a:p>
            <a:pPr eaLnBrk="1" hangingPunct="1">
              <a:spcBef>
                <a:spcPct val="0"/>
              </a:spcBef>
              <a:buFontTx/>
              <a:buNone/>
            </a:pPr>
            <a:r>
              <a:rPr lang="en-US" altLang="zh-CN" sz="1400"/>
              <a:t>echo $str2;	//</a:t>
            </a:r>
          </a:p>
          <a:p>
            <a:pPr eaLnBrk="1" hangingPunct="1">
              <a:spcBef>
                <a:spcPct val="0"/>
              </a:spcBef>
              <a:buFontTx/>
              <a:buNone/>
            </a:pPr>
            <a:r>
              <a:rPr lang="en-US" altLang="zh-CN" sz="1400"/>
              <a:t>echo $str1;//</a:t>
            </a:r>
          </a:p>
          <a:p>
            <a:pPr eaLnBrk="1" hangingPunct="1">
              <a:spcBef>
                <a:spcPct val="0"/>
              </a:spcBef>
              <a:buFontTx/>
              <a:buNone/>
            </a:pPr>
            <a:r>
              <a:rPr lang="en-US" altLang="zh-CN" sz="1400"/>
              <a:t>?&gt;</a:t>
            </a:r>
            <a:endParaRPr lang="en-US" altLang="zh-CN" sz="1400">
              <a:cs typeface="Calibri" panose="020F0502020204030204" pitchFamily="34" charset="0"/>
            </a:endParaRPr>
          </a:p>
        </p:txBody>
      </p:sp>
      <p:pic>
        <p:nvPicPr>
          <p:cNvPr id="16391" name="图片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2925" y="1203325"/>
            <a:ext cx="673100"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图片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163" y="3035300"/>
            <a:ext cx="66992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3" name="Rectangle 2"/>
          <p:cNvSpPr>
            <a:spLocks noChangeArrowheads="1"/>
          </p:cNvSpPr>
          <p:nvPr/>
        </p:nvSpPr>
        <p:spPr bwMode="auto">
          <a:xfrm>
            <a:off x="900113" y="3143250"/>
            <a:ext cx="457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2400">
                <a:latin typeface="Verdana" panose="020B0604030504040204" pitchFamily="34" charset="0"/>
                <a:sym typeface="Verdana" panose="020B0604030504040204" pitchFamily="34" charset="0"/>
              </a:rPr>
              <a:t>传值赋值</a:t>
            </a:r>
          </a:p>
        </p:txBody>
      </p:sp>
      <p:pic>
        <p:nvPicPr>
          <p:cNvPr id="16394" name="图片 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05375" y="1238250"/>
            <a:ext cx="658813"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5" name="AutoShape 4"/>
          <p:cNvSpPr>
            <a:spLocks noChangeArrowheads="1"/>
          </p:cNvSpPr>
          <p:nvPr/>
        </p:nvSpPr>
        <p:spPr bwMode="auto">
          <a:xfrm>
            <a:off x="5041900" y="1998663"/>
            <a:ext cx="3024188" cy="251777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t>$str = "学习PHP很轻松";	</a:t>
            </a:r>
          </a:p>
          <a:p>
            <a:pPr eaLnBrk="1" hangingPunct="1">
              <a:spcBef>
                <a:spcPct val="0"/>
              </a:spcBef>
              <a:buFontTx/>
              <a:buNone/>
            </a:pPr>
            <a:r>
              <a:rPr lang="en-US" altLang="zh-CN" sz="1400"/>
              <a:t>$str2 = </a:t>
            </a:r>
            <a:r>
              <a:rPr lang="en-US" altLang="zh-CN" sz="1400">
                <a:solidFill>
                  <a:srgbClr val="FF0000"/>
                </a:solidFill>
              </a:rPr>
              <a:t>&amp;</a:t>
            </a:r>
            <a:r>
              <a:rPr lang="en-US" altLang="zh-CN" sz="1400"/>
              <a:t> $str;</a:t>
            </a:r>
          </a:p>
          <a:p>
            <a:pPr eaLnBrk="1" hangingPunct="1">
              <a:spcBef>
                <a:spcPct val="0"/>
              </a:spcBef>
              <a:buFontTx/>
              <a:buNone/>
            </a:pPr>
            <a:r>
              <a:rPr lang="en-US" altLang="zh-CN" sz="1400"/>
              <a:t>//echo $str2;</a:t>
            </a:r>
          </a:p>
          <a:p>
            <a:pPr eaLnBrk="1" hangingPunct="1">
              <a:spcBef>
                <a:spcPct val="0"/>
              </a:spcBef>
              <a:buFontTx/>
              <a:buNone/>
            </a:pPr>
            <a:r>
              <a:rPr lang="en-US" altLang="zh-CN" sz="1400"/>
              <a:t>$str = "我要大声的告诉你：$str";</a:t>
            </a:r>
          </a:p>
          <a:p>
            <a:pPr eaLnBrk="1" hangingPunct="1">
              <a:spcBef>
                <a:spcPct val="0"/>
              </a:spcBef>
              <a:buFontTx/>
              <a:buNone/>
            </a:pPr>
            <a:r>
              <a:rPr lang="en-US" altLang="zh-CN" sz="1400"/>
              <a:t>echo $str2;	</a:t>
            </a:r>
          </a:p>
          <a:p>
            <a:pPr eaLnBrk="1" hangingPunct="1">
              <a:spcBef>
                <a:spcPct val="0"/>
              </a:spcBef>
              <a:buFontTx/>
              <a:buNone/>
            </a:pPr>
            <a:r>
              <a:rPr lang="en-US" altLang="zh-CN" sz="1400"/>
              <a:t>echo "&lt;p&gt;";	</a:t>
            </a:r>
          </a:p>
          <a:p>
            <a:pPr eaLnBrk="1" hangingPunct="1">
              <a:spcBef>
                <a:spcPct val="0"/>
              </a:spcBef>
              <a:buFontTx/>
              <a:buNone/>
            </a:pPr>
            <a:r>
              <a:rPr lang="en-US" altLang="zh-CN" sz="1400"/>
              <a:t>echo $str;	</a:t>
            </a:r>
          </a:p>
          <a:p>
            <a:pPr eaLnBrk="1" hangingPunct="1">
              <a:spcBef>
                <a:spcPct val="0"/>
              </a:spcBef>
              <a:buFontTx/>
              <a:buNone/>
            </a:pPr>
            <a:r>
              <a:rPr lang="en-US" altLang="zh-CN" sz="1400"/>
              <a:t>?&gt;</a:t>
            </a:r>
            <a:endParaRPr lang="en-US" altLang="zh-CN" sz="1400">
              <a:cs typeface="Calibri" panose="020F0502020204030204" pitchFamily="34" charset="0"/>
            </a:endParaRPr>
          </a:p>
        </p:txBody>
      </p:sp>
      <p:sp>
        <p:nvSpPr>
          <p:cNvPr id="16396" name="Rectangle 2"/>
          <p:cNvSpPr>
            <a:spLocks noChangeArrowheads="1"/>
          </p:cNvSpPr>
          <p:nvPr/>
        </p:nvSpPr>
        <p:spPr bwMode="auto">
          <a:xfrm>
            <a:off x="5256213" y="1373188"/>
            <a:ext cx="2449512"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1">
              <a:buClr>
                <a:srgbClr val="99CC00"/>
              </a:buClr>
              <a:buSzPct val="110000"/>
              <a:buFontTx/>
              <a:buNone/>
            </a:pPr>
            <a:r>
              <a:rPr lang="zh-CN" altLang="en-US" sz="2400">
                <a:latin typeface="Verdana" panose="020B0604030504040204" pitchFamily="34" charset="0"/>
                <a:sym typeface="Verdana" panose="020B0604030504040204" pitchFamily="34" charset="0"/>
              </a:rPr>
              <a:t>引用赋值</a:t>
            </a:r>
          </a:p>
        </p:txBody>
      </p:sp>
    </p:spTree>
    <p:extLst>
      <p:ext uri="{BB962C8B-B14F-4D97-AF65-F5344CB8AC3E}">
        <p14:creationId xmlns:p14="http://schemas.microsoft.com/office/powerpoint/2010/main" val="241410441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6391"/>
                                        </p:tgtEl>
                                        <p:attrNameLst>
                                          <p:attrName>style.visibility</p:attrName>
                                        </p:attrNameLst>
                                      </p:cBhvr>
                                      <p:to>
                                        <p:strVal val="visible"/>
                                      </p:to>
                                    </p:set>
                                    <p:animEffect filter="wipe(left)">
                                      <p:cBhvr>
                                        <p:cTn id="7" dur="500"/>
                                        <p:tgtEl>
                                          <p:spTgt spid="1639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388"/>
                                        </p:tgtEl>
                                        <p:attrNameLst>
                                          <p:attrName>style.visibility</p:attrName>
                                        </p:attrNameLst>
                                      </p:cBhvr>
                                      <p:to>
                                        <p:strVal val="visible"/>
                                      </p:to>
                                    </p:set>
                                    <p:animEffect filter="wipe(left)">
                                      <p:cBhvr>
                                        <p:cTn id="10" dur="500"/>
                                        <p:tgtEl>
                                          <p:spTgt spid="16388"/>
                                        </p:tgtEl>
                                      </p:cBhvr>
                                    </p:animEffect>
                                  </p:childTnLst>
                                </p:cTn>
                              </p:par>
                            </p:childTnLst>
                          </p:cTn>
                        </p:par>
                        <p:par>
                          <p:cTn id="11" fill="hold" nodeType="afterGroup">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6389"/>
                                        </p:tgtEl>
                                        <p:attrNameLst>
                                          <p:attrName>style.visibility</p:attrName>
                                        </p:attrNameLst>
                                      </p:cBhvr>
                                      <p:to>
                                        <p:strVal val="visible"/>
                                      </p:to>
                                    </p:set>
                                    <p:animEffect filter="wipe(left)">
                                      <p:cBhvr>
                                        <p:cTn id="14" dur="500"/>
                                        <p:tgtEl>
                                          <p:spTgt spid="16389"/>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nodeType="clickEffect">
                                  <p:stCondLst>
                                    <p:cond delay="0"/>
                                  </p:stCondLst>
                                  <p:childTnLst>
                                    <p:set>
                                      <p:cBhvr>
                                        <p:cTn id="18" dur="1" fill="hold">
                                          <p:stCondLst>
                                            <p:cond delay="0"/>
                                          </p:stCondLst>
                                        </p:cTn>
                                        <p:tgtEl>
                                          <p:spTgt spid="16392"/>
                                        </p:tgtEl>
                                        <p:attrNameLst>
                                          <p:attrName>style.visibility</p:attrName>
                                        </p:attrNameLst>
                                      </p:cBhvr>
                                      <p:to>
                                        <p:strVal val="visible"/>
                                      </p:to>
                                    </p:set>
                                    <p:animEffect filter="wipe(left)">
                                      <p:cBhvr>
                                        <p:cTn id="19" dur="500"/>
                                        <p:tgtEl>
                                          <p:spTgt spid="1639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6393"/>
                                        </p:tgtEl>
                                        <p:attrNameLst>
                                          <p:attrName>style.visibility</p:attrName>
                                        </p:attrNameLst>
                                      </p:cBhvr>
                                      <p:to>
                                        <p:strVal val="visible"/>
                                      </p:to>
                                    </p:set>
                                    <p:animEffect filter="wipe(left)">
                                      <p:cBhvr>
                                        <p:cTn id="22" dur="500"/>
                                        <p:tgtEl>
                                          <p:spTgt spid="16393"/>
                                        </p:tgtEl>
                                      </p:cBhvr>
                                    </p:animEffect>
                                  </p:childTnLst>
                                </p:cTn>
                              </p:par>
                            </p:childTnLst>
                          </p:cTn>
                        </p:par>
                        <p:par>
                          <p:cTn id="23" fill="hold" nodeType="afterGroup">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16390"/>
                                        </p:tgtEl>
                                        <p:attrNameLst>
                                          <p:attrName>style.visibility</p:attrName>
                                        </p:attrNameLst>
                                      </p:cBhvr>
                                      <p:to>
                                        <p:strVal val="visible"/>
                                      </p:to>
                                    </p:set>
                                    <p:animEffect filter="wipe(left)">
                                      <p:cBhvr>
                                        <p:cTn id="26" dur="500"/>
                                        <p:tgtEl>
                                          <p:spTgt spid="16390"/>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16394"/>
                                        </p:tgtEl>
                                        <p:attrNameLst>
                                          <p:attrName>style.visibility</p:attrName>
                                        </p:attrNameLst>
                                      </p:cBhvr>
                                      <p:to>
                                        <p:strVal val="visible"/>
                                      </p:to>
                                    </p:set>
                                    <p:animEffect filter="wipe(left)">
                                      <p:cBhvr>
                                        <p:cTn id="31" dur="500"/>
                                        <p:tgtEl>
                                          <p:spTgt spid="1639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6396"/>
                                        </p:tgtEl>
                                        <p:attrNameLst>
                                          <p:attrName>style.visibility</p:attrName>
                                        </p:attrNameLst>
                                      </p:cBhvr>
                                      <p:to>
                                        <p:strVal val="visible"/>
                                      </p:to>
                                    </p:set>
                                    <p:animEffect filter="wipe(left)">
                                      <p:cBhvr>
                                        <p:cTn id="34" dur="500"/>
                                        <p:tgtEl>
                                          <p:spTgt spid="16396"/>
                                        </p:tgtEl>
                                      </p:cBhvr>
                                    </p:animEffect>
                                  </p:childTnLst>
                                </p:cTn>
                              </p:par>
                            </p:childTnLst>
                          </p:cTn>
                        </p:par>
                        <p:par>
                          <p:cTn id="35" fill="hold" nodeType="afterGroup">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16395"/>
                                        </p:tgtEl>
                                        <p:attrNameLst>
                                          <p:attrName>style.visibility</p:attrName>
                                        </p:attrNameLst>
                                      </p:cBhvr>
                                      <p:to>
                                        <p:strVal val="visible"/>
                                      </p:to>
                                    </p:set>
                                    <p:animEffect filter="wipe(left)">
                                      <p:cBhvr>
                                        <p:cTn id="38" dur="500"/>
                                        <p:tgtEl>
                                          <p:spTgt spid="16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ldLvl="0"/>
      <p:bldP spid="16389" grpId="0" bldLvl="0" animBg="1"/>
      <p:bldP spid="16390" grpId="0" bldLvl="0" animBg="1"/>
      <p:bldP spid="16393" grpId="0" bldLvl="0"/>
      <p:bldP spid="16395" grpId="0" bldLvl="0" animBg="1"/>
      <p:bldP spid="16396" grpId="0" bldLvl="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9"/>
          <p:cNvSpPr>
            <a:spLocks noChangeArrowheads="1"/>
          </p:cNvSpPr>
          <p:nvPr/>
        </p:nvSpPr>
        <p:spPr bwMode="auto">
          <a:xfrm>
            <a:off x="781050" y="639763"/>
            <a:ext cx="3538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可变变量</a:t>
            </a:r>
          </a:p>
        </p:txBody>
      </p:sp>
      <p:sp>
        <p:nvSpPr>
          <p:cNvPr id="27652" name="Rectangle 4"/>
          <p:cNvSpPr>
            <a:spLocks noChangeArrowheads="1"/>
          </p:cNvSpPr>
          <p:nvPr/>
        </p:nvSpPr>
        <p:spPr bwMode="auto">
          <a:xfrm>
            <a:off x="612775" y="1328738"/>
            <a:ext cx="7885113"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 可变变量是一种独特的变量，变量的名称并不是预先定义好的，而是动态地设置和使用。</a:t>
            </a:r>
            <a:r>
              <a:rPr lang="zh-CN" altLang="en-US" sz="1800">
                <a:solidFill>
                  <a:srgbClr val="FF0000"/>
                </a:solidFill>
              </a:rPr>
              <a:t>可变变量一般是指使用一个变量的值作为另一个变量的名称</a:t>
            </a:r>
            <a:r>
              <a:rPr lang="zh-CN" altLang="en-US" sz="1800"/>
              <a:t>，所以可变变量又称为</a:t>
            </a:r>
            <a:r>
              <a:rPr lang="zh-CN" altLang="en-US" sz="1800">
                <a:solidFill>
                  <a:srgbClr val="FF0000"/>
                </a:solidFill>
              </a:rPr>
              <a:t>变量的变量</a:t>
            </a:r>
            <a:r>
              <a:rPr lang="zh-CN" altLang="en-US" sz="1800"/>
              <a:t>。可变变量通过在一个变量名称前使用两个“$”符号实现</a:t>
            </a:r>
            <a:r>
              <a:rPr lang="zh-CN" altLang="en-US" sz="1800">
                <a:latin typeface="Arial" panose="020B0604020202020204" pitchFamily="34" charset="0"/>
              </a:rPr>
              <a:t>。</a:t>
            </a:r>
          </a:p>
        </p:txBody>
      </p:sp>
      <p:sp>
        <p:nvSpPr>
          <p:cNvPr id="17413" name="AutoShape 4"/>
          <p:cNvSpPr>
            <a:spLocks noChangeArrowheads="1"/>
          </p:cNvSpPr>
          <p:nvPr/>
        </p:nvSpPr>
        <p:spPr bwMode="auto">
          <a:xfrm>
            <a:off x="2160588" y="2679700"/>
            <a:ext cx="5759450" cy="1547813"/>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t>     $change_name = "php";</a:t>
            </a:r>
          </a:p>
          <a:p>
            <a:pPr eaLnBrk="1" hangingPunct="1">
              <a:spcBef>
                <a:spcPct val="0"/>
              </a:spcBef>
              <a:buFontTx/>
              <a:buNone/>
            </a:pPr>
            <a:r>
              <a:rPr lang="en-US" altLang="zh-CN" sz="1400"/>
              <a:t>    $php = "编程的关键因素在于学好语言基础!";</a:t>
            </a:r>
          </a:p>
          <a:p>
            <a:pPr eaLnBrk="1" hangingPunct="1">
              <a:spcBef>
                <a:spcPct val="0"/>
              </a:spcBef>
              <a:buFontTx/>
              <a:buNone/>
            </a:pPr>
            <a:r>
              <a:rPr lang="en-US" altLang="zh-CN" sz="1400"/>
              <a:t>    echo $change_name ;</a:t>
            </a:r>
          </a:p>
          <a:p>
            <a:pPr eaLnBrk="1" hangingPunct="1">
              <a:spcBef>
                <a:spcPct val="0"/>
              </a:spcBef>
              <a:buFontTx/>
              <a:buNone/>
            </a:pPr>
            <a:r>
              <a:rPr lang="en-US" altLang="zh-CN" sz="1400"/>
              <a:t>    echo </a:t>
            </a:r>
            <a:r>
              <a:rPr lang="en-US" altLang="zh-CN" sz="1400">
                <a:solidFill>
                  <a:srgbClr val="FF0000"/>
                </a:solidFill>
              </a:rPr>
              <a:t>$$</a:t>
            </a:r>
            <a:r>
              <a:rPr lang="en-US" altLang="zh-CN" sz="1400"/>
              <a:t>change_name;//</a:t>
            </a:r>
            <a:r>
              <a:rPr lang="zh-CN" altLang="en-US" sz="1400"/>
              <a:t>输出</a:t>
            </a:r>
            <a:r>
              <a:rPr lang="en-US" altLang="zh-CN" sz="1400"/>
              <a:t>php编程的关键因素在于学好语言基础</a:t>
            </a:r>
            <a:r>
              <a:rPr lang="zh-CN" altLang="en-US" sz="1400"/>
              <a:t>！</a:t>
            </a:r>
            <a:endParaRPr lang="en-US" altLang="zh-CN" sz="1400"/>
          </a:p>
          <a:p>
            <a:pPr eaLnBrk="1" hangingPunct="1">
              <a:spcBef>
                <a:spcPct val="0"/>
              </a:spcBef>
              <a:buFontTx/>
              <a:buNone/>
            </a:pPr>
            <a:r>
              <a:rPr lang="en-US" altLang="zh-CN" sz="1400"/>
              <a:t>?&gt;</a:t>
            </a:r>
            <a:endParaRPr lang="en-US" altLang="zh-CN" sz="1400">
              <a:cs typeface="Calibri" panose="020F0502020204030204" pitchFamily="34" charset="0"/>
            </a:endParaRPr>
          </a:p>
        </p:txBody>
      </p:sp>
    </p:spTree>
    <p:extLst>
      <p:ext uri="{BB962C8B-B14F-4D97-AF65-F5344CB8AC3E}">
        <p14:creationId xmlns:p14="http://schemas.microsoft.com/office/powerpoint/2010/main" val="258963243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413"/>
                                        </p:tgtEl>
                                        <p:attrNameLst>
                                          <p:attrName>style.visibility</p:attrName>
                                        </p:attrNameLst>
                                      </p:cBhvr>
                                      <p:to>
                                        <p:strVal val="visible"/>
                                      </p:to>
                                    </p:set>
                                    <p:animEffect filter="wipe(left)">
                                      <p:cBhvr>
                                        <p:cTn id="7"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8850" y="1943100"/>
            <a:ext cx="44577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 Box 18"/>
          <p:cNvSpPr>
            <a:spLocks noChangeArrowheads="1"/>
          </p:cNvSpPr>
          <p:nvPr/>
        </p:nvSpPr>
        <p:spPr bwMode="auto">
          <a:xfrm>
            <a:off x="2884488" y="2301875"/>
            <a:ext cx="323056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b="1" dirty="0" smtClean="0">
                <a:solidFill>
                  <a:srgbClr val="FF6600"/>
                </a:solidFill>
                <a:latin typeface="Arial" panose="020B0604020202020204" pitchFamily="34" charset="0"/>
                <a:ea typeface="黑体" panose="02010609060101010101" pitchFamily="49" charset="-122"/>
                <a:sym typeface="Arial" panose="020B0604020202020204" pitchFamily="34" charset="0"/>
              </a:rPr>
              <a:t>1</a:t>
            </a:r>
            <a:r>
              <a:rPr lang="en-US" altLang="zh-CN" sz="15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       </a:t>
            </a:r>
            <a:r>
              <a:rPr lang="zh-CN" altLang="en-US" sz="15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      认识</a:t>
            </a:r>
            <a:r>
              <a:rPr lang="en-US" altLang="zh-CN" sz="15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PHP</a:t>
            </a:r>
            <a:endParaRPr lang="zh-CN" altLang="en-US" sz="1800" dirty="0">
              <a:latin typeface="Arial" panose="020B0604020202020204" pitchFamily="34" charset="0"/>
            </a:endParaRPr>
          </a:p>
        </p:txBody>
      </p:sp>
    </p:spTree>
    <p:extLst>
      <p:ext uri="{BB962C8B-B14F-4D97-AF65-F5344CB8AC3E}">
        <p14:creationId xmlns:p14="http://schemas.microsoft.com/office/powerpoint/2010/main" val="1173404824"/>
      </p:ext>
    </p:extLst>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9"/>
          <p:cNvSpPr>
            <a:spLocks noChangeArrowheads="1"/>
          </p:cNvSpPr>
          <p:nvPr/>
        </p:nvSpPr>
        <p:spPr bwMode="auto">
          <a:xfrm>
            <a:off x="781050" y="639763"/>
            <a:ext cx="3538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PHP预定义变量</a:t>
            </a:r>
          </a:p>
        </p:txBody>
      </p:sp>
      <p:sp>
        <p:nvSpPr>
          <p:cNvPr id="28676" name="Rectangle 4"/>
          <p:cNvSpPr>
            <a:spLocks noChangeArrowheads="1"/>
          </p:cNvSpPr>
          <p:nvPr/>
        </p:nvSpPr>
        <p:spPr bwMode="auto">
          <a:xfrm>
            <a:off x="612775" y="1247775"/>
            <a:ext cx="78851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 </a:t>
            </a:r>
            <a:r>
              <a:rPr lang="zh-CN" altLang="en-US" sz="1800">
                <a:latin typeface="Arial" panose="020B0604020202020204" pitchFamily="34" charset="0"/>
              </a:rPr>
              <a:t>PHP还提供了很多非常实用的预定义变量，通过这些预定义变量可以获取到用户会话、用户操作系统的环境和本地操作系统的环境等信息。</a:t>
            </a:r>
          </a:p>
        </p:txBody>
      </p:sp>
      <p:graphicFrame>
        <p:nvGraphicFramePr>
          <p:cNvPr id="18437" name="Group 5"/>
          <p:cNvGraphicFramePr>
            <a:graphicFrameLocks noGrp="1"/>
          </p:cNvGraphicFramePr>
          <p:nvPr/>
        </p:nvGraphicFramePr>
        <p:xfrm>
          <a:off x="469900" y="1971675"/>
          <a:ext cx="8208963" cy="2840038"/>
        </p:xfrm>
        <a:graphic>
          <a:graphicData uri="http://schemas.openxmlformats.org/drawingml/2006/table">
            <a:tbl>
              <a:tblPr/>
              <a:tblGrid>
                <a:gridCol w="2235200">
                  <a:extLst>
                    <a:ext uri="{9D8B030D-6E8A-4147-A177-3AD203B41FA5}">
                      <a16:colId xmlns:a16="http://schemas.microsoft.com/office/drawing/2014/main" val="20000"/>
                    </a:ext>
                  </a:extLst>
                </a:gridCol>
                <a:gridCol w="5973763">
                  <a:extLst>
                    <a:ext uri="{9D8B030D-6E8A-4147-A177-3AD203B41FA5}">
                      <a16:colId xmlns:a16="http://schemas.microsoft.com/office/drawing/2014/main" val="20001"/>
                    </a:ext>
                  </a:extLst>
                </a:gridCol>
              </a:tblGrid>
              <a:tr h="36573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变量的名称</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说    明</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276154">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$_SERVER['SERVER_ADDR']</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当前运行脚本所在的服务器的</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IP</a:t>
                      </a: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地址</a:t>
                      </a:r>
                      <a:r>
                        <a:rPr kumimoji="0" lang="en-US"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               127.0.0.1</a:t>
                      </a:r>
                      <a:endPar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endParaRP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45717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$_SERVER['SERVER_NAME']</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当前运行脚本所在服务器主机的名称。如果该脚本运行在一个虚拟主机上，则该名称是由虚拟主机所设置的值决定</a:t>
                      </a:r>
                      <a:r>
                        <a:rPr kumimoji="0" lang="en-US"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   localhost</a:t>
                      </a:r>
                      <a:endPar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endParaRP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45717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$_SERVER['REQUEST_METHOD']</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访问页面时的请求方法。如</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GET</a:t>
                      </a: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HEAD</a:t>
                      </a: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POST</a:t>
                      </a: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PUT</a:t>
                      </a: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等，如果请求的方式是</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HEAD</a:t>
                      </a: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PHP</a:t>
                      </a: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脚本将在送出头信息后中止（这意味着在产生任何输出后，不再有输出缓冲）</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276154">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$_SERVER['REMOTE_ADDR']</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正在浏览当前页面用户的</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IP</a:t>
                      </a: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地址</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276154">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$_SERVER['REMOTE_HOST']</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正在浏览当前页面用户的主机名。反向域名解析基于该用户的</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REMOTE_ADDR</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27430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$_SERVER['REMOTE_PORT']</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用户连接到服务器时所使用的端口</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45717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$_SERVER['SCRIPT_FILENAME']</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当前执行脚本的绝对路径名。注意：如果脚本在</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CLI</a:t>
                      </a: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中被执行，作为相对路径，如</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file.php</a:t>
                      </a: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或者</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.../file.php</a:t>
                      </a: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$_SERVER['SCRIPT_FILENAME']</a:t>
                      </a: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将包含用户指定的相对路径</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209845493"/>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9"/>
          <p:cNvSpPr>
            <a:spLocks noChangeArrowheads="1"/>
          </p:cNvSpPr>
          <p:nvPr/>
        </p:nvSpPr>
        <p:spPr bwMode="auto">
          <a:xfrm>
            <a:off x="781050" y="639763"/>
            <a:ext cx="3538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PHP预定义变量</a:t>
            </a:r>
            <a:endParaRPr lang="zh-CN" altLang="zh-CN" sz="1800">
              <a:latin typeface="Arial" panose="020B0604020202020204" pitchFamily="34" charset="0"/>
            </a:endParaRPr>
          </a:p>
        </p:txBody>
      </p:sp>
      <p:graphicFrame>
        <p:nvGraphicFramePr>
          <p:cNvPr id="19460" name="Group 4"/>
          <p:cNvGraphicFramePr>
            <a:graphicFrameLocks noGrp="1"/>
          </p:cNvGraphicFramePr>
          <p:nvPr/>
        </p:nvGraphicFramePr>
        <p:xfrm>
          <a:off x="504825" y="1438275"/>
          <a:ext cx="8208963" cy="3297243"/>
        </p:xfrm>
        <a:graphic>
          <a:graphicData uri="http://schemas.openxmlformats.org/drawingml/2006/table">
            <a:tbl>
              <a:tblPr/>
              <a:tblGrid>
                <a:gridCol w="2301875">
                  <a:extLst>
                    <a:ext uri="{9D8B030D-6E8A-4147-A177-3AD203B41FA5}">
                      <a16:colId xmlns:a16="http://schemas.microsoft.com/office/drawing/2014/main" val="20000"/>
                    </a:ext>
                  </a:extLst>
                </a:gridCol>
                <a:gridCol w="5907088">
                  <a:extLst>
                    <a:ext uri="{9D8B030D-6E8A-4147-A177-3AD203B41FA5}">
                      <a16:colId xmlns:a16="http://schemas.microsoft.com/office/drawing/2014/main" val="20001"/>
                    </a:ext>
                  </a:extLst>
                </a:gridCol>
              </a:tblGrid>
              <a:tr h="36573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变量的名称</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说    明</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45717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$_SERVER['SERVER_PORT']</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服务器所使用的端口，默认为</a:t>
                      </a: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80</a:t>
                      </a: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。如果使用</a:t>
                      </a: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SSL</a:t>
                      </a: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安全连接，则这个值为用户设置的</a:t>
                      </a: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HTTP</a:t>
                      </a: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端口</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1"/>
                  </a:ext>
                </a:extLst>
              </a:tr>
              <a:tr h="276161">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$_SERVER['SERVER_SIGNATURE']</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包含服务器版本和虚拟主机名的字符串</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2"/>
                  </a:ext>
                </a:extLst>
              </a:tr>
              <a:tr h="276161">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$_SERVER['DOCUMENT_ROOT']</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当前运行脚本所在的文档根目录。在服务器配置文件中定义</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3"/>
                  </a:ext>
                </a:extLst>
              </a:tr>
              <a:tr h="45717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sym typeface="Calibri" panose="020F0502020204030204" pitchFamily="34" charset="0"/>
                        </a:rPr>
                        <a:t>$_COOKIE</a:t>
                      </a:r>
                      <a:r>
                        <a:rPr kumimoji="0" lang="en-US" altLang="zh-CN" sz="1200" b="0"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sym typeface="Calibri" panose="020F0502020204030204" pitchFamily="34" charset="0"/>
                        </a:rPr>
                        <a:t>[    ]</a:t>
                      </a:r>
                      <a:endParaRPr kumimoji="0" lang="zh-CN" altLang="zh-CN" sz="1200" b="0"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sym typeface="Calibri" panose="020F0502020204030204" pitchFamily="34" charset="0"/>
                      </a:endParaRP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通过</a:t>
                      </a: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HTTPCookie</a:t>
                      </a: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传递到脚本的信息。这些</a:t>
                      </a: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cookie</a:t>
                      </a: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多数是由执行</a:t>
                      </a: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PHP</a:t>
                      </a: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脚本时通过</a:t>
                      </a: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setcookie()</a:t>
                      </a: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函数设置的</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4"/>
                  </a:ext>
                </a:extLst>
              </a:tr>
              <a:tr h="45717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sym typeface="Calibri" panose="020F0502020204030204" pitchFamily="34" charset="0"/>
                        </a:rPr>
                        <a:t>$_SESSION</a:t>
                      </a:r>
                      <a:r>
                        <a:rPr kumimoji="0" lang="en-US" altLang="zh-CN" sz="1200" b="0"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sym typeface="Calibri" panose="020F0502020204030204" pitchFamily="34" charset="0"/>
                        </a:rPr>
                        <a:t>[    ]</a:t>
                      </a:r>
                      <a:endParaRPr kumimoji="0" lang="zh-CN" altLang="zh-CN" sz="1200" b="0"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sym typeface="Calibri" panose="020F0502020204030204" pitchFamily="34" charset="0"/>
                      </a:endParaRP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包含与所有会话变量有关的信息。</a:t>
                      </a: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$_SESSION</a:t>
                      </a: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变量主要应用于会话控制和页面之间值的传递</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5"/>
                  </a:ext>
                </a:extLst>
              </a:tr>
              <a:tr h="276161">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sym typeface="Calibri" panose="020F0502020204030204" pitchFamily="34" charset="0"/>
                        </a:rPr>
                        <a:t>$_POST</a:t>
                      </a:r>
                      <a:r>
                        <a:rPr kumimoji="0" lang="en-US" altLang="zh-CN" sz="1200" b="0"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sym typeface="Calibri" panose="020F0502020204030204" pitchFamily="34" charset="0"/>
                        </a:rPr>
                        <a:t>[   ]</a:t>
                      </a:r>
                      <a:endParaRPr kumimoji="0" lang="zh-CN" altLang="zh-CN" sz="1200" b="0"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sym typeface="Calibri" panose="020F0502020204030204" pitchFamily="34" charset="0"/>
                      </a:endParaRP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包含通过</a:t>
                      </a: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POST</a:t>
                      </a: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方法传递的参数的相关信息。主要用于获取通过</a:t>
                      </a: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POST</a:t>
                      </a: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方法提交的数据</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6"/>
                  </a:ext>
                </a:extLst>
              </a:tr>
              <a:tr h="27430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sym typeface="Calibri" panose="020F0502020204030204" pitchFamily="34" charset="0"/>
                        </a:rPr>
                        <a:t>$_GET</a:t>
                      </a:r>
                      <a:r>
                        <a:rPr kumimoji="0" lang="en-US" altLang="zh-CN" sz="1200" b="0"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sym typeface="Calibri" panose="020F0502020204030204" pitchFamily="34" charset="0"/>
                        </a:rPr>
                        <a:t>[  ]   $_FILES[    ]</a:t>
                      </a:r>
                      <a:endParaRPr kumimoji="0" lang="zh-CN" altLang="zh-CN" sz="1200" b="0"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sym typeface="Calibri" panose="020F0502020204030204" pitchFamily="34" charset="0"/>
                      </a:endParaRP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包含通过</a:t>
                      </a: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GET</a:t>
                      </a: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方法传递的参数的相关信息。主要用于获取通过</a:t>
                      </a: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GET</a:t>
                      </a:r>
                      <a:r>
                        <a:rPr kumimoji="0" 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方法提交的数据</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7"/>
                  </a:ext>
                </a:extLst>
              </a:tr>
              <a:tr h="45717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2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$GLOBALS</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2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由所有已定义全局变量组成的数组。变量名就是该数组的索引。它可以称得上是所有超级变量的超级集合</a:t>
                      </a:r>
                    </a:p>
                  </a:txBody>
                  <a:tcPr marT="45710" marB="4571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005810901"/>
      </p:ext>
    </p:extLst>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8850" y="1984375"/>
            <a:ext cx="44577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Text Box 18"/>
          <p:cNvSpPr>
            <a:spLocks noChangeArrowheads="1"/>
          </p:cNvSpPr>
          <p:nvPr/>
        </p:nvSpPr>
        <p:spPr bwMode="auto">
          <a:xfrm>
            <a:off x="2884488" y="2352675"/>
            <a:ext cx="3028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b="1" dirty="0">
                <a:solidFill>
                  <a:srgbClr val="FF6600"/>
                </a:solidFill>
                <a:latin typeface="Arial" panose="020B0604020202020204" pitchFamily="34" charset="0"/>
                <a:ea typeface="黑体" panose="02010609060101010101" pitchFamily="49" charset="-122"/>
                <a:sym typeface="Arial" panose="020B0604020202020204" pitchFamily="34" charset="0"/>
              </a:rPr>
              <a:t>3</a:t>
            </a:r>
            <a:r>
              <a:rPr lang="en-US" altLang="zh-CN" sz="1800" b="1" dirty="0">
                <a:solidFill>
                  <a:schemeClr val="bg1"/>
                </a:solidFill>
                <a:latin typeface="Arial" panose="020B0604020202020204" pitchFamily="34" charset="0"/>
                <a:ea typeface="黑体" panose="02010609060101010101" pitchFamily="49" charset="-122"/>
                <a:sym typeface="Arial" panose="020B0604020202020204" pitchFamily="34" charset="0"/>
              </a:rPr>
              <a:t>      PHP</a:t>
            </a:r>
            <a:r>
              <a:rPr lang="zh-CN" altLang="en-US" sz="1800" b="1" dirty="0" smtClean="0">
                <a:solidFill>
                  <a:schemeClr val="bg1"/>
                </a:solidFill>
                <a:latin typeface="Arial" panose="020B0604020202020204" pitchFamily="34" charset="0"/>
                <a:ea typeface="黑体" panose="02010609060101010101" pitchFamily="49" charset="-122"/>
                <a:sym typeface="Arial" panose="020B0604020202020204" pitchFamily="34" charset="0"/>
              </a:rPr>
              <a:t>运算符与表达式</a:t>
            </a:r>
            <a:endParaRPr lang="zh-CN" altLang="en-US" sz="1800" dirty="0">
              <a:latin typeface="Arial" panose="020B0604020202020204" pitchFamily="34" charset="0"/>
            </a:endParaRPr>
          </a:p>
        </p:txBody>
      </p:sp>
    </p:spTree>
    <p:extLst>
      <p:ext uri="{BB962C8B-B14F-4D97-AF65-F5344CB8AC3E}">
        <p14:creationId xmlns:p14="http://schemas.microsoft.com/office/powerpoint/2010/main" val="370934275"/>
      </p:ext>
    </p:extLst>
  </p:cSld>
  <p:clrMapOvr>
    <a:masterClrMapping/>
  </p:clrMapOvr>
  <p:transition spd="med">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Rectangle 9"/>
          <p:cNvSpPr>
            <a:spLocks noChangeArrowheads="1"/>
          </p:cNvSpPr>
          <p:nvPr/>
        </p:nvSpPr>
        <p:spPr bwMode="auto">
          <a:xfrm>
            <a:off x="744538" y="639763"/>
            <a:ext cx="35036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算术运算符</a:t>
            </a:r>
          </a:p>
        </p:txBody>
      </p:sp>
      <p:graphicFrame>
        <p:nvGraphicFramePr>
          <p:cNvPr id="22532" name="Group 4"/>
          <p:cNvGraphicFramePr>
            <a:graphicFrameLocks noGrp="1"/>
          </p:cNvGraphicFramePr>
          <p:nvPr/>
        </p:nvGraphicFramePr>
        <p:xfrm>
          <a:off x="2486025" y="1651000"/>
          <a:ext cx="3648075" cy="2473326"/>
        </p:xfrm>
        <a:graphic>
          <a:graphicData uri="http://schemas.openxmlformats.org/drawingml/2006/table">
            <a:tbl>
              <a:tblPr/>
              <a:tblGrid>
                <a:gridCol w="1327150">
                  <a:extLst>
                    <a:ext uri="{9D8B030D-6E8A-4147-A177-3AD203B41FA5}">
                      <a16:colId xmlns:a16="http://schemas.microsoft.com/office/drawing/2014/main" val="20000"/>
                    </a:ext>
                  </a:extLst>
                </a:gridCol>
                <a:gridCol w="1301750">
                  <a:extLst>
                    <a:ext uri="{9D8B030D-6E8A-4147-A177-3AD203B41FA5}">
                      <a16:colId xmlns:a16="http://schemas.microsoft.com/office/drawing/2014/main" val="20001"/>
                    </a:ext>
                  </a:extLst>
                </a:gridCol>
                <a:gridCol w="1019175">
                  <a:extLst>
                    <a:ext uri="{9D8B030D-6E8A-4147-A177-3AD203B41FA5}">
                      <a16:colId xmlns:a16="http://schemas.microsoft.com/office/drawing/2014/main" val="20002"/>
                    </a:ext>
                  </a:extLst>
                </a:gridCol>
              </a:tblGrid>
              <a:tr h="63957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名    称</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操  作  符</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实    例</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36819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加法运算</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 + $b</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66607">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减法运算</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 - $b</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66607">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乘法运算</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 * $b</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366607">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除法运算</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 / $b</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365734">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取余数运算</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 % $b</a:t>
                      </a:r>
                    </a:p>
                  </a:txBody>
                  <a:tcPr marT="45707" marB="4570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441522414"/>
      </p:ext>
    </p:extLst>
  </p:cSld>
  <p:clrMapOvr>
    <a:masterClrMapping/>
  </p:clrMapOvr>
  <p:transition spd="med">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Rectangle 9"/>
          <p:cNvSpPr>
            <a:spLocks noChangeArrowheads="1"/>
          </p:cNvSpPr>
          <p:nvPr/>
        </p:nvSpPr>
        <p:spPr bwMode="auto">
          <a:xfrm>
            <a:off x="781050" y="663575"/>
            <a:ext cx="4978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字符串运算符</a:t>
            </a:r>
          </a:p>
        </p:txBody>
      </p:sp>
      <p:sp>
        <p:nvSpPr>
          <p:cNvPr id="33796" name="Rectangle 4"/>
          <p:cNvSpPr>
            <a:spLocks noChangeArrowheads="1"/>
          </p:cNvSpPr>
          <p:nvPr/>
        </p:nvSpPr>
        <p:spPr bwMode="auto">
          <a:xfrm>
            <a:off x="612775" y="1466850"/>
            <a:ext cx="7885113"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 </a:t>
            </a:r>
            <a:r>
              <a:rPr lang="zh-CN" altLang="en-US" sz="1800">
                <a:latin typeface="Arial" panose="020B0604020202020204" pitchFamily="34" charset="0"/>
              </a:rPr>
              <a:t>字符串运算符只有一个，即英文的句号“.”。它将两个或多个字符串连接起来，结合到一起形成一个新的字符串。而PHP中的“+”号只做赋值运算符使用，而不能做字符串运算符。</a:t>
            </a:r>
          </a:p>
        </p:txBody>
      </p:sp>
      <p:sp>
        <p:nvSpPr>
          <p:cNvPr id="23557" name="AutoShape 4"/>
          <p:cNvSpPr>
            <a:spLocks noChangeArrowheads="1"/>
          </p:cNvSpPr>
          <p:nvPr/>
        </p:nvSpPr>
        <p:spPr bwMode="auto">
          <a:xfrm>
            <a:off x="2730500" y="2503488"/>
            <a:ext cx="3857625" cy="190817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 	</a:t>
            </a:r>
          </a:p>
          <a:p>
            <a:pPr eaLnBrk="1" hangingPunct="1">
              <a:spcBef>
                <a:spcPct val="0"/>
              </a:spcBef>
              <a:buFontTx/>
              <a:buNone/>
            </a:pPr>
            <a:r>
              <a:rPr lang="en-US" altLang="zh-CN" sz="1400"/>
              <a:t>$m = “d520abc";</a:t>
            </a:r>
          </a:p>
          <a:p>
            <a:pPr eaLnBrk="1" hangingPunct="1">
              <a:spcBef>
                <a:spcPct val="0"/>
              </a:spcBef>
              <a:buFontTx/>
              <a:buNone/>
            </a:pPr>
            <a:r>
              <a:rPr lang="en-US" altLang="zh-CN" sz="1400"/>
              <a:t>$n = 1;</a:t>
            </a:r>
          </a:p>
          <a:p>
            <a:pPr eaLnBrk="1" hangingPunct="1">
              <a:spcBef>
                <a:spcPct val="0"/>
              </a:spcBef>
              <a:buFontTx/>
              <a:buNone/>
            </a:pPr>
            <a:r>
              <a:rPr lang="en-US" altLang="zh-CN" sz="1400"/>
              <a:t>$mn = $m.$n;</a:t>
            </a:r>
          </a:p>
          <a:p>
            <a:pPr eaLnBrk="1" hangingPunct="1">
              <a:spcBef>
                <a:spcPct val="0"/>
              </a:spcBef>
              <a:buFontTx/>
              <a:buNone/>
            </a:pPr>
            <a:r>
              <a:rPr lang="en-US" altLang="zh-CN" sz="1400"/>
              <a:t>echo $mn.“&lt;br&gt;”;</a:t>
            </a:r>
            <a:r>
              <a:rPr lang="zh-CN" altLang="en-US" sz="1400"/>
              <a:t> </a:t>
            </a:r>
            <a:r>
              <a:rPr lang="en-US" altLang="zh-CN" sz="1400"/>
              <a:t>//</a:t>
            </a:r>
            <a:r>
              <a:rPr lang="zh-CN" altLang="en-US" sz="1400"/>
              <a:t>输出</a:t>
            </a:r>
            <a:r>
              <a:rPr lang="en-US" altLang="zh-CN" sz="1400"/>
              <a:t>520abc1</a:t>
            </a:r>
            <a:r>
              <a:rPr lang="zh-CN" altLang="en-US" sz="1400"/>
              <a:t>换行</a:t>
            </a:r>
            <a:endParaRPr lang="en-US" altLang="zh-CN" sz="1400"/>
          </a:p>
          <a:p>
            <a:pPr eaLnBrk="1" hangingPunct="1">
              <a:spcBef>
                <a:spcPct val="0"/>
              </a:spcBef>
              <a:buFontTx/>
              <a:buNone/>
            </a:pPr>
            <a:r>
              <a:rPr lang="en-US" altLang="zh-CN" sz="1400"/>
              <a:t>$nm = $m</a:t>
            </a:r>
            <a:r>
              <a:rPr lang="en-US" altLang="zh-CN" sz="1400" i="1"/>
              <a:t> + </a:t>
            </a:r>
            <a:r>
              <a:rPr lang="en-US" altLang="zh-CN" sz="1400"/>
              <a:t>$n;</a:t>
            </a:r>
          </a:p>
          <a:p>
            <a:pPr eaLnBrk="1" hangingPunct="1">
              <a:spcBef>
                <a:spcPct val="0"/>
              </a:spcBef>
              <a:buFontTx/>
              <a:buNone/>
            </a:pPr>
            <a:r>
              <a:rPr lang="en-US" altLang="zh-CN" sz="1400"/>
              <a:t>echo $nm . “&lt;br&gt;”;//</a:t>
            </a:r>
            <a:r>
              <a:rPr lang="zh-CN" altLang="en-US" sz="1400"/>
              <a:t>输出</a:t>
            </a:r>
            <a:r>
              <a:rPr lang="en-US" altLang="zh-CN" sz="1400"/>
              <a:t>1</a:t>
            </a:r>
          </a:p>
          <a:p>
            <a:pPr eaLnBrk="1" hangingPunct="1">
              <a:spcBef>
                <a:spcPct val="0"/>
              </a:spcBef>
              <a:buFontTx/>
              <a:buNone/>
            </a:pPr>
            <a:r>
              <a:rPr lang="en-US" altLang="zh-CN" sz="1400"/>
              <a:t>?&gt;</a:t>
            </a:r>
            <a:endParaRPr lang="en-US" altLang="zh-CN" sz="1400">
              <a:cs typeface="Calibri" panose="020F0502020204030204" pitchFamily="34" charset="0"/>
            </a:endParaRPr>
          </a:p>
        </p:txBody>
      </p:sp>
    </p:spTree>
    <p:extLst>
      <p:ext uri="{BB962C8B-B14F-4D97-AF65-F5344CB8AC3E}">
        <p14:creationId xmlns:p14="http://schemas.microsoft.com/office/powerpoint/2010/main" val="302674427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3557"/>
                                        </p:tgtEl>
                                        <p:attrNameLst>
                                          <p:attrName>style.visibility</p:attrName>
                                        </p:attrNameLst>
                                      </p:cBhvr>
                                      <p:to>
                                        <p:strVal val="visible"/>
                                      </p:to>
                                    </p:set>
                                    <p:animEffect filter="wipe(left)">
                                      <p:cBhvr>
                                        <p:cTn id="7" dur="500"/>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Rectangle 9"/>
          <p:cNvSpPr>
            <a:spLocks noChangeArrowheads="1"/>
          </p:cNvSpPr>
          <p:nvPr/>
        </p:nvSpPr>
        <p:spPr bwMode="auto">
          <a:xfrm>
            <a:off x="817563" y="639763"/>
            <a:ext cx="4906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赋值运算符</a:t>
            </a:r>
          </a:p>
        </p:txBody>
      </p:sp>
      <p:graphicFrame>
        <p:nvGraphicFramePr>
          <p:cNvPr id="24580" name="Group 4"/>
          <p:cNvGraphicFramePr>
            <a:graphicFrameLocks noGrp="1"/>
          </p:cNvGraphicFramePr>
          <p:nvPr/>
        </p:nvGraphicFramePr>
        <p:xfrm>
          <a:off x="1127125" y="1498600"/>
          <a:ext cx="6889750" cy="3481388"/>
        </p:xfrm>
        <a:graphic>
          <a:graphicData uri="http://schemas.openxmlformats.org/drawingml/2006/table">
            <a:tbl>
              <a:tblPr/>
              <a:tblGrid>
                <a:gridCol w="1098550">
                  <a:extLst>
                    <a:ext uri="{9D8B030D-6E8A-4147-A177-3AD203B41FA5}">
                      <a16:colId xmlns:a16="http://schemas.microsoft.com/office/drawing/2014/main" val="20000"/>
                    </a:ext>
                  </a:extLst>
                </a:gridCol>
                <a:gridCol w="849313">
                  <a:extLst>
                    <a:ext uri="{9D8B030D-6E8A-4147-A177-3AD203B41FA5}">
                      <a16:colId xmlns:a16="http://schemas.microsoft.com/office/drawing/2014/main" val="20001"/>
                    </a:ext>
                  </a:extLst>
                </a:gridCol>
                <a:gridCol w="989012">
                  <a:extLst>
                    <a:ext uri="{9D8B030D-6E8A-4147-A177-3AD203B41FA5}">
                      <a16:colId xmlns:a16="http://schemas.microsoft.com/office/drawing/2014/main" val="20002"/>
                    </a:ext>
                  </a:extLst>
                </a:gridCol>
                <a:gridCol w="1408100">
                  <a:extLst>
                    <a:ext uri="{9D8B030D-6E8A-4147-A177-3AD203B41FA5}">
                      <a16:colId xmlns:a16="http://schemas.microsoft.com/office/drawing/2014/main" val="20003"/>
                    </a:ext>
                  </a:extLst>
                </a:gridCol>
                <a:gridCol w="2544775">
                  <a:extLst>
                    <a:ext uri="{9D8B030D-6E8A-4147-A177-3AD203B41FA5}">
                      <a16:colId xmlns:a16="http://schemas.microsoft.com/office/drawing/2014/main" val="20004"/>
                    </a:ext>
                  </a:extLst>
                </a:gridCol>
              </a:tblGrid>
              <a:tr h="640054">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操    作</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符    号</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实    例</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展 开 形 式</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意    义</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36820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赋值</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将右边的值赋给左边</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66616">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加</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将右边的值加到左边</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66616">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减</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将右边的值减到左边</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366616">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乘</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将左边的值乘以右边</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366616">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除</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将左边的值除以右边</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366616">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连接字符</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将右边的字符加到左边</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640054">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取余数</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$a=$a%$b</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将左边的值对右边取余数</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626876712"/>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Rectangle 9"/>
          <p:cNvSpPr>
            <a:spLocks noChangeArrowheads="1"/>
          </p:cNvSpPr>
          <p:nvPr/>
        </p:nvSpPr>
        <p:spPr bwMode="auto">
          <a:xfrm>
            <a:off x="817563" y="639763"/>
            <a:ext cx="4906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位运算符</a:t>
            </a:r>
          </a:p>
        </p:txBody>
      </p:sp>
      <p:graphicFrame>
        <p:nvGraphicFramePr>
          <p:cNvPr id="25604" name="Group 4"/>
          <p:cNvGraphicFramePr>
            <a:graphicFrameLocks noGrp="1"/>
          </p:cNvGraphicFramePr>
          <p:nvPr/>
        </p:nvGraphicFramePr>
        <p:xfrm>
          <a:off x="2232025" y="1709738"/>
          <a:ext cx="4249738" cy="2598737"/>
        </p:xfrm>
        <a:graphic>
          <a:graphicData uri="http://schemas.openxmlformats.org/drawingml/2006/table">
            <a:tbl>
              <a:tblPr/>
              <a:tblGrid>
                <a:gridCol w="1204913">
                  <a:extLst>
                    <a:ext uri="{9D8B030D-6E8A-4147-A177-3AD203B41FA5}">
                      <a16:colId xmlns:a16="http://schemas.microsoft.com/office/drawing/2014/main" val="20000"/>
                    </a:ext>
                  </a:extLst>
                </a:gridCol>
                <a:gridCol w="1554162">
                  <a:extLst>
                    <a:ext uri="{9D8B030D-6E8A-4147-A177-3AD203B41FA5}">
                      <a16:colId xmlns:a16="http://schemas.microsoft.com/office/drawing/2014/main" val="20001"/>
                    </a:ext>
                  </a:extLst>
                </a:gridCol>
                <a:gridCol w="1490663">
                  <a:extLst>
                    <a:ext uri="{9D8B030D-6E8A-4147-A177-3AD203B41FA5}">
                      <a16:colId xmlns:a16="http://schemas.microsoft.com/office/drawing/2014/main" val="20002"/>
                    </a:ext>
                  </a:extLst>
                </a:gridCol>
              </a:tblGrid>
              <a:tr h="36573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符    号</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作    用</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实    例</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36819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&amp;</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按位与</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$m &amp; $n</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66612">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按位或</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$m | $n</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6819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按位异或</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$m ^ $n</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36819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按位取反</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$m </a:t>
                      </a: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 </a:t>
                      </a: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$n</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39359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&lt;&lt;</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向左移位</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$m &lt;&lt; $n</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368199">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&gt;&gt;</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向右移位</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$m &gt;&gt; $n</a:t>
                      </a:r>
                    </a:p>
                  </a:txBody>
                  <a:tcPr marT="45708" marB="45708"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560054767"/>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Rectangle 9"/>
          <p:cNvSpPr>
            <a:spLocks noChangeArrowheads="1"/>
          </p:cNvSpPr>
          <p:nvPr/>
        </p:nvSpPr>
        <p:spPr bwMode="auto">
          <a:xfrm>
            <a:off x="817563" y="639763"/>
            <a:ext cx="4906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递增或递减运算符</a:t>
            </a:r>
          </a:p>
        </p:txBody>
      </p:sp>
      <p:sp>
        <p:nvSpPr>
          <p:cNvPr id="36868" name="Rectangle 4"/>
          <p:cNvSpPr>
            <a:spLocks noChangeArrowheads="1"/>
          </p:cNvSpPr>
          <p:nvPr/>
        </p:nvSpPr>
        <p:spPr bwMode="auto">
          <a:xfrm>
            <a:off x="612775" y="1362075"/>
            <a:ext cx="7885113"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t> </a:t>
            </a:r>
            <a:r>
              <a:rPr lang="zh-CN" altLang="en-US" sz="1800">
                <a:latin typeface="Arial" panose="020B0604020202020204" pitchFamily="34" charset="0"/>
              </a:rPr>
              <a:t>递增或递减运算符有两种使用方法，一种是将运算符放在变量前面，即先将变量作加一或减一的运算后再将值赋给原变量，叫做前置递增或递减运算符；另一种是将运算符放在变量后面，即先返回变量的当前值，然后变量的当前值作加一或减一的运算，叫做后置递增或递减运算符。</a:t>
            </a:r>
            <a:endParaRPr lang="en-US" altLang="zh-CN" sz="1800">
              <a:latin typeface="Arial" panose="020B0604020202020204" pitchFamily="34" charset="0"/>
            </a:endParaRPr>
          </a:p>
          <a:p>
            <a:pPr eaLnBrk="1" hangingPunct="1">
              <a:spcBef>
                <a:spcPct val="0"/>
              </a:spcBef>
              <a:buFontTx/>
              <a:buNone/>
            </a:pPr>
            <a:r>
              <a:rPr lang="en-US" altLang="zh-CN" sz="1800">
                <a:latin typeface="Arial" panose="020B0604020202020204" pitchFamily="34" charset="0"/>
              </a:rPr>
              <a:t>$i=1  $i++    ++$i   </a:t>
            </a:r>
            <a:endParaRPr lang="zh-CN" altLang="en-US" sz="1800">
              <a:latin typeface="Arial" panose="020B0604020202020204" pitchFamily="34" charset="0"/>
            </a:endParaRPr>
          </a:p>
        </p:txBody>
      </p:sp>
    </p:spTree>
    <p:extLst>
      <p:ext uri="{BB962C8B-B14F-4D97-AF65-F5344CB8AC3E}">
        <p14:creationId xmlns:p14="http://schemas.microsoft.com/office/powerpoint/2010/main" val="2157259412"/>
      </p:ext>
    </p:extLst>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Rectangle 9"/>
          <p:cNvSpPr>
            <a:spLocks noChangeArrowheads="1"/>
          </p:cNvSpPr>
          <p:nvPr/>
        </p:nvSpPr>
        <p:spPr bwMode="auto">
          <a:xfrm>
            <a:off x="817563" y="639763"/>
            <a:ext cx="4906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逻辑运算符</a:t>
            </a:r>
          </a:p>
        </p:txBody>
      </p:sp>
      <p:graphicFrame>
        <p:nvGraphicFramePr>
          <p:cNvPr id="27652" name="Group 4"/>
          <p:cNvGraphicFramePr>
            <a:graphicFrameLocks noGrp="1"/>
          </p:cNvGraphicFramePr>
          <p:nvPr/>
        </p:nvGraphicFramePr>
        <p:xfrm>
          <a:off x="1603375" y="1655763"/>
          <a:ext cx="5937250" cy="2108200"/>
        </p:xfrm>
        <a:graphic>
          <a:graphicData uri="http://schemas.openxmlformats.org/drawingml/2006/table">
            <a:tbl>
              <a:tblPr/>
              <a:tblGrid>
                <a:gridCol w="2216150">
                  <a:extLst>
                    <a:ext uri="{9D8B030D-6E8A-4147-A177-3AD203B41FA5}">
                      <a16:colId xmlns:a16="http://schemas.microsoft.com/office/drawing/2014/main" val="20000"/>
                    </a:ext>
                  </a:extLst>
                </a:gridCol>
                <a:gridCol w="1174750">
                  <a:extLst>
                    <a:ext uri="{9D8B030D-6E8A-4147-A177-3AD203B41FA5}">
                      <a16:colId xmlns:a16="http://schemas.microsoft.com/office/drawing/2014/main" val="20001"/>
                    </a:ext>
                  </a:extLst>
                </a:gridCol>
                <a:gridCol w="2546350">
                  <a:extLst>
                    <a:ext uri="{9D8B030D-6E8A-4147-A177-3AD203B41FA5}">
                      <a16:colId xmlns:a16="http://schemas.microsoft.com/office/drawing/2014/main" val="20002"/>
                    </a:ext>
                  </a:extLst>
                </a:gridCol>
              </a:tblGrid>
              <a:tr h="36572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运  算  符</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dirty="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实    例</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结 果 为 真</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36817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&amp;&amp;</a:t>
                      </a: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或</a:t>
                      </a: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and</a:t>
                      </a: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（逻辑与）</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$m </a:t>
                      </a:r>
                      <a:r>
                        <a:rPr kumimoji="0" lang="en-US"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&amp;&amp;</a:t>
                      </a: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 $n</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当</a:t>
                      </a: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$m</a:t>
                      </a: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和</a:t>
                      </a: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$n</a:t>
                      </a: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都为真时</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64112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或</a:t>
                      </a: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or</a:t>
                      </a: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（逻辑或）</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$m || $n</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当</a:t>
                      </a: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$m</a:t>
                      </a: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为真或者</a:t>
                      </a: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$n</a:t>
                      </a: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为真时</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66586">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xor</a:t>
                      </a: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（逻辑异或）</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$m xor $n</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当</a:t>
                      </a: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$m</a:t>
                      </a: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$n</a:t>
                      </a: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一真一假时</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366586">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（逻辑非）</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!$m</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当</a:t>
                      </a: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$m</a:t>
                      </a:r>
                      <a:r>
                        <a:rPr kumimoji="0" 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为假时</a:t>
                      </a:r>
                    </a:p>
                  </a:txBody>
                  <a:tcPr marT="45704" marB="4570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514489327"/>
      </p:ext>
    </p:extLst>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Rectangle 9"/>
          <p:cNvSpPr>
            <a:spLocks noChangeArrowheads="1"/>
          </p:cNvSpPr>
          <p:nvPr/>
        </p:nvSpPr>
        <p:spPr bwMode="auto">
          <a:xfrm>
            <a:off x="817563" y="639763"/>
            <a:ext cx="4906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比较运算符</a:t>
            </a:r>
          </a:p>
        </p:txBody>
      </p:sp>
      <p:graphicFrame>
        <p:nvGraphicFramePr>
          <p:cNvPr id="28676" name="Group 4"/>
          <p:cNvGraphicFramePr>
            <a:graphicFrameLocks noGrp="1"/>
          </p:cNvGraphicFramePr>
          <p:nvPr/>
        </p:nvGraphicFramePr>
        <p:xfrm>
          <a:off x="1982788" y="1350963"/>
          <a:ext cx="4932362" cy="3306762"/>
        </p:xfrm>
        <a:graphic>
          <a:graphicData uri="http://schemas.openxmlformats.org/drawingml/2006/table">
            <a:tbl>
              <a:tblPr/>
              <a:tblGrid>
                <a:gridCol w="1552575">
                  <a:extLst>
                    <a:ext uri="{9D8B030D-6E8A-4147-A177-3AD203B41FA5}">
                      <a16:colId xmlns:a16="http://schemas.microsoft.com/office/drawing/2014/main" val="20000"/>
                    </a:ext>
                  </a:extLst>
                </a:gridCol>
                <a:gridCol w="1574800">
                  <a:extLst>
                    <a:ext uri="{9D8B030D-6E8A-4147-A177-3AD203B41FA5}">
                      <a16:colId xmlns:a16="http://schemas.microsoft.com/office/drawing/2014/main" val="20001"/>
                    </a:ext>
                  </a:extLst>
                </a:gridCol>
                <a:gridCol w="1804987">
                  <a:extLst>
                    <a:ext uri="{9D8B030D-6E8A-4147-A177-3AD203B41FA5}">
                      <a16:colId xmlns:a16="http://schemas.microsoft.com/office/drawing/2014/main" val="20002"/>
                    </a:ext>
                  </a:extLst>
                </a:gridCol>
              </a:tblGrid>
              <a:tr h="36579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运  算  符</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实    例</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结 果 为 真</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36833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&lt;</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小于</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$m&lt;$n</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6833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&gt;</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大于</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$m&gt;$n</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6833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&lt;=</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小于等于</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$m&lt;=$n</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36833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&gt;=</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大于等于</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$m&gt;=$n</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36674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相等</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$m==$n</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36833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不等</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$m!=$n</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36579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恒等</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$m=== $n</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r h="36674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非恒等</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8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$m!==$n</a:t>
                      </a:r>
                    </a:p>
                  </a:txBody>
                  <a:tcPr marT="45724" marB="4572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58444040"/>
      </p:ext>
    </p:extLst>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9"/>
          <p:cNvSpPr>
            <a:spLocks noChangeArrowheads="1"/>
          </p:cNvSpPr>
          <p:nvPr/>
        </p:nvSpPr>
        <p:spPr bwMode="auto">
          <a:xfrm>
            <a:off x="781050" y="639763"/>
            <a:ext cx="3178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PHP</a:t>
            </a: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标记符</a:t>
            </a:r>
          </a:p>
        </p:txBody>
      </p:sp>
      <p:sp>
        <p:nvSpPr>
          <p:cNvPr id="7172" name="Rectangle 2"/>
          <p:cNvSpPr>
            <a:spLocks noChangeArrowheads="1"/>
          </p:cNvSpPr>
          <p:nvPr/>
        </p:nvSpPr>
        <p:spPr bwMode="auto">
          <a:xfrm>
            <a:off x="2000250" y="1228725"/>
            <a:ext cx="1381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endParaRPr lang="zh-CN" altLang="en-US" sz="1400">
              <a:latin typeface="Arial" panose="020B0604020202020204" pitchFamily="34" charset="0"/>
              <a:sym typeface="Arial" panose="020B0604020202020204" pitchFamily="34" charset="0"/>
            </a:endParaRPr>
          </a:p>
        </p:txBody>
      </p:sp>
      <p:sp>
        <p:nvSpPr>
          <p:cNvPr id="7173" name="矩形 1"/>
          <p:cNvSpPr>
            <a:spLocks noChangeArrowheads="1"/>
          </p:cNvSpPr>
          <p:nvPr/>
        </p:nvSpPr>
        <p:spPr bwMode="auto">
          <a:xfrm>
            <a:off x="1222375" y="1393825"/>
            <a:ext cx="684053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Times New Roman" panose="02020603050405020304" pitchFamily="18" charset="0"/>
                <a:ea typeface="方正书宋简体" pitchFamily="65" charset="-122"/>
                <a:sym typeface="Times New Roman" panose="02020603050405020304" pitchFamily="18" charset="0"/>
              </a:rPr>
              <a:t>        </a:t>
            </a:r>
            <a:r>
              <a:rPr lang="zh-CN" altLang="en-US" sz="1800">
                <a:latin typeface="Times New Roman" panose="02020603050405020304" pitchFamily="18" charset="0"/>
                <a:ea typeface="方正书宋简体" pitchFamily="65" charset="-122"/>
                <a:sym typeface="Times New Roman" panose="02020603050405020304" pitchFamily="18" charset="0"/>
              </a:rPr>
              <a:t>PHP标记符能够让Web服务器识别PHP代码的开始和结束，两个标记之间的所有文本都会被解释为PHP代码，而标记之外的任何文本都会被认为是普通的HTML，这就是PHP标记的作用。PHP一共支持4种标记风格。</a:t>
            </a:r>
          </a:p>
        </p:txBody>
      </p:sp>
      <p:sp>
        <p:nvSpPr>
          <p:cNvPr id="8198" name="Text Box 2"/>
          <p:cNvSpPr>
            <a:spLocks noChangeArrowheads="1"/>
          </p:cNvSpPr>
          <p:nvPr/>
        </p:nvSpPr>
        <p:spPr bwMode="auto">
          <a:xfrm>
            <a:off x="1838325" y="2760663"/>
            <a:ext cx="205740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XML风格</a:t>
            </a:r>
          </a:p>
        </p:txBody>
      </p:sp>
      <p:sp>
        <p:nvSpPr>
          <p:cNvPr id="8199" name="Text Box 2"/>
          <p:cNvSpPr>
            <a:spLocks noChangeArrowheads="1"/>
          </p:cNvSpPr>
          <p:nvPr/>
        </p:nvSpPr>
        <p:spPr bwMode="auto">
          <a:xfrm>
            <a:off x="4860925" y="2749550"/>
            <a:ext cx="252888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脚本风格</a:t>
            </a:r>
          </a:p>
        </p:txBody>
      </p:sp>
      <p:sp>
        <p:nvSpPr>
          <p:cNvPr id="8200" name="Text Box 2"/>
          <p:cNvSpPr>
            <a:spLocks noChangeArrowheads="1"/>
          </p:cNvSpPr>
          <p:nvPr/>
        </p:nvSpPr>
        <p:spPr bwMode="auto">
          <a:xfrm>
            <a:off x="1841500" y="3702050"/>
            <a:ext cx="20542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简短风格</a:t>
            </a:r>
          </a:p>
        </p:txBody>
      </p:sp>
      <p:pic>
        <p:nvPicPr>
          <p:cNvPr id="8201"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7175" y="2847975"/>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 name="文本框 5"/>
          <p:cNvSpPr>
            <a:spLocks noChangeArrowheads="1"/>
          </p:cNvSpPr>
          <p:nvPr/>
        </p:nvSpPr>
        <p:spPr bwMode="auto">
          <a:xfrm>
            <a:off x="1600200" y="2959100"/>
            <a:ext cx="4635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01</a:t>
            </a:r>
            <a:endParaRPr lang="zh-CN" altLang="en-US" sz="1800">
              <a:latin typeface="Arial" panose="020B0604020202020204" pitchFamily="34" charset="0"/>
            </a:endParaRPr>
          </a:p>
        </p:txBody>
      </p:sp>
      <p:pic>
        <p:nvPicPr>
          <p:cNvPr id="8203"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6600" y="2835275"/>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文本框 23"/>
          <p:cNvSpPr>
            <a:spLocks noChangeArrowheads="1"/>
          </p:cNvSpPr>
          <p:nvPr/>
        </p:nvSpPr>
        <p:spPr bwMode="auto">
          <a:xfrm>
            <a:off x="4619625" y="2944813"/>
            <a:ext cx="463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02</a:t>
            </a:r>
            <a:endParaRPr lang="zh-CN" altLang="en-US" sz="1800">
              <a:latin typeface="Arial" panose="020B0604020202020204" pitchFamily="34" charset="0"/>
            </a:endParaRPr>
          </a:p>
        </p:txBody>
      </p:sp>
      <p:pic>
        <p:nvPicPr>
          <p:cNvPr id="8205"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9238" y="379730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6" name="文本框 25"/>
          <p:cNvSpPr>
            <a:spLocks noChangeArrowheads="1"/>
          </p:cNvSpPr>
          <p:nvPr/>
        </p:nvSpPr>
        <p:spPr bwMode="auto">
          <a:xfrm>
            <a:off x="1592263" y="3908425"/>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03</a:t>
            </a:r>
            <a:endParaRPr lang="zh-CN" altLang="en-US" sz="1800">
              <a:latin typeface="Arial" panose="020B0604020202020204" pitchFamily="34" charset="0"/>
            </a:endParaRPr>
          </a:p>
        </p:txBody>
      </p:sp>
      <p:sp>
        <p:nvSpPr>
          <p:cNvPr id="8207" name="Text Box 2"/>
          <p:cNvSpPr>
            <a:spLocks noChangeArrowheads="1"/>
          </p:cNvSpPr>
          <p:nvPr/>
        </p:nvSpPr>
        <p:spPr bwMode="auto">
          <a:xfrm>
            <a:off x="4884738" y="3721100"/>
            <a:ext cx="20542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ASP风格</a:t>
            </a:r>
          </a:p>
        </p:txBody>
      </p:sp>
      <p:pic>
        <p:nvPicPr>
          <p:cNvPr id="8208"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2475" y="3817938"/>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9" name="文本框 25"/>
          <p:cNvSpPr>
            <a:spLocks noChangeArrowheads="1"/>
          </p:cNvSpPr>
          <p:nvPr/>
        </p:nvSpPr>
        <p:spPr bwMode="auto">
          <a:xfrm>
            <a:off x="4635500" y="3929063"/>
            <a:ext cx="4635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a:t>
            </a:r>
            <a:r>
              <a:rPr lang="zh-CN" altLang="en-US" sz="1600">
                <a:solidFill>
                  <a:schemeClr val="bg1"/>
                </a:solidFill>
              </a:rPr>
              <a:t>4</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201"/>
                                        </p:tgtEl>
                                        <p:attrNameLst>
                                          <p:attrName>style.visibility</p:attrName>
                                        </p:attrNameLst>
                                      </p:cBhvr>
                                      <p:to>
                                        <p:strVal val="visible"/>
                                      </p:to>
                                    </p:set>
                                    <p:animEffect filter="wipe(left)">
                                      <p:cBhvr>
                                        <p:cTn id="7" dur="500"/>
                                        <p:tgtEl>
                                          <p:spTgt spid="820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202"/>
                                        </p:tgtEl>
                                        <p:attrNameLst>
                                          <p:attrName>style.visibility</p:attrName>
                                        </p:attrNameLst>
                                      </p:cBhvr>
                                      <p:to>
                                        <p:strVal val="visible"/>
                                      </p:to>
                                    </p:set>
                                    <p:animEffect filter="wipe(left)">
                                      <p:cBhvr>
                                        <p:cTn id="10" dur="500"/>
                                        <p:tgtEl>
                                          <p:spTgt spid="820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8198"/>
                                        </p:tgtEl>
                                        <p:attrNameLst>
                                          <p:attrName>style.visibility</p:attrName>
                                        </p:attrNameLst>
                                      </p:cBhvr>
                                      <p:to>
                                        <p:strVal val="visible"/>
                                      </p:to>
                                    </p:set>
                                    <p:animEffect filter="wipe(left)">
                                      <p:cBhvr>
                                        <p:cTn id="13" dur="500"/>
                                        <p:tgtEl>
                                          <p:spTgt spid="819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8204"/>
                                        </p:tgtEl>
                                        <p:attrNameLst>
                                          <p:attrName>style.visibility</p:attrName>
                                        </p:attrNameLst>
                                      </p:cBhvr>
                                      <p:to>
                                        <p:strVal val="visible"/>
                                      </p:to>
                                    </p:set>
                                    <p:animEffect filter="wipe(left)">
                                      <p:cBhvr>
                                        <p:cTn id="18" dur="500"/>
                                        <p:tgtEl>
                                          <p:spTgt spid="8204"/>
                                        </p:tgtEl>
                                      </p:cBhvr>
                                    </p:animEffect>
                                  </p:childTnLst>
                                </p:cTn>
                              </p:par>
                              <p:par>
                                <p:cTn id="19" presetID="22" presetClass="entr" presetSubtype="8" fill="hold" nodeType="withEffect">
                                  <p:stCondLst>
                                    <p:cond delay="0"/>
                                  </p:stCondLst>
                                  <p:childTnLst>
                                    <p:set>
                                      <p:cBhvr>
                                        <p:cTn id="20" dur="1" fill="hold">
                                          <p:stCondLst>
                                            <p:cond delay="0"/>
                                          </p:stCondLst>
                                        </p:cTn>
                                        <p:tgtEl>
                                          <p:spTgt spid="8203"/>
                                        </p:tgtEl>
                                        <p:attrNameLst>
                                          <p:attrName>style.visibility</p:attrName>
                                        </p:attrNameLst>
                                      </p:cBhvr>
                                      <p:to>
                                        <p:strVal val="visible"/>
                                      </p:to>
                                    </p:set>
                                    <p:animEffect filter="wipe(left)">
                                      <p:cBhvr>
                                        <p:cTn id="21" dur="500"/>
                                        <p:tgtEl>
                                          <p:spTgt spid="8203"/>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8199"/>
                                        </p:tgtEl>
                                        <p:attrNameLst>
                                          <p:attrName>style.visibility</p:attrName>
                                        </p:attrNameLst>
                                      </p:cBhvr>
                                      <p:to>
                                        <p:strVal val="visible"/>
                                      </p:to>
                                    </p:set>
                                    <p:animEffect filter="wipe(left)">
                                      <p:cBhvr>
                                        <p:cTn id="24" dur="500"/>
                                        <p:tgtEl>
                                          <p:spTgt spid="819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8206"/>
                                        </p:tgtEl>
                                        <p:attrNameLst>
                                          <p:attrName>style.visibility</p:attrName>
                                        </p:attrNameLst>
                                      </p:cBhvr>
                                      <p:to>
                                        <p:strVal val="visible"/>
                                      </p:to>
                                    </p:set>
                                    <p:animEffect filter="wipe(left)">
                                      <p:cBhvr>
                                        <p:cTn id="29" dur="500"/>
                                        <p:tgtEl>
                                          <p:spTgt spid="8206"/>
                                        </p:tgtEl>
                                      </p:cBhvr>
                                    </p:animEffect>
                                  </p:childTnLst>
                                </p:cTn>
                              </p:par>
                              <p:par>
                                <p:cTn id="30" presetID="22" presetClass="entr" presetSubtype="8" fill="hold" nodeType="withEffect">
                                  <p:stCondLst>
                                    <p:cond delay="0"/>
                                  </p:stCondLst>
                                  <p:childTnLst>
                                    <p:set>
                                      <p:cBhvr>
                                        <p:cTn id="31" dur="1" fill="hold">
                                          <p:stCondLst>
                                            <p:cond delay="0"/>
                                          </p:stCondLst>
                                        </p:cTn>
                                        <p:tgtEl>
                                          <p:spTgt spid="8205"/>
                                        </p:tgtEl>
                                        <p:attrNameLst>
                                          <p:attrName>style.visibility</p:attrName>
                                        </p:attrNameLst>
                                      </p:cBhvr>
                                      <p:to>
                                        <p:strVal val="visible"/>
                                      </p:to>
                                    </p:set>
                                    <p:animEffect filter="wipe(left)">
                                      <p:cBhvr>
                                        <p:cTn id="32" dur="500"/>
                                        <p:tgtEl>
                                          <p:spTgt spid="820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8200"/>
                                        </p:tgtEl>
                                        <p:attrNameLst>
                                          <p:attrName>style.visibility</p:attrName>
                                        </p:attrNameLst>
                                      </p:cBhvr>
                                      <p:to>
                                        <p:strVal val="visible"/>
                                      </p:to>
                                    </p:set>
                                    <p:animEffect filter="wipe(left)">
                                      <p:cBhvr>
                                        <p:cTn id="35" dur="500"/>
                                        <p:tgtEl>
                                          <p:spTgt spid="820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8209"/>
                                        </p:tgtEl>
                                        <p:attrNameLst>
                                          <p:attrName>style.visibility</p:attrName>
                                        </p:attrNameLst>
                                      </p:cBhvr>
                                      <p:to>
                                        <p:strVal val="visible"/>
                                      </p:to>
                                    </p:set>
                                    <p:animEffect filter="wipe(left)">
                                      <p:cBhvr>
                                        <p:cTn id="40" dur="500"/>
                                        <p:tgtEl>
                                          <p:spTgt spid="8209"/>
                                        </p:tgtEl>
                                      </p:cBhvr>
                                    </p:animEffect>
                                  </p:childTnLst>
                                </p:cTn>
                              </p:par>
                              <p:par>
                                <p:cTn id="41" presetID="22" presetClass="entr" presetSubtype="8" fill="hold" nodeType="withEffect">
                                  <p:stCondLst>
                                    <p:cond delay="0"/>
                                  </p:stCondLst>
                                  <p:childTnLst>
                                    <p:set>
                                      <p:cBhvr>
                                        <p:cTn id="42" dur="1" fill="hold">
                                          <p:stCondLst>
                                            <p:cond delay="0"/>
                                          </p:stCondLst>
                                        </p:cTn>
                                        <p:tgtEl>
                                          <p:spTgt spid="8208"/>
                                        </p:tgtEl>
                                        <p:attrNameLst>
                                          <p:attrName>style.visibility</p:attrName>
                                        </p:attrNameLst>
                                      </p:cBhvr>
                                      <p:to>
                                        <p:strVal val="visible"/>
                                      </p:to>
                                    </p:set>
                                    <p:animEffect filter="wipe(left)">
                                      <p:cBhvr>
                                        <p:cTn id="43" dur="500"/>
                                        <p:tgtEl>
                                          <p:spTgt spid="820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8207"/>
                                        </p:tgtEl>
                                        <p:attrNameLst>
                                          <p:attrName>style.visibility</p:attrName>
                                        </p:attrNameLst>
                                      </p:cBhvr>
                                      <p:to>
                                        <p:strVal val="visible"/>
                                      </p:to>
                                    </p:set>
                                    <p:animEffect filter="wipe(left)">
                                      <p:cBhvr>
                                        <p:cTn id="46" dur="500"/>
                                        <p:tgtEl>
                                          <p:spTgt spid="8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bldLvl="0"/>
      <p:bldP spid="8199" grpId="0" bldLvl="0"/>
      <p:bldP spid="8200" grpId="0" bldLvl="0"/>
      <p:bldP spid="8202" grpId="0" bldLvl="0"/>
      <p:bldP spid="8204" grpId="0" bldLvl="0"/>
      <p:bldP spid="8206" grpId="0" bldLvl="0"/>
      <p:bldP spid="8207" grpId="0" bldLvl="0"/>
      <p:bldP spid="8209" grpId="0" bldLvl="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Rectangle 9"/>
          <p:cNvSpPr>
            <a:spLocks noChangeArrowheads="1"/>
          </p:cNvSpPr>
          <p:nvPr/>
        </p:nvSpPr>
        <p:spPr bwMode="auto">
          <a:xfrm>
            <a:off x="817563" y="639763"/>
            <a:ext cx="4906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条件运算符</a:t>
            </a:r>
          </a:p>
        </p:txBody>
      </p:sp>
      <p:sp>
        <p:nvSpPr>
          <p:cNvPr id="39940" name="AutoShape 3"/>
          <p:cNvSpPr>
            <a:spLocks noChangeArrowheads="1"/>
          </p:cNvSpPr>
          <p:nvPr/>
        </p:nvSpPr>
        <p:spPr bwMode="auto">
          <a:xfrm>
            <a:off x="3303588" y="1633538"/>
            <a:ext cx="3036887" cy="61436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zh-CN" sz="1800" b="1">
                <a:latin typeface="Arial" panose="020B0604020202020204" pitchFamily="34" charset="0"/>
                <a:ea typeface="黑体" panose="02010609060101010101" pitchFamily="49" charset="-122"/>
                <a:sym typeface="Arial" panose="020B0604020202020204" pitchFamily="34" charset="0"/>
              </a:rPr>
              <a:t>表达式1?表达式2:表达式3</a:t>
            </a:r>
          </a:p>
        </p:txBody>
      </p:sp>
      <p:pic>
        <p:nvPicPr>
          <p:cNvPr id="39941"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1428750"/>
            <a:ext cx="11350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2" name="TextBox 11"/>
          <p:cNvSpPr>
            <a:spLocks noChangeArrowheads="1"/>
          </p:cNvSpPr>
          <p:nvPr/>
        </p:nvSpPr>
        <p:spPr bwMode="auto">
          <a:xfrm>
            <a:off x="2343150" y="1720850"/>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800" b="1">
                <a:solidFill>
                  <a:schemeClr val="bg1"/>
                </a:solidFill>
                <a:sym typeface="宋体" panose="02010600030101010101" pitchFamily="2" charset="-122"/>
              </a:rPr>
              <a:t>语法</a:t>
            </a:r>
          </a:p>
        </p:txBody>
      </p:sp>
      <p:sp>
        <p:nvSpPr>
          <p:cNvPr id="39943" name="AutoShape 4"/>
          <p:cNvSpPr>
            <a:spLocks noChangeArrowheads="1"/>
          </p:cNvSpPr>
          <p:nvPr/>
        </p:nvSpPr>
        <p:spPr bwMode="auto">
          <a:xfrm>
            <a:off x="2016125" y="2751138"/>
            <a:ext cx="5075238" cy="147637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t>     $value=100;</a:t>
            </a:r>
          </a:p>
          <a:p>
            <a:pPr eaLnBrk="1" hangingPunct="1">
              <a:spcBef>
                <a:spcPct val="0"/>
              </a:spcBef>
              <a:buFontTx/>
              <a:buNone/>
            </a:pPr>
            <a:r>
              <a:rPr lang="en-US" altLang="zh-CN" sz="1400"/>
              <a:t>     echo </a:t>
            </a:r>
            <a:r>
              <a:rPr lang="en-US" altLang="zh-CN" sz="1400">
                <a:solidFill>
                  <a:srgbClr val="FF0000"/>
                </a:solidFill>
              </a:rPr>
              <a:t>($value==true)?“表达式正确”:“表达式不正确”;//</a:t>
            </a:r>
            <a:r>
              <a:rPr lang="zh-CN" altLang="en-US" sz="1400"/>
              <a:t>输出</a:t>
            </a:r>
            <a:endParaRPr lang="en-US" altLang="zh-CN" sz="1400"/>
          </a:p>
          <a:p>
            <a:pPr eaLnBrk="1" hangingPunct="1">
              <a:spcBef>
                <a:spcPct val="0"/>
              </a:spcBef>
              <a:buFontTx/>
              <a:buNone/>
            </a:pPr>
            <a:r>
              <a:rPr lang="en-US" altLang="zh-CN" sz="1400"/>
              <a:t>?&gt;</a:t>
            </a:r>
          </a:p>
        </p:txBody>
      </p:sp>
    </p:spTree>
    <p:extLst>
      <p:ext uri="{BB962C8B-B14F-4D97-AF65-F5344CB8AC3E}">
        <p14:creationId xmlns:p14="http://schemas.microsoft.com/office/powerpoint/2010/main" val="3306592932"/>
      </p:ext>
    </p:extLst>
  </p:cSld>
  <p:clrMapOvr>
    <a:masterClrMapping/>
  </p:clrMapOvr>
  <p:transitio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3" name="Rectangle 9"/>
          <p:cNvSpPr>
            <a:spLocks noChangeArrowheads="1"/>
          </p:cNvSpPr>
          <p:nvPr/>
        </p:nvSpPr>
        <p:spPr bwMode="auto">
          <a:xfrm>
            <a:off x="817563" y="639763"/>
            <a:ext cx="4906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运算符优先级</a:t>
            </a:r>
          </a:p>
        </p:txBody>
      </p:sp>
      <p:graphicFrame>
        <p:nvGraphicFramePr>
          <p:cNvPr id="30724" name="Group 4"/>
          <p:cNvGraphicFramePr>
            <a:graphicFrameLocks noGrp="1"/>
          </p:cNvGraphicFramePr>
          <p:nvPr/>
        </p:nvGraphicFramePr>
        <p:xfrm>
          <a:off x="2335213" y="1289050"/>
          <a:ext cx="4402137" cy="3673475"/>
        </p:xfrm>
        <a:graphic>
          <a:graphicData uri="http://schemas.openxmlformats.org/drawingml/2006/table">
            <a:tbl>
              <a:tblPr/>
              <a:tblGrid>
                <a:gridCol w="2470150">
                  <a:extLst>
                    <a:ext uri="{9D8B030D-6E8A-4147-A177-3AD203B41FA5}">
                      <a16:colId xmlns:a16="http://schemas.microsoft.com/office/drawing/2014/main" val="20000"/>
                    </a:ext>
                  </a:extLst>
                </a:gridCol>
                <a:gridCol w="1931987">
                  <a:extLst>
                    <a:ext uri="{9D8B030D-6E8A-4147-A177-3AD203B41FA5}">
                      <a16:colId xmlns:a16="http://schemas.microsoft.com/office/drawing/2014/main" val="20001"/>
                    </a:ext>
                  </a:extLst>
                </a:gridCol>
              </a:tblGrid>
              <a:tr h="365742">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优先级别（从低到高）</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运  算  符</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247604">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1</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or</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and</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xor</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4443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2</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赋值运算符</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24443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3</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24443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4</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&amp;&amp;</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24443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5</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247604">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6</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&amp;</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365056">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7</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r h="24443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8</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&lt;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&lt;=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&gt;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&gt;=</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8"/>
                  </a:ext>
                </a:extLst>
              </a:tr>
              <a:tr h="24443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9</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&lt;&lt;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&gt;&gt;</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9"/>
                  </a:ext>
                </a:extLst>
              </a:tr>
              <a:tr h="24443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10</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10"/>
                  </a:ext>
                </a:extLst>
              </a:tr>
              <a:tr h="247604">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11</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11"/>
                  </a:ext>
                </a:extLst>
              </a:tr>
              <a:tr h="24443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12</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12"/>
                  </a:ext>
                </a:extLst>
              </a:tr>
              <a:tr h="24443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13</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r>
                        <a:rPr kumimoji="0" lang="zh-CN" altLang="zh-CN" sz="10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11" marB="45711"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3875430183"/>
      </p:ext>
    </p:extLst>
  </p:cSld>
  <p:clrMapOvr>
    <a:masterClrMapping/>
  </p:clrMapOvr>
  <p:transitio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8850" y="1984375"/>
            <a:ext cx="44577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18"/>
          <p:cNvSpPr>
            <a:spLocks noChangeArrowheads="1"/>
          </p:cNvSpPr>
          <p:nvPr/>
        </p:nvSpPr>
        <p:spPr bwMode="auto">
          <a:xfrm>
            <a:off x="2884488" y="2352675"/>
            <a:ext cx="3028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b="1">
                <a:solidFill>
                  <a:srgbClr val="FF6600"/>
                </a:solidFill>
                <a:latin typeface="Arial" panose="020B0604020202020204" pitchFamily="34" charset="0"/>
                <a:ea typeface="黑体" panose="02010609060101010101" pitchFamily="49" charset="-122"/>
                <a:sym typeface="Arial" panose="020B0604020202020204" pitchFamily="34" charset="0"/>
              </a:rPr>
              <a:t>4      </a:t>
            </a:r>
            <a:r>
              <a:rPr lang="zh-CN" altLang="en-US" sz="1800" b="1">
                <a:solidFill>
                  <a:srgbClr val="FF6600"/>
                </a:solidFill>
                <a:latin typeface="Arial" panose="020B0604020202020204" pitchFamily="34" charset="0"/>
                <a:ea typeface="黑体" panose="02010609060101010101" pitchFamily="49" charset="-122"/>
                <a:sym typeface="Arial" panose="020B0604020202020204" pitchFamily="34" charset="0"/>
              </a:rPr>
              <a:t>      </a:t>
            </a:r>
            <a:r>
              <a:rPr lang="zh-CN" altLang="en-US" sz="1800" b="1">
                <a:solidFill>
                  <a:schemeClr val="bg1"/>
                </a:solidFill>
                <a:latin typeface="Arial" panose="020B0604020202020204" pitchFamily="34" charset="0"/>
                <a:ea typeface="黑体" panose="02010609060101010101" pitchFamily="49" charset="-122"/>
                <a:sym typeface="Arial" panose="020B0604020202020204" pitchFamily="34" charset="0"/>
              </a:rPr>
              <a:t>表达式</a:t>
            </a:r>
          </a:p>
        </p:txBody>
      </p:sp>
    </p:spTree>
    <p:extLst>
      <p:ext uri="{BB962C8B-B14F-4D97-AF65-F5344CB8AC3E}">
        <p14:creationId xmlns:p14="http://schemas.microsoft.com/office/powerpoint/2010/main" val="204262237"/>
      </p:ext>
    </p:extLst>
  </p:cSld>
  <p:clrMapOvr>
    <a:masterClrMapping/>
  </p:clrMapOvr>
  <p:transition spd="med">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Rectangle 9"/>
          <p:cNvSpPr>
            <a:spLocks noChangeArrowheads="1"/>
          </p:cNvSpPr>
          <p:nvPr/>
        </p:nvSpPr>
        <p:spPr bwMode="auto">
          <a:xfrm>
            <a:off x="781050" y="639763"/>
            <a:ext cx="3538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rPr>
              <a:t>表达式</a:t>
            </a:r>
          </a:p>
        </p:txBody>
      </p:sp>
      <p:sp>
        <p:nvSpPr>
          <p:cNvPr id="43012" name="矩形 1"/>
          <p:cNvSpPr>
            <a:spLocks noChangeArrowheads="1"/>
          </p:cNvSpPr>
          <p:nvPr/>
        </p:nvSpPr>
        <p:spPr bwMode="auto">
          <a:xfrm>
            <a:off x="647700" y="1538288"/>
            <a:ext cx="7848600"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Times New Roman" panose="02020603050405020304" pitchFamily="18" charset="0"/>
                <a:ea typeface="方正书宋简体" pitchFamily="65" charset="-122"/>
                <a:sym typeface="Times New Roman" panose="02020603050405020304" pitchFamily="18" charset="0"/>
              </a:rPr>
              <a:t>        </a:t>
            </a:r>
            <a:r>
              <a:rPr lang="zh-CN" altLang="en-US" sz="1800">
                <a:latin typeface="Times New Roman" panose="02020603050405020304" pitchFamily="18" charset="0"/>
                <a:ea typeface="方正书宋简体" pitchFamily="65" charset="-122"/>
                <a:sym typeface="Times New Roman" panose="02020603050405020304" pitchFamily="18" charset="0"/>
              </a:rPr>
              <a:t>将运算符和操作数连接起来的式子称为表达式。表达式是构成PHP程序语言的基本元素，也是PHP最重要的组成元素。根据运算符的不同，表达式可以分为算术表达式、字符串表达式、关系表达式、赋值表达式以及逻辑表达式等。</a:t>
            </a:r>
            <a:r>
              <a:rPr lang="zh-CN" altLang="en-US" sz="1800">
                <a:latin typeface="Arial" panose="020B0604020202020204" pitchFamily="34" charset="0"/>
                <a:sym typeface="Times New Roman" panose="02020603050405020304" pitchFamily="18" charset="0"/>
              </a:rPr>
              <a:t> </a:t>
            </a:r>
          </a:p>
        </p:txBody>
      </p:sp>
      <p:sp>
        <p:nvSpPr>
          <p:cNvPr id="32773" name="AutoShape 4"/>
          <p:cNvSpPr>
            <a:spLocks noChangeArrowheads="1"/>
          </p:cNvSpPr>
          <p:nvPr/>
        </p:nvSpPr>
        <p:spPr bwMode="auto">
          <a:xfrm>
            <a:off x="2952750" y="3003550"/>
            <a:ext cx="1114425" cy="93662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solidFill>
                  <a:srgbClr val="FF0000"/>
                </a:solidFill>
              </a:rPr>
              <a:t>$a = "</a:t>
            </a:r>
            <a:r>
              <a:rPr lang="zh-CN" altLang="en-US" sz="1400">
                <a:solidFill>
                  <a:srgbClr val="FF0000"/>
                </a:solidFill>
              </a:rPr>
              <a:t>php</a:t>
            </a:r>
            <a:r>
              <a:rPr lang="en-US" altLang="zh-CN" sz="1400">
                <a:solidFill>
                  <a:srgbClr val="FF0000"/>
                </a:solidFill>
              </a:rPr>
              <a:t>";</a:t>
            </a:r>
          </a:p>
          <a:p>
            <a:pPr eaLnBrk="1" hangingPunct="1">
              <a:spcBef>
                <a:spcPct val="0"/>
              </a:spcBef>
              <a:buFontTx/>
              <a:buNone/>
            </a:pPr>
            <a:r>
              <a:rPr lang="en-US" altLang="zh-CN" sz="1400">
                <a:solidFill>
                  <a:srgbClr val="FF0000"/>
                </a:solidFill>
              </a:rPr>
              <a:t>$</a:t>
            </a:r>
            <a:r>
              <a:rPr lang="zh-CN" altLang="en-US" sz="1400">
                <a:solidFill>
                  <a:srgbClr val="FF0000"/>
                </a:solidFill>
              </a:rPr>
              <a:t>b</a:t>
            </a:r>
            <a:r>
              <a:rPr lang="en-US" altLang="zh-CN" sz="1400">
                <a:solidFill>
                  <a:srgbClr val="FF0000"/>
                </a:solidFill>
              </a:rPr>
              <a:t> </a:t>
            </a:r>
            <a:r>
              <a:rPr lang="zh-CN" altLang="en-US" sz="1400">
                <a:solidFill>
                  <a:srgbClr val="FF0000"/>
                </a:solidFill>
              </a:rPr>
              <a:t>+</a:t>
            </a:r>
            <a:r>
              <a:rPr lang="en-US" altLang="zh-CN" sz="1400">
                <a:solidFill>
                  <a:srgbClr val="FF0000"/>
                </a:solidFill>
              </a:rPr>
              <a:t>= </a:t>
            </a:r>
            <a:r>
              <a:rPr lang="zh-CN" altLang="en-US" sz="1400">
                <a:solidFill>
                  <a:srgbClr val="FF0000"/>
                </a:solidFill>
              </a:rPr>
              <a:t>1</a:t>
            </a:r>
            <a:r>
              <a:rPr lang="en-US" altLang="zh-CN" sz="1400">
                <a:solidFill>
                  <a:srgbClr val="FF0000"/>
                </a:solidFill>
              </a:rPr>
              <a:t>;</a:t>
            </a:r>
          </a:p>
          <a:p>
            <a:pPr eaLnBrk="1" hangingPunct="1">
              <a:spcBef>
                <a:spcPct val="0"/>
              </a:spcBef>
              <a:buFontTx/>
              <a:buNone/>
            </a:pPr>
            <a:r>
              <a:rPr lang="en-US" altLang="zh-CN" sz="1400"/>
              <a:t>?&gt;</a:t>
            </a:r>
            <a:endParaRPr lang="en-US" altLang="zh-CN" sz="1800">
              <a:latin typeface="Arial" panose="020B0604020202020204" pitchFamily="34" charset="0"/>
            </a:endParaRPr>
          </a:p>
        </p:txBody>
      </p:sp>
      <p:sp>
        <p:nvSpPr>
          <p:cNvPr id="32774" name="AutoShape 4"/>
          <p:cNvSpPr>
            <a:spLocks noChangeArrowheads="1"/>
          </p:cNvSpPr>
          <p:nvPr/>
        </p:nvSpPr>
        <p:spPr bwMode="auto">
          <a:xfrm>
            <a:off x="4756150" y="3003550"/>
            <a:ext cx="1116013" cy="93662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400"/>
              <a:t>&lt;?php</a:t>
            </a:r>
          </a:p>
          <a:p>
            <a:pPr eaLnBrk="1" hangingPunct="1">
              <a:spcBef>
                <a:spcPct val="0"/>
              </a:spcBef>
              <a:buFontTx/>
              <a:buNone/>
            </a:pPr>
            <a:r>
              <a:rPr lang="en-US" altLang="zh-CN" sz="1400">
                <a:solidFill>
                  <a:srgbClr val="FF0000"/>
                </a:solidFill>
              </a:rPr>
              <a:t>$b = $a =</a:t>
            </a:r>
            <a:r>
              <a:rPr lang="zh-CN" altLang="en-US" sz="1400">
                <a:solidFill>
                  <a:srgbClr val="FF0000"/>
                </a:solidFill>
              </a:rPr>
              <a:t> </a:t>
            </a:r>
            <a:r>
              <a:rPr lang="en-US" altLang="zh-CN" sz="1400">
                <a:solidFill>
                  <a:srgbClr val="FF0000"/>
                </a:solidFill>
              </a:rPr>
              <a:t>8;</a:t>
            </a:r>
          </a:p>
          <a:p>
            <a:pPr eaLnBrk="1" hangingPunct="1">
              <a:spcBef>
                <a:spcPct val="0"/>
              </a:spcBef>
              <a:buFontTx/>
              <a:buNone/>
            </a:pPr>
            <a:r>
              <a:rPr lang="en-US" altLang="zh-CN" sz="1400"/>
              <a:t>?&gt;</a:t>
            </a:r>
            <a:endParaRPr lang="en-US" altLang="zh-CN" sz="1800">
              <a:latin typeface="Arial" panose="020B0604020202020204" pitchFamily="34" charset="0"/>
            </a:endParaRPr>
          </a:p>
        </p:txBody>
      </p:sp>
    </p:spTree>
    <p:extLst>
      <p:ext uri="{BB962C8B-B14F-4D97-AF65-F5344CB8AC3E}">
        <p14:creationId xmlns:p14="http://schemas.microsoft.com/office/powerpoint/2010/main" val="88767988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2773"/>
                                        </p:tgtEl>
                                        <p:attrNameLst>
                                          <p:attrName>style.visibility</p:attrName>
                                        </p:attrNameLst>
                                      </p:cBhvr>
                                      <p:to>
                                        <p:strVal val="visible"/>
                                      </p:to>
                                    </p:set>
                                    <p:animEffect filter="wipe(left)">
                                      <p:cBhvr>
                                        <p:cTn id="7" dur="500"/>
                                        <p:tgtEl>
                                          <p:spTgt spid="3277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2774"/>
                                        </p:tgtEl>
                                        <p:attrNameLst>
                                          <p:attrName>style.visibility</p:attrName>
                                        </p:attrNameLst>
                                      </p:cBhvr>
                                      <p:to>
                                        <p:strVal val="visible"/>
                                      </p:to>
                                    </p:set>
                                    <p:animEffect filter="wipe(left)">
                                      <p:cBhvr>
                                        <p:cTn id="10" dur="500"/>
                                        <p:tgtEl>
                                          <p:spTgt spid="327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bldLvl="0" animBg="1"/>
      <p:bldP spid="32774" grpId="0"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8850" y="1943100"/>
            <a:ext cx="44577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18"/>
          <p:cNvSpPr>
            <a:spLocks noChangeArrowheads="1"/>
          </p:cNvSpPr>
          <p:nvPr/>
        </p:nvSpPr>
        <p:spPr bwMode="auto">
          <a:xfrm>
            <a:off x="2884488" y="2301875"/>
            <a:ext cx="323056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b="1" dirty="0" smtClean="0">
                <a:solidFill>
                  <a:srgbClr val="FF6600"/>
                </a:solidFill>
                <a:ea typeface="黑体" panose="02010609060101010101" pitchFamily="49" charset="-122"/>
                <a:sym typeface="Arial" panose="020B0604020202020204" pitchFamily="34" charset="0"/>
              </a:rPr>
              <a:t>4</a:t>
            </a:r>
            <a:r>
              <a:rPr lang="en-US" altLang="zh-CN" sz="1500" b="1" dirty="0" smtClean="0">
                <a:solidFill>
                  <a:schemeClr val="bg1"/>
                </a:solidFill>
                <a:ea typeface="黑体" panose="02010609060101010101" pitchFamily="49" charset="-122"/>
                <a:sym typeface="Arial" panose="020B0604020202020204" pitchFamily="34" charset="0"/>
              </a:rPr>
              <a:t>       </a:t>
            </a:r>
            <a:r>
              <a:rPr lang="zh-CN" altLang="en-US" b="1" dirty="0" smtClean="0">
                <a:solidFill>
                  <a:schemeClr val="bg1"/>
                </a:solidFill>
                <a:ea typeface="黑体" panose="02010609060101010101" pitchFamily="49" charset="-122"/>
                <a:sym typeface="Arial" panose="020B0604020202020204" pitchFamily="34" charset="0"/>
              </a:rPr>
              <a:t>流程控制语句</a:t>
            </a:r>
            <a:endParaRPr lang="zh-CN" altLang="en-US" b="1" dirty="0">
              <a:solidFill>
                <a:schemeClr val="bg1"/>
              </a:solidFill>
              <a:ea typeface="黑体" panose="02010609060101010101" pitchFamily="49" charset="-122"/>
              <a:sym typeface="Arial" panose="020B0604020202020204" pitchFamily="34" charset="0"/>
            </a:endParaRPr>
          </a:p>
        </p:txBody>
      </p:sp>
    </p:spTree>
    <p:extLst>
      <p:ext uri="{BB962C8B-B14F-4D97-AF65-F5344CB8AC3E}">
        <p14:creationId xmlns:p14="http://schemas.microsoft.com/office/powerpoint/2010/main" val="2688471748"/>
      </p:ext>
    </p:extLst>
  </p:cSld>
  <p:clrMapOvr>
    <a:masterClrMapping/>
  </p:clrMapOvr>
  <p:transition spd="med">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9"/>
          <p:cNvSpPr>
            <a:spLocks noChangeArrowheads="1"/>
          </p:cNvSpPr>
          <p:nvPr/>
        </p:nvSpPr>
        <p:spPr bwMode="auto">
          <a:xfrm>
            <a:off x="781050" y="639763"/>
            <a:ext cx="3178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700">
                <a:solidFill>
                  <a:srgbClr val="FF6600"/>
                </a:solidFill>
                <a:ea typeface="隶书" panose="02010509060101010101" pitchFamily="49" charset="-122"/>
                <a:sym typeface="Arial" panose="020B0604020202020204" pitchFamily="34" charset="0"/>
              </a:rPr>
              <a:t>if语句</a:t>
            </a:r>
          </a:p>
        </p:txBody>
      </p:sp>
      <p:sp>
        <p:nvSpPr>
          <p:cNvPr id="7172" name="Rectangle 2"/>
          <p:cNvSpPr>
            <a:spLocks noChangeArrowheads="1"/>
          </p:cNvSpPr>
          <p:nvPr/>
        </p:nvSpPr>
        <p:spPr bwMode="auto">
          <a:xfrm>
            <a:off x="1893888" y="1228725"/>
            <a:ext cx="13811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1400">
              <a:sym typeface="Arial" panose="020B0604020202020204" pitchFamily="34" charset="0"/>
            </a:endParaRPr>
          </a:p>
        </p:txBody>
      </p:sp>
      <p:sp>
        <p:nvSpPr>
          <p:cNvPr id="8197" name="AutoShape 3"/>
          <p:cNvSpPr>
            <a:spLocks noChangeArrowheads="1"/>
          </p:cNvSpPr>
          <p:nvPr/>
        </p:nvSpPr>
        <p:spPr bwMode="auto">
          <a:xfrm>
            <a:off x="1990725" y="1778000"/>
            <a:ext cx="2408238" cy="61277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zh-CN" b="1">
                <a:ea typeface="黑体" panose="02010609060101010101" pitchFamily="49" charset="-122"/>
                <a:sym typeface="Arial" panose="020B0604020202020204" pitchFamily="34" charset="0"/>
              </a:rPr>
              <a:t>if (expr)</a:t>
            </a:r>
          </a:p>
          <a:p>
            <a:r>
              <a:rPr lang="zh-CN" altLang="zh-CN" b="1">
                <a:ea typeface="黑体" panose="02010609060101010101" pitchFamily="49" charset="-122"/>
                <a:sym typeface="Arial" panose="020B0604020202020204" pitchFamily="34" charset="0"/>
              </a:rPr>
              <a:t>	statement ;</a:t>
            </a:r>
          </a:p>
        </p:txBody>
      </p:sp>
      <p:pic>
        <p:nvPicPr>
          <p:cNvPr id="8198"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9475" y="15716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9" name="TextBox 11"/>
          <p:cNvSpPr>
            <a:spLocks noChangeArrowheads="1"/>
          </p:cNvSpPr>
          <p:nvPr/>
        </p:nvSpPr>
        <p:spPr bwMode="auto">
          <a:xfrm>
            <a:off x="1098550" y="1863725"/>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语法</a:t>
            </a:r>
          </a:p>
        </p:txBody>
      </p:sp>
      <p:sp>
        <p:nvSpPr>
          <p:cNvPr id="8200" name="AutoShape 3"/>
          <p:cNvSpPr>
            <a:spLocks noChangeArrowheads="1"/>
          </p:cNvSpPr>
          <p:nvPr/>
        </p:nvSpPr>
        <p:spPr bwMode="auto">
          <a:xfrm>
            <a:off x="1985963" y="2713038"/>
            <a:ext cx="2730500" cy="1911350"/>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ea typeface="黑体" panose="02010609060101010101" pitchFamily="49" charset="-122"/>
                <a:sym typeface="Arial" panose="020B0604020202020204" pitchFamily="34" charset="0"/>
              </a:rPr>
              <a:t>if(expr)</a:t>
            </a:r>
            <a:endParaRPr lang="en-US" altLang="zh-CN"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a:t>
            </a:r>
          </a:p>
          <a:p>
            <a:r>
              <a:rPr lang="zh-CN" altLang="en-US" b="1">
                <a:ea typeface="黑体" panose="02010609060101010101" pitchFamily="49" charset="-122"/>
                <a:sym typeface="Arial" panose="020B0604020202020204" pitchFamily="34" charset="0"/>
              </a:rPr>
              <a:t>        statement1;</a:t>
            </a:r>
          </a:p>
          <a:p>
            <a:r>
              <a:rPr lang="zh-CN" altLang="en-US" b="1">
                <a:ea typeface="黑体" panose="02010609060101010101" pitchFamily="49" charset="-122"/>
                <a:sym typeface="Arial" panose="020B0604020202020204" pitchFamily="34" charset="0"/>
              </a:rPr>
              <a:t>        statement2;</a:t>
            </a:r>
          </a:p>
          <a:p>
            <a:r>
              <a:rPr lang="zh-CN" altLang="en-US" b="1">
                <a:ea typeface="黑体" panose="02010609060101010101" pitchFamily="49" charset="-122"/>
                <a:sym typeface="Arial" panose="020B0604020202020204" pitchFamily="34" charset="0"/>
              </a:rPr>
              <a:t>        …</a:t>
            </a:r>
          </a:p>
          <a:p>
            <a:r>
              <a:rPr lang="zh-CN" altLang="en-US" b="1">
                <a:ea typeface="黑体" panose="02010609060101010101" pitchFamily="49" charset="-122"/>
                <a:sym typeface="Arial" panose="020B0604020202020204" pitchFamily="34" charset="0"/>
              </a:rPr>
              <a:t>}</a:t>
            </a:r>
          </a:p>
        </p:txBody>
      </p:sp>
      <p:graphicFrame>
        <p:nvGraphicFramePr>
          <p:cNvPr id="8201" name="Object 9"/>
          <p:cNvGraphicFramePr>
            <a:graphicFrameLocks/>
          </p:cNvGraphicFramePr>
          <p:nvPr/>
        </p:nvGraphicFramePr>
        <p:xfrm>
          <a:off x="6019800" y="1711325"/>
          <a:ext cx="1866900" cy="3230563"/>
        </p:xfrm>
        <a:graphic>
          <a:graphicData uri="http://schemas.openxmlformats.org/presentationml/2006/ole">
            <mc:AlternateContent xmlns:mc="http://schemas.openxmlformats.org/markup-compatibility/2006">
              <mc:Choice xmlns:v="urn:schemas-microsoft-com:vml" Requires="v">
                <p:oleObj spid="_x0000_s1028" r:id="rId5" imgW="1233000" imgH="2592000" progId="Word.Document.12">
                  <p:embed/>
                </p:oleObj>
              </mc:Choice>
              <mc:Fallback>
                <p:oleObj r:id="rId5" imgW="1233000" imgH="2592000" progId="Word.Document.12">
                  <p:embed/>
                  <p:pic>
                    <p:nvPicPr>
                      <p:cNvPr id="8201" name="Object 9"/>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0" y="1711325"/>
                        <a:ext cx="1866900" cy="323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pic>
        <p:nvPicPr>
          <p:cNvPr id="8202"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9038" y="15938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3" name="TextBox 11"/>
          <p:cNvSpPr>
            <a:spLocks noChangeArrowheads="1"/>
          </p:cNvSpPr>
          <p:nvPr/>
        </p:nvSpPr>
        <p:spPr bwMode="auto">
          <a:xfrm>
            <a:off x="5154613" y="1887538"/>
            <a:ext cx="8223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流程图</a:t>
            </a:r>
          </a:p>
        </p:txBody>
      </p:sp>
    </p:spTree>
    <p:extLst>
      <p:ext uri="{BB962C8B-B14F-4D97-AF65-F5344CB8AC3E}">
        <p14:creationId xmlns:p14="http://schemas.microsoft.com/office/powerpoint/2010/main" val="222946560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199"/>
                                        </p:tgtEl>
                                        <p:attrNameLst>
                                          <p:attrName>style.visibility</p:attrName>
                                        </p:attrNameLst>
                                      </p:cBhvr>
                                      <p:to>
                                        <p:strVal val="visible"/>
                                      </p:to>
                                    </p:set>
                                    <p:animEffect filter="wipe(left)">
                                      <p:cBhvr>
                                        <p:cTn id="7" dur="500"/>
                                        <p:tgtEl>
                                          <p:spTgt spid="8199"/>
                                        </p:tgtEl>
                                      </p:cBhvr>
                                    </p:animEffect>
                                  </p:childTnLst>
                                </p:cTn>
                              </p:par>
                              <p:par>
                                <p:cTn id="8" presetID="22" presetClass="entr" presetSubtype="8" fill="hold" nodeType="withEffect">
                                  <p:stCondLst>
                                    <p:cond delay="0"/>
                                  </p:stCondLst>
                                  <p:childTnLst>
                                    <p:set>
                                      <p:cBhvr>
                                        <p:cTn id="9" dur="1" fill="hold">
                                          <p:stCondLst>
                                            <p:cond delay="0"/>
                                          </p:stCondLst>
                                        </p:cTn>
                                        <p:tgtEl>
                                          <p:spTgt spid="8198"/>
                                        </p:tgtEl>
                                        <p:attrNameLst>
                                          <p:attrName>style.visibility</p:attrName>
                                        </p:attrNameLst>
                                      </p:cBhvr>
                                      <p:to>
                                        <p:strVal val="visible"/>
                                      </p:to>
                                    </p:set>
                                    <p:animEffect filter="wipe(left)">
                                      <p:cBhvr>
                                        <p:cTn id="10" dur="500"/>
                                        <p:tgtEl>
                                          <p:spTgt spid="819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8197"/>
                                        </p:tgtEl>
                                        <p:attrNameLst>
                                          <p:attrName>style.visibility</p:attrName>
                                        </p:attrNameLst>
                                      </p:cBhvr>
                                      <p:to>
                                        <p:strVal val="visible"/>
                                      </p:to>
                                    </p:set>
                                    <p:animEffect filter="wipe(left)">
                                      <p:cBhvr>
                                        <p:cTn id="13" dur="500"/>
                                        <p:tgtEl>
                                          <p:spTgt spid="8197"/>
                                        </p:tgtEl>
                                      </p:cBhvr>
                                    </p:animEffect>
                                  </p:childTnLst>
                                </p:cTn>
                              </p:par>
                            </p:childTnLst>
                          </p:cTn>
                        </p:par>
                        <p:par>
                          <p:cTn id="14" fill="hold" nodeType="afterGroup">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8200"/>
                                        </p:tgtEl>
                                        <p:attrNameLst>
                                          <p:attrName>style.visibility</p:attrName>
                                        </p:attrNameLst>
                                      </p:cBhvr>
                                      <p:to>
                                        <p:strVal val="visible"/>
                                      </p:to>
                                    </p:set>
                                    <p:animEffect filter="wipe(left)">
                                      <p:cBhvr>
                                        <p:cTn id="17" dur="500"/>
                                        <p:tgtEl>
                                          <p:spTgt spid="820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203"/>
                                        </p:tgtEl>
                                        <p:attrNameLst>
                                          <p:attrName>style.visibility</p:attrName>
                                        </p:attrNameLst>
                                      </p:cBhvr>
                                      <p:to>
                                        <p:strVal val="visible"/>
                                      </p:to>
                                    </p:set>
                                    <p:animEffect filter="wipe(left)">
                                      <p:cBhvr>
                                        <p:cTn id="22" dur="500"/>
                                        <p:tgtEl>
                                          <p:spTgt spid="8203"/>
                                        </p:tgtEl>
                                      </p:cBhvr>
                                    </p:animEffect>
                                  </p:childTnLst>
                                </p:cTn>
                              </p:par>
                              <p:par>
                                <p:cTn id="23" presetID="22" presetClass="entr" presetSubtype="8" fill="hold" nodeType="withEffect">
                                  <p:stCondLst>
                                    <p:cond delay="0"/>
                                  </p:stCondLst>
                                  <p:childTnLst>
                                    <p:set>
                                      <p:cBhvr>
                                        <p:cTn id="24" dur="1" fill="hold">
                                          <p:stCondLst>
                                            <p:cond delay="0"/>
                                          </p:stCondLst>
                                        </p:cTn>
                                        <p:tgtEl>
                                          <p:spTgt spid="8202"/>
                                        </p:tgtEl>
                                        <p:attrNameLst>
                                          <p:attrName>style.visibility</p:attrName>
                                        </p:attrNameLst>
                                      </p:cBhvr>
                                      <p:to>
                                        <p:strVal val="visible"/>
                                      </p:to>
                                    </p:set>
                                    <p:animEffect filter="wipe(left)">
                                      <p:cBhvr>
                                        <p:cTn id="25" dur="500"/>
                                        <p:tgtEl>
                                          <p:spTgt spid="8202"/>
                                        </p:tgtEl>
                                      </p:cBhvr>
                                    </p:animEffect>
                                  </p:childTnLst>
                                </p:cTn>
                              </p:par>
                            </p:childTnLst>
                          </p:cTn>
                        </p:par>
                        <p:par>
                          <p:cTn id="26" fill="hold" nodeType="afterGroup">
                            <p:stCondLst>
                              <p:cond delay="500"/>
                            </p:stCondLst>
                            <p:childTnLst>
                              <p:par>
                                <p:cTn id="27" presetID="3" presetClass="entr" presetSubtype="10" fill="hold" nodeType="afterEffect">
                                  <p:stCondLst>
                                    <p:cond delay="0"/>
                                  </p:stCondLst>
                                  <p:childTnLst>
                                    <p:set>
                                      <p:cBhvr>
                                        <p:cTn id="28" dur="1" fill="hold">
                                          <p:stCondLst>
                                            <p:cond delay="0"/>
                                          </p:stCondLst>
                                        </p:cTn>
                                        <p:tgtEl>
                                          <p:spTgt spid="8201"/>
                                        </p:tgtEl>
                                        <p:attrNameLst>
                                          <p:attrName>style.visibility</p:attrName>
                                        </p:attrNameLst>
                                      </p:cBhvr>
                                      <p:to>
                                        <p:strVal val="visible"/>
                                      </p:to>
                                    </p:set>
                                    <p:animEffect transition="in" filter="blinds(horizontal)">
                                      <p:cBhvr>
                                        <p:cTn id="29" dur="500"/>
                                        <p:tgtEl>
                                          <p:spTgt spid="8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ldLvl="0" animBg="1"/>
      <p:bldP spid="8199" grpId="0" bldLvl="0"/>
      <p:bldP spid="8200" grpId="0" bldLvl="0" animBg="1"/>
      <p:bldP spid="8203" grpId="0" bldLvl="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9"/>
          <p:cNvSpPr>
            <a:spLocks noChangeArrowheads="1"/>
          </p:cNvSpPr>
          <p:nvPr/>
        </p:nvSpPr>
        <p:spPr bwMode="auto">
          <a:xfrm>
            <a:off x="781050" y="639763"/>
            <a:ext cx="3178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700">
                <a:solidFill>
                  <a:srgbClr val="FF6600"/>
                </a:solidFill>
                <a:ea typeface="隶书" panose="02010509060101010101" pitchFamily="49" charset="-122"/>
                <a:sym typeface="Arial" panose="020B0604020202020204" pitchFamily="34" charset="0"/>
              </a:rPr>
              <a:t>if…else语句</a:t>
            </a:r>
          </a:p>
        </p:txBody>
      </p:sp>
      <p:sp>
        <p:nvSpPr>
          <p:cNvPr id="8196" name="Rectangle 2"/>
          <p:cNvSpPr>
            <a:spLocks noChangeArrowheads="1"/>
          </p:cNvSpPr>
          <p:nvPr/>
        </p:nvSpPr>
        <p:spPr bwMode="auto">
          <a:xfrm>
            <a:off x="1893888" y="1228725"/>
            <a:ext cx="13811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1400">
              <a:sym typeface="Arial" panose="020B0604020202020204" pitchFamily="34" charset="0"/>
            </a:endParaRPr>
          </a:p>
        </p:txBody>
      </p:sp>
      <p:pic>
        <p:nvPicPr>
          <p:cNvPr id="9221"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9475" y="15716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TextBox 11"/>
          <p:cNvSpPr>
            <a:spLocks noChangeArrowheads="1"/>
          </p:cNvSpPr>
          <p:nvPr/>
        </p:nvSpPr>
        <p:spPr bwMode="auto">
          <a:xfrm>
            <a:off x="1098550" y="1863725"/>
            <a:ext cx="7096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语法1</a:t>
            </a:r>
          </a:p>
        </p:txBody>
      </p:sp>
      <p:sp>
        <p:nvSpPr>
          <p:cNvPr id="9223" name="AutoShape 3"/>
          <p:cNvSpPr>
            <a:spLocks noChangeArrowheads="1"/>
          </p:cNvSpPr>
          <p:nvPr/>
        </p:nvSpPr>
        <p:spPr bwMode="auto">
          <a:xfrm>
            <a:off x="2292350" y="1890713"/>
            <a:ext cx="2628900" cy="26654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ea typeface="黑体" panose="02010609060101010101" pitchFamily="49" charset="-122"/>
                <a:sym typeface="Arial" panose="020B0604020202020204" pitchFamily="34" charset="0"/>
              </a:rPr>
              <a:t>if(expr)</a:t>
            </a:r>
            <a:endParaRPr lang="en-US" altLang="zh-CN"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a:t>
            </a:r>
          </a:p>
          <a:p>
            <a:r>
              <a:rPr lang="zh-CN" altLang="en-US" b="1">
                <a:ea typeface="黑体" panose="02010609060101010101" pitchFamily="49" charset="-122"/>
                <a:sym typeface="Arial" panose="020B0604020202020204" pitchFamily="34" charset="0"/>
              </a:rPr>
              <a:t>        statement1;</a:t>
            </a:r>
          </a:p>
          <a:p>
            <a:r>
              <a:rPr lang="zh-CN" altLang="en-US" b="1">
                <a:ea typeface="黑体" panose="02010609060101010101" pitchFamily="49" charset="-122"/>
                <a:sym typeface="Arial" panose="020B0604020202020204" pitchFamily="34" charset="0"/>
              </a:rPr>
              <a:t>}</a:t>
            </a:r>
            <a:endParaRPr lang="en-US" altLang="zh-CN"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else</a:t>
            </a:r>
            <a:endParaRPr lang="en-US" altLang="zh-CN"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a:t>
            </a:r>
          </a:p>
          <a:p>
            <a:r>
              <a:rPr lang="zh-CN" altLang="en-US" b="1">
                <a:ea typeface="黑体" panose="02010609060101010101" pitchFamily="49" charset="-122"/>
                <a:sym typeface="Arial" panose="020B0604020202020204" pitchFamily="34" charset="0"/>
              </a:rPr>
              <a:t>        statement2;</a:t>
            </a:r>
          </a:p>
          <a:p>
            <a:r>
              <a:rPr lang="zh-CN" altLang="en-US" b="1">
                <a:ea typeface="黑体" panose="02010609060101010101" pitchFamily="49" charset="-122"/>
                <a:sym typeface="Arial" panose="020B0604020202020204" pitchFamily="34" charset="0"/>
              </a:rPr>
              <a:t>}</a:t>
            </a:r>
          </a:p>
        </p:txBody>
      </p:sp>
      <p:pic>
        <p:nvPicPr>
          <p:cNvPr id="9224"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9038" y="15938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5" name="TextBox 11"/>
          <p:cNvSpPr>
            <a:spLocks noChangeArrowheads="1"/>
          </p:cNvSpPr>
          <p:nvPr/>
        </p:nvSpPr>
        <p:spPr bwMode="auto">
          <a:xfrm>
            <a:off x="5154613" y="1887538"/>
            <a:ext cx="8223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流程图</a:t>
            </a:r>
            <a:endParaRPr lang="zh-CN" altLang="en-US">
              <a:sym typeface="Calibri" panose="020F0502020204030204" pitchFamily="34" charset="0"/>
            </a:endParaRPr>
          </a:p>
        </p:txBody>
      </p:sp>
      <p:graphicFrame>
        <p:nvGraphicFramePr>
          <p:cNvPr id="9226" name="Object 10"/>
          <p:cNvGraphicFramePr>
            <a:graphicFrameLocks/>
          </p:cNvGraphicFramePr>
          <p:nvPr/>
        </p:nvGraphicFramePr>
        <p:xfrm>
          <a:off x="6121400" y="1744663"/>
          <a:ext cx="1768475" cy="2700337"/>
        </p:xfrm>
        <a:graphic>
          <a:graphicData uri="http://schemas.openxmlformats.org/presentationml/2006/ole">
            <mc:AlternateContent xmlns:mc="http://schemas.openxmlformats.org/markup-compatibility/2006">
              <mc:Choice xmlns:v="urn:schemas-microsoft-com:vml" Requires="v">
                <p:oleObj spid="_x0000_s2052" r:id="rId5" imgW="1296000" imgH="2067480" progId="Word.Picture.8">
                  <p:embed/>
                </p:oleObj>
              </mc:Choice>
              <mc:Fallback>
                <p:oleObj r:id="rId5" imgW="1296000" imgH="2067480" progId="Word.Picture.8">
                  <p:embed/>
                  <p:pic>
                    <p:nvPicPr>
                      <p:cNvPr id="9226" name="Object 1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21400" y="1744663"/>
                        <a:ext cx="1768475" cy="270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05628075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222"/>
                                        </p:tgtEl>
                                        <p:attrNameLst>
                                          <p:attrName>style.visibility</p:attrName>
                                        </p:attrNameLst>
                                      </p:cBhvr>
                                      <p:to>
                                        <p:strVal val="visible"/>
                                      </p:to>
                                    </p:set>
                                    <p:animEffect filter="wipe(left)">
                                      <p:cBhvr>
                                        <p:cTn id="7" dur="500"/>
                                        <p:tgtEl>
                                          <p:spTgt spid="9222"/>
                                        </p:tgtEl>
                                      </p:cBhvr>
                                    </p:animEffect>
                                  </p:childTnLst>
                                </p:cTn>
                              </p:par>
                              <p:par>
                                <p:cTn id="8" presetID="22" presetClass="entr" presetSubtype="8" fill="hold" nodeType="withEffect">
                                  <p:stCondLst>
                                    <p:cond delay="0"/>
                                  </p:stCondLst>
                                  <p:childTnLst>
                                    <p:set>
                                      <p:cBhvr>
                                        <p:cTn id="9" dur="1" fill="hold">
                                          <p:stCondLst>
                                            <p:cond delay="0"/>
                                          </p:stCondLst>
                                        </p:cTn>
                                        <p:tgtEl>
                                          <p:spTgt spid="9221"/>
                                        </p:tgtEl>
                                        <p:attrNameLst>
                                          <p:attrName>style.visibility</p:attrName>
                                        </p:attrNameLst>
                                      </p:cBhvr>
                                      <p:to>
                                        <p:strVal val="visible"/>
                                      </p:to>
                                    </p:set>
                                    <p:animEffect filter="wipe(left)">
                                      <p:cBhvr>
                                        <p:cTn id="10" dur="500"/>
                                        <p:tgtEl>
                                          <p:spTgt spid="922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9223"/>
                                        </p:tgtEl>
                                        <p:attrNameLst>
                                          <p:attrName>style.visibility</p:attrName>
                                        </p:attrNameLst>
                                      </p:cBhvr>
                                      <p:to>
                                        <p:strVal val="visible"/>
                                      </p:to>
                                    </p:set>
                                    <p:animEffect filter="wipe(left)">
                                      <p:cBhvr>
                                        <p:cTn id="13" dur="500"/>
                                        <p:tgtEl>
                                          <p:spTgt spid="922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9225"/>
                                        </p:tgtEl>
                                        <p:attrNameLst>
                                          <p:attrName>style.visibility</p:attrName>
                                        </p:attrNameLst>
                                      </p:cBhvr>
                                      <p:to>
                                        <p:strVal val="visible"/>
                                      </p:to>
                                    </p:set>
                                    <p:animEffect filter="wipe(left)">
                                      <p:cBhvr>
                                        <p:cTn id="18" dur="500"/>
                                        <p:tgtEl>
                                          <p:spTgt spid="9225"/>
                                        </p:tgtEl>
                                      </p:cBhvr>
                                    </p:animEffect>
                                  </p:childTnLst>
                                </p:cTn>
                              </p:par>
                              <p:par>
                                <p:cTn id="19" presetID="22" presetClass="entr" presetSubtype="8" fill="hold" nodeType="withEffect">
                                  <p:stCondLst>
                                    <p:cond delay="0"/>
                                  </p:stCondLst>
                                  <p:childTnLst>
                                    <p:set>
                                      <p:cBhvr>
                                        <p:cTn id="20" dur="1" fill="hold">
                                          <p:stCondLst>
                                            <p:cond delay="0"/>
                                          </p:stCondLst>
                                        </p:cTn>
                                        <p:tgtEl>
                                          <p:spTgt spid="9224"/>
                                        </p:tgtEl>
                                        <p:attrNameLst>
                                          <p:attrName>style.visibility</p:attrName>
                                        </p:attrNameLst>
                                      </p:cBhvr>
                                      <p:to>
                                        <p:strVal val="visible"/>
                                      </p:to>
                                    </p:set>
                                    <p:animEffect filter="wipe(left)">
                                      <p:cBhvr>
                                        <p:cTn id="21" dur="500"/>
                                        <p:tgtEl>
                                          <p:spTgt spid="9224"/>
                                        </p:tgtEl>
                                      </p:cBhvr>
                                    </p:animEffect>
                                  </p:childTnLst>
                                </p:cTn>
                              </p:par>
                            </p:childTnLst>
                          </p:cTn>
                        </p:par>
                        <p:par>
                          <p:cTn id="22" fill="hold" nodeType="afterGroup">
                            <p:stCondLst>
                              <p:cond delay="500"/>
                            </p:stCondLst>
                            <p:childTnLst>
                              <p:par>
                                <p:cTn id="23" presetID="3" presetClass="entr" presetSubtype="10" fill="hold" nodeType="afterEffect">
                                  <p:stCondLst>
                                    <p:cond delay="0"/>
                                  </p:stCondLst>
                                  <p:childTnLst>
                                    <p:set>
                                      <p:cBhvr>
                                        <p:cTn id="24" dur="1" fill="hold">
                                          <p:stCondLst>
                                            <p:cond delay="0"/>
                                          </p:stCondLst>
                                        </p:cTn>
                                        <p:tgtEl>
                                          <p:spTgt spid="9226"/>
                                        </p:tgtEl>
                                        <p:attrNameLst>
                                          <p:attrName>style.visibility</p:attrName>
                                        </p:attrNameLst>
                                      </p:cBhvr>
                                      <p:to>
                                        <p:strVal val="visible"/>
                                      </p:to>
                                    </p:set>
                                    <p:animEffect transition="in" filter="blinds(horizontal)">
                                      <p:cBhvr>
                                        <p:cTn id="25" dur="500"/>
                                        <p:tgtEl>
                                          <p:spTgt spid="9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bldLvl="0"/>
      <p:bldP spid="9223" grpId="0" bldLvl="0" animBg="1"/>
      <p:bldP spid="9225" grpId="0" bldLvl="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9"/>
          <p:cNvSpPr>
            <a:spLocks noChangeArrowheads="1"/>
          </p:cNvSpPr>
          <p:nvPr/>
        </p:nvSpPr>
        <p:spPr bwMode="auto">
          <a:xfrm>
            <a:off x="781050" y="639763"/>
            <a:ext cx="3178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700">
                <a:solidFill>
                  <a:srgbClr val="FF6600"/>
                </a:solidFill>
                <a:ea typeface="隶书" panose="02010509060101010101" pitchFamily="49" charset="-122"/>
                <a:sym typeface="Arial" panose="020B0604020202020204" pitchFamily="34" charset="0"/>
              </a:rPr>
              <a:t>if…else语句</a:t>
            </a:r>
            <a:endParaRPr lang="zh-CN" altLang="zh-CN">
              <a:sym typeface="Calibri" panose="020F0502020204030204" pitchFamily="34" charset="0"/>
            </a:endParaRPr>
          </a:p>
        </p:txBody>
      </p:sp>
      <p:sp>
        <p:nvSpPr>
          <p:cNvPr id="9220" name="Rectangle 2"/>
          <p:cNvSpPr>
            <a:spLocks noChangeArrowheads="1"/>
          </p:cNvSpPr>
          <p:nvPr/>
        </p:nvSpPr>
        <p:spPr bwMode="auto">
          <a:xfrm>
            <a:off x="1893888" y="1228725"/>
            <a:ext cx="13811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1400">
              <a:sym typeface="Arial" panose="020B0604020202020204" pitchFamily="34" charset="0"/>
            </a:endParaRPr>
          </a:p>
        </p:txBody>
      </p:sp>
      <p:pic>
        <p:nvPicPr>
          <p:cNvPr id="10245"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238" y="15716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TextBox 11"/>
          <p:cNvSpPr>
            <a:spLocks noChangeArrowheads="1"/>
          </p:cNvSpPr>
          <p:nvPr/>
        </p:nvSpPr>
        <p:spPr bwMode="auto">
          <a:xfrm>
            <a:off x="849313" y="1863725"/>
            <a:ext cx="70961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语法2</a:t>
            </a:r>
          </a:p>
        </p:txBody>
      </p:sp>
      <p:sp>
        <p:nvSpPr>
          <p:cNvPr id="10247" name="AutoShape 3"/>
          <p:cNvSpPr>
            <a:spLocks noChangeArrowheads="1"/>
          </p:cNvSpPr>
          <p:nvPr/>
        </p:nvSpPr>
        <p:spPr bwMode="auto">
          <a:xfrm>
            <a:off x="1839913" y="1228725"/>
            <a:ext cx="2624137" cy="39719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ea typeface="黑体" panose="02010609060101010101" pitchFamily="49" charset="-122"/>
                <a:sym typeface="Arial" panose="020B0604020202020204" pitchFamily="34" charset="0"/>
              </a:rPr>
              <a:t>if(expr1)</a:t>
            </a:r>
            <a:endParaRPr lang="en-US" altLang="zh-CN"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a:t>
            </a:r>
          </a:p>
          <a:p>
            <a:r>
              <a:rPr lang="zh-CN" altLang="en-US" b="1">
                <a:ea typeface="黑体" panose="02010609060101010101" pitchFamily="49" charset="-122"/>
                <a:sym typeface="Arial" panose="020B0604020202020204" pitchFamily="34" charset="0"/>
              </a:rPr>
              <a:t>        statement 1;</a:t>
            </a:r>
          </a:p>
          <a:p>
            <a:r>
              <a:rPr lang="zh-CN" altLang="en-US" b="1">
                <a:ea typeface="黑体" panose="02010609060101010101" pitchFamily="49" charset="-122"/>
                <a:sym typeface="Arial" panose="020B0604020202020204" pitchFamily="34" charset="0"/>
              </a:rPr>
              <a:t>}</a:t>
            </a:r>
            <a:endParaRPr lang="en-US" altLang="zh-CN"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else if(expr2)</a:t>
            </a:r>
            <a:endParaRPr lang="en-US" altLang="zh-CN"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a:t>
            </a:r>
          </a:p>
          <a:p>
            <a:r>
              <a:rPr lang="zh-CN" altLang="en-US" b="1">
                <a:ea typeface="黑体" panose="02010609060101010101" pitchFamily="49" charset="-122"/>
                <a:sym typeface="Arial" panose="020B0604020202020204" pitchFamily="34" charset="0"/>
              </a:rPr>
              <a:t>        statement 2;</a:t>
            </a:r>
          </a:p>
          <a:p>
            <a:r>
              <a:rPr lang="zh-CN" altLang="en-US" b="1">
                <a:ea typeface="黑体" panose="02010609060101010101" pitchFamily="49" charset="-122"/>
                <a:sym typeface="Arial" panose="020B0604020202020204" pitchFamily="34" charset="0"/>
              </a:rPr>
              <a:t>}…</a:t>
            </a:r>
          </a:p>
          <a:p>
            <a:r>
              <a:rPr lang="en-US" altLang="zh-CN" b="1">
                <a:ea typeface="黑体" panose="02010609060101010101" pitchFamily="49" charset="-122"/>
                <a:sym typeface="Arial" panose="020B0604020202020204" pitchFamily="34" charset="0"/>
              </a:rPr>
              <a:t>e</a:t>
            </a:r>
            <a:r>
              <a:rPr lang="zh-CN" altLang="en-US" b="1">
                <a:ea typeface="黑体" panose="02010609060101010101" pitchFamily="49" charset="-122"/>
                <a:sym typeface="Arial" panose="020B0604020202020204" pitchFamily="34" charset="0"/>
              </a:rPr>
              <a:t>lse</a:t>
            </a:r>
            <a:endParaRPr lang="en-US" altLang="zh-CN"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a:t>
            </a:r>
          </a:p>
          <a:p>
            <a:r>
              <a:rPr lang="zh-CN" altLang="en-US" b="1">
                <a:ea typeface="黑体" panose="02010609060101010101" pitchFamily="49" charset="-122"/>
                <a:sym typeface="Arial" panose="020B0604020202020204" pitchFamily="34" charset="0"/>
              </a:rPr>
              <a:t>        statement n;</a:t>
            </a:r>
          </a:p>
          <a:p>
            <a:r>
              <a:rPr lang="zh-CN" altLang="en-US" b="1">
                <a:ea typeface="黑体" panose="02010609060101010101" pitchFamily="49" charset="-122"/>
                <a:sym typeface="Arial" panose="020B0604020202020204" pitchFamily="34" charset="0"/>
              </a:rPr>
              <a:t>}</a:t>
            </a:r>
          </a:p>
        </p:txBody>
      </p:sp>
      <p:pic>
        <p:nvPicPr>
          <p:cNvPr id="10248"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1000" y="10953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9" name="TextBox 11"/>
          <p:cNvSpPr>
            <a:spLocks noChangeArrowheads="1"/>
          </p:cNvSpPr>
          <p:nvPr/>
        </p:nvSpPr>
        <p:spPr bwMode="auto">
          <a:xfrm>
            <a:off x="5616575" y="1390650"/>
            <a:ext cx="8223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流程图</a:t>
            </a:r>
            <a:endParaRPr lang="zh-CN" altLang="en-US">
              <a:sym typeface="Calibri" panose="020F0502020204030204" pitchFamily="34" charset="0"/>
            </a:endParaRPr>
          </a:p>
        </p:txBody>
      </p:sp>
      <p:graphicFrame>
        <p:nvGraphicFramePr>
          <p:cNvPr id="10250" name="Object 10"/>
          <p:cNvGraphicFramePr>
            <a:graphicFrameLocks/>
          </p:cNvGraphicFramePr>
          <p:nvPr/>
        </p:nvGraphicFramePr>
        <p:xfrm>
          <a:off x="4575175" y="1925638"/>
          <a:ext cx="4108450" cy="2374900"/>
        </p:xfrm>
        <a:graphic>
          <a:graphicData uri="http://schemas.openxmlformats.org/presentationml/2006/ole">
            <mc:AlternateContent xmlns:mc="http://schemas.openxmlformats.org/markup-compatibility/2006">
              <mc:Choice xmlns:v="urn:schemas-microsoft-com:vml" Requires="v">
                <p:oleObj spid="_x0000_s3076" r:id="rId5" imgW="3724200" imgH="2133720" progId="Word.Picture.8">
                  <p:embed/>
                </p:oleObj>
              </mc:Choice>
              <mc:Fallback>
                <p:oleObj r:id="rId5" imgW="3724200" imgH="2133720" progId="Word.Picture.8">
                  <p:embed/>
                  <p:pic>
                    <p:nvPicPr>
                      <p:cNvPr id="10250" name="Object 1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5175" y="1925638"/>
                        <a:ext cx="410845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6795585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246"/>
                                        </p:tgtEl>
                                        <p:attrNameLst>
                                          <p:attrName>style.visibility</p:attrName>
                                        </p:attrNameLst>
                                      </p:cBhvr>
                                      <p:to>
                                        <p:strVal val="visible"/>
                                      </p:to>
                                    </p:set>
                                    <p:animEffect filter="wipe(left)">
                                      <p:cBhvr>
                                        <p:cTn id="7" dur="500"/>
                                        <p:tgtEl>
                                          <p:spTgt spid="10246"/>
                                        </p:tgtEl>
                                      </p:cBhvr>
                                    </p:animEffect>
                                  </p:childTnLst>
                                </p:cTn>
                              </p:par>
                              <p:par>
                                <p:cTn id="8" presetID="22" presetClass="entr" presetSubtype="8" fill="hold" nodeType="withEffect">
                                  <p:stCondLst>
                                    <p:cond delay="0"/>
                                  </p:stCondLst>
                                  <p:childTnLst>
                                    <p:set>
                                      <p:cBhvr>
                                        <p:cTn id="9" dur="1" fill="hold">
                                          <p:stCondLst>
                                            <p:cond delay="0"/>
                                          </p:stCondLst>
                                        </p:cTn>
                                        <p:tgtEl>
                                          <p:spTgt spid="10245"/>
                                        </p:tgtEl>
                                        <p:attrNameLst>
                                          <p:attrName>style.visibility</p:attrName>
                                        </p:attrNameLst>
                                      </p:cBhvr>
                                      <p:to>
                                        <p:strVal val="visible"/>
                                      </p:to>
                                    </p:set>
                                    <p:animEffect filter="wipe(left)">
                                      <p:cBhvr>
                                        <p:cTn id="10" dur="500"/>
                                        <p:tgtEl>
                                          <p:spTgt spid="1024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247"/>
                                        </p:tgtEl>
                                        <p:attrNameLst>
                                          <p:attrName>style.visibility</p:attrName>
                                        </p:attrNameLst>
                                      </p:cBhvr>
                                      <p:to>
                                        <p:strVal val="visible"/>
                                      </p:to>
                                    </p:set>
                                    <p:animEffect filter="wipe(left)">
                                      <p:cBhvr>
                                        <p:cTn id="13" dur="500"/>
                                        <p:tgtEl>
                                          <p:spTgt spid="1024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0249"/>
                                        </p:tgtEl>
                                        <p:attrNameLst>
                                          <p:attrName>style.visibility</p:attrName>
                                        </p:attrNameLst>
                                      </p:cBhvr>
                                      <p:to>
                                        <p:strVal val="visible"/>
                                      </p:to>
                                    </p:set>
                                    <p:animEffect filter="wipe(left)">
                                      <p:cBhvr>
                                        <p:cTn id="18" dur="500"/>
                                        <p:tgtEl>
                                          <p:spTgt spid="10249"/>
                                        </p:tgtEl>
                                      </p:cBhvr>
                                    </p:animEffect>
                                  </p:childTnLst>
                                </p:cTn>
                              </p:par>
                              <p:par>
                                <p:cTn id="19" presetID="22" presetClass="entr" presetSubtype="8" fill="hold" nodeType="withEffect">
                                  <p:stCondLst>
                                    <p:cond delay="0"/>
                                  </p:stCondLst>
                                  <p:childTnLst>
                                    <p:set>
                                      <p:cBhvr>
                                        <p:cTn id="20" dur="1" fill="hold">
                                          <p:stCondLst>
                                            <p:cond delay="0"/>
                                          </p:stCondLst>
                                        </p:cTn>
                                        <p:tgtEl>
                                          <p:spTgt spid="10248"/>
                                        </p:tgtEl>
                                        <p:attrNameLst>
                                          <p:attrName>style.visibility</p:attrName>
                                        </p:attrNameLst>
                                      </p:cBhvr>
                                      <p:to>
                                        <p:strVal val="visible"/>
                                      </p:to>
                                    </p:set>
                                    <p:animEffect filter="wipe(left)">
                                      <p:cBhvr>
                                        <p:cTn id="21" dur="500"/>
                                        <p:tgtEl>
                                          <p:spTgt spid="10248"/>
                                        </p:tgtEl>
                                      </p:cBhvr>
                                    </p:animEffect>
                                  </p:childTnLst>
                                </p:cTn>
                              </p:par>
                            </p:childTnLst>
                          </p:cTn>
                        </p:par>
                        <p:par>
                          <p:cTn id="22" fill="hold" nodeType="afterGroup">
                            <p:stCondLst>
                              <p:cond delay="500"/>
                            </p:stCondLst>
                            <p:childTnLst>
                              <p:par>
                                <p:cTn id="23" presetID="3" presetClass="entr" presetSubtype="10" fill="hold" nodeType="afterEffect">
                                  <p:stCondLst>
                                    <p:cond delay="0"/>
                                  </p:stCondLst>
                                  <p:childTnLst>
                                    <p:set>
                                      <p:cBhvr>
                                        <p:cTn id="24" dur="1" fill="hold">
                                          <p:stCondLst>
                                            <p:cond delay="0"/>
                                          </p:stCondLst>
                                        </p:cTn>
                                        <p:tgtEl>
                                          <p:spTgt spid="10250"/>
                                        </p:tgtEl>
                                        <p:attrNameLst>
                                          <p:attrName>style.visibility</p:attrName>
                                        </p:attrNameLst>
                                      </p:cBhvr>
                                      <p:to>
                                        <p:strVal val="visible"/>
                                      </p:to>
                                    </p:set>
                                    <p:animEffect transition="in" filter="blinds(horizontal)">
                                      <p:cBhvr>
                                        <p:cTn id="25" dur="500"/>
                                        <p:tgtEl>
                                          <p:spTgt spid="102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bldLvl="0"/>
      <p:bldP spid="10247" grpId="0" bldLvl="0" animBg="1"/>
      <p:bldP spid="10249" grpId="0" bldLvl="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Rectangle 9"/>
          <p:cNvSpPr>
            <a:spLocks noChangeArrowheads="1"/>
          </p:cNvSpPr>
          <p:nvPr/>
        </p:nvSpPr>
        <p:spPr bwMode="auto">
          <a:xfrm>
            <a:off x="781050" y="639763"/>
            <a:ext cx="5483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700">
                <a:solidFill>
                  <a:srgbClr val="FF6600"/>
                </a:solidFill>
                <a:ea typeface="隶书" panose="02010509060101010101" pitchFamily="49" charset="-122"/>
                <a:sym typeface="Arial" panose="020B0604020202020204" pitchFamily="34" charset="0"/>
              </a:rPr>
              <a:t>switch语句</a:t>
            </a:r>
          </a:p>
        </p:txBody>
      </p:sp>
      <p:sp>
        <p:nvSpPr>
          <p:cNvPr id="10244" name="Rectangle 2"/>
          <p:cNvSpPr>
            <a:spLocks noChangeArrowheads="1"/>
          </p:cNvSpPr>
          <p:nvPr/>
        </p:nvSpPr>
        <p:spPr bwMode="auto">
          <a:xfrm>
            <a:off x="1893888" y="1228725"/>
            <a:ext cx="13811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1400">
              <a:sym typeface="Arial" panose="020B0604020202020204" pitchFamily="34" charset="0"/>
            </a:endParaRPr>
          </a:p>
        </p:txBody>
      </p:sp>
      <p:pic>
        <p:nvPicPr>
          <p:cNvPr id="11269"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238" y="110966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TextBox 11"/>
          <p:cNvSpPr>
            <a:spLocks noChangeArrowheads="1"/>
          </p:cNvSpPr>
          <p:nvPr/>
        </p:nvSpPr>
        <p:spPr bwMode="auto">
          <a:xfrm>
            <a:off x="849313" y="1401763"/>
            <a:ext cx="5937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语法</a:t>
            </a:r>
          </a:p>
        </p:txBody>
      </p:sp>
      <p:sp>
        <p:nvSpPr>
          <p:cNvPr id="11271" name="AutoShape 3"/>
          <p:cNvSpPr>
            <a:spLocks noChangeArrowheads="1"/>
          </p:cNvSpPr>
          <p:nvPr/>
        </p:nvSpPr>
        <p:spPr bwMode="auto">
          <a:xfrm>
            <a:off x="684213" y="2103438"/>
            <a:ext cx="3451225" cy="2808287"/>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ea typeface="黑体" panose="02010609060101010101" pitchFamily="49" charset="-122"/>
                <a:sym typeface="Arial" panose="020B0604020202020204" pitchFamily="34" charset="0"/>
              </a:rPr>
              <a:t>switch(variable)</a:t>
            </a:r>
            <a:endParaRPr lang="en-US" altLang="zh-CN"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a:t>
            </a:r>
          </a:p>
          <a:p>
            <a:r>
              <a:rPr lang="zh-CN" altLang="en-US" b="1">
                <a:ea typeface="黑体" panose="02010609060101010101" pitchFamily="49" charset="-122"/>
                <a:sym typeface="Arial" panose="020B0604020202020204" pitchFamily="34" charset="0"/>
              </a:rPr>
              <a:t>        case value1:</a:t>
            </a:r>
          </a:p>
          <a:p>
            <a:r>
              <a:rPr lang="zh-CN" altLang="en-US" b="1">
                <a:ea typeface="黑体" panose="02010609060101010101" pitchFamily="49" charset="-122"/>
                <a:sym typeface="Arial" panose="020B0604020202020204" pitchFamily="34" charset="0"/>
              </a:rPr>
              <a:t>	statement1;</a:t>
            </a:r>
          </a:p>
          <a:p>
            <a:r>
              <a:rPr lang="zh-CN" altLang="en-US" b="1">
                <a:ea typeface="黑体" panose="02010609060101010101" pitchFamily="49" charset="-122"/>
                <a:sym typeface="Arial" panose="020B0604020202020204" pitchFamily="34" charset="0"/>
              </a:rPr>
              <a:t>	break;</a:t>
            </a:r>
          </a:p>
          <a:p>
            <a:r>
              <a:rPr lang="zh-CN" altLang="en-US" b="1">
                <a:ea typeface="黑体" panose="02010609060101010101" pitchFamily="49" charset="-122"/>
                <a:sym typeface="Arial" panose="020B0604020202020204" pitchFamily="34" charset="0"/>
              </a:rPr>
              <a:t>        case value2:</a:t>
            </a:r>
          </a:p>
          <a:p>
            <a:r>
              <a:rPr lang="zh-CN" altLang="en-US" b="1">
                <a:ea typeface="黑体" panose="02010609060101010101" pitchFamily="49" charset="-122"/>
                <a:sym typeface="Arial" panose="020B0604020202020204" pitchFamily="34" charset="0"/>
              </a:rPr>
              <a:t>        …</a:t>
            </a:r>
          </a:p>
          <a:p>
            <a:r>
              <a:rPr lang="zh-CN" altLang="en-US" b="1">
                <a:ea typeface="黑体" panose="02010609060101010101" pitchFamily="49" charset="-122"/>
                <a:sym typeface="Arial" panose="020B0604020202020204" pitchFamily="34" charset="0"/>
              </a:rPr>
              <a:t>        default:</a:t>
            </a:r>
          </a:p>
          <a:p>
            <a:r>
              <a:rPr lang="zh-CN" altLang="en-US" b="1">
                <a:ea typeface="黑体" panose="02010609060101010101" pitchFamily="49" charset="-122"/>
                <a:sym typeface="Arial" panose="020B0604020202020204" pitchFamily="34" charset="0"/>
              </a:rPr>
              <a:t>	default statement n;</a:t>
            </a:r>
          </a:p>
          <a:p>
            <a:r>
              <a:rPr lang="zh-CN" altLang="en-US" b="1">
                <a:ea typeface="黑体" panose="02010609060101010101" pitchFamily="49" charset="-122"/>
                <a:sym typeface="Arial" panose="020B0604020202020204" pitchFamily="34" charset="0"/>
              </a:rPr>
              <a:t>}</a:t>
            </a:r>
          </a:p>
        </p:txBody>
      </p:sp>
      <p:pic>
        <p:nvPicPr>
          <p:cNvPr id="11272"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2975" y="10604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3" name="TextBox 11"/>
          <p:cNvSpPr>
            <a:spLocks noChangeArrowheads="1"/>
          </p:cNvSpPr>
          <p:nvPr/>
        </p:nvSpPr>
        <p:spPr bwMode="auto">
          <a:xfrm>
            <a:off x="4908550" y="1354138"/>
            <a:ext cx="8239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流程图</a:t>
            </a:r>
            <a:endParaRPr lang="zh-CN" altLang="en-US">
              <a:sym typeface="Calibri" panose="020F0502020204030204" pitchFamily="34" charset="0"/>
            </a:endParaRPr>
          </a:p>
        </p:txBody>
      </p:sp>
      <p:pic>
        <p:nvPicPr>
          <p:cNvPr id="1127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9950" y="2247900"/>
            <a:ext cx="3970338"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677834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270"/>
                                        </p:tgtEl>
                                        <p:attrNameLst>
                                          <p:attrName>style.visibility</p:attrName>
                                        </p:attrNameLst>
                                      </p:cBhvr>
                                      <p:to>
                                        <p:strVal val="visible"/>
                                      </p:to>
                                    </p:set>
                                    <p:animEffect filter="wipe(left)">
                                      <p:cBhvr>
                                        <p:cTn id="7" dur="500"/>
                                        <p:tgtEl>
                                          <p:spTgt spid="11270"/>
                                        </p:tgtEl>
                                      </p:cBhvr>
                                    </p:animEffect>
                                  </p:childTnLst>
                                </p:cTn>
                              </p:par>
                              <p:par>
                                <p:cTn id="8" presetID="22" presetClass="entr" presetSubtype="8" fill="hold" nodeType="withEffect">
                                  <p:stCondLst>
                                    <p:cond delay="0"/>
                                  </p:stCondLst>
                                  <p:childTnLst>
                                    <p:set>
                                      <p:cBhvr>
                                        <p:cTn id="9" dur="1" fill="hold">
                                          <p:stCondLst>
                                            <p:cond delay="0"/>
                                          </p:stCondLst>
                                        </p:cTn>
                                        <p:tgtEl>
                                          <p:spTgt spid="11269"/>
                                        </p:tgtEl>
                                        <p:attrNameLst>
                                          <p:attrName>style.visibility</p:attrName>
                                        </p:attrNameLst>
                                      </p:cBhvr>
                                      <p:to>
                                        <p:strVal val="visible"/>
                                      </p:to>
                                    </p:set>
                                    <p:animEffect filter="wipe(left)">
                                      <p:cBhvr>
                                        <p:cTn id="10" dur="500"/>
                                        <p:tgtEl>
                                          <p:spTgt spid="1126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271"/>
                                        </p:tgtEl>
                                        <p:attrNameLst>
                                          <p:attrName>style.visibility</p:attrName>
                                        </p:attrNameLst>
                                      </p:cBhvr>
                                      <p:to>
                                        <p:strVal val="visible"/>
                                      </p:to>
                                    </p:set>
                                    <p:animEffect filter="wipe(left)">
                                      <p:cBhvr>
                                        <p:cTn id="13" dur="500"/>
                                        <p:tgtEl>
                                          <p:spTgt spid="11271"/>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273"/>
                                        </p:tgtEl>
                                        <p:attrNameLst>
                                          <p:attrName>style.visibility</p:attrName>
                                        </p:attrNameLst>
                                      </p:cBhvr>
                                      <p:to>
                                        <p:strVal val="visible"/>
                                      </p:to>
                                    </p:set>
                                    <p:animEffect filter="wipe(left)">
                                      <p:cBhvr>
                                        <p:cTn id="18" dur="500"/>
                                        <p:tgtEl>
                                          <p:spTgt spid="11273"/>
                                        </p:tgtEl>
                                      </p:cBhvr>
                                    </p:animEffect>
                                  </p:childTnLst>
                                </p:cTn>
                              </p:par>
                              <p:par>
                                <p:cTn id="19" presetID="22" presetClass="entr" presetSubtype="8" fill="hold" nodeType="withEffect">
                                  <p:stCondLst>
                                    <p:cond delay="0"/>
                                  </p:stCondLst>
                                  <p:childTnLst>
                                    <p:set>
                                      <p:cBhvr>
                                        <p:cTn id="20" dur="1" fill="hold">
                                          <p:stCondLst>
                                            <p:cond delay="0"/>
                                          </p:stCondLst>
                                        </p:cTn>
                                        <p:tgtEl>
                                          <p:spTgt spid="11272"/>
                                        </p:tgtEl>
                                        <p:attrNameLst>
                                          <p:attrName>style.visibility</p:attrName>
                                        </p:attrNameLst>
                                      </p:cBhvr>
                                      <p:to>
                                        <p:strVal val="visible"/>
                                      </p:to>
                                    </p:set>
                                    <p:animEffect filter="wipe(left)">
                                      <p:cBhvr>
                                        <p:cTn id="21" dur="500"/>
                                        <p:tgtEl>
                                          <p:spTgt spid="11272"/>
                                        </p:tgtEl>
                                      </p:cBhvr>
                                    </p:animEffect>
                                  </p:childTnLst>
                                </p:cTn>
                              </p:par>
                            </p:childTnLst>
                          </p:cTn>
                        </p:par>
                        <p:par>
                          <p:cTn id="22" fill="hold" nodeType="afterGroup">
                            <p:stCondLst>
                              <p:cond delay="500"/>
                            </p:stCondLst>
                            <p:childTnLst>
                              <p:par>
                                <p:cTn id="23" presetID="3" presetClass="entr" presetSubtype="10" fill="hold" nodeType="afterEffect">
                                  <p:stCondLst>
                                    <p:cond delay="0"/>
                                  </p:stCondLst>
                                  <p:childTnLst>
                                    <p:set>
                                      <p:cBhvr>
                                        <p:cTn id="24" dur="1" fill="hold">
                                          <p:stCondLst>
                                            <p:cond delay="0"/>
                                          </p:stCondLst>
                                        </p:cTn>
                                        <p:tgtEl>
                                          <p:spTgt spid="11274"/>
                                        </p:tgtEl>
                                        <p:attrNameLst>
                                          <p:attrName>style.visibility</p:attrName>
                                        </p:attrNameLst>
                                      </p:cBhvr>
                                      <p:to>
                                        <p:strVal val="visible"/>
                                      </p:to>
                                    </p:set>
                                    <p:animEffect transition="in" filter="blinds(horizontal)">
                                      <p:cBhvr>
                                        <p:cTn id="25" dur="500"/>
                                        <p:tgtEl>
                                          <p:spTgt spid="11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bldLvl="0"/>
      <p:bldP spid="11271" grpId="0" bldLvl="0" animBg="1"/>
      <p:bldP spid="11273" grpId="0" bldLvl="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9"/>
          <p:cNvSpPr>
            <a:spLocks noChangeArrowheads="1"/>
          </p:cNvSpPr>
          <p:nvPr/>
        </p:nvSpPr>
        <p:spPr bwMode="auto">
          <a:xfrm>
            <a:off x="673100" y="639763"/>
            <a:ext cx="24590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700">
                <a:solidFill>
                  <a:srgbClr val="FF6600"/>
                </a:solidFill>
                <a:ea typeface="隶书" panose="02010509060101010101" pitchFamily="49" charset="-122"/>
                <a:sym typeface="Arial" panose="020B0604020202020204" pitchFamily="34" charset="0"/>
              </a:rPr>
              <a:t>while循环语句</a:t>
            </a:r>
          </a:p>
        </p:txBody>
      </p:sp>
      <p:sp>
        <p:nvSpPr>
          <p:cNvPr id="13316" name="Rectangle 2"/>
          <p:cNvSpPr>
            <a:spLocks noChangeArrowheads="1"/>
          </p:cNvSpPr>
          <p:nvPr/>
        </p:nvSpPr>
        <p:spPr bwMode="auto">
          <a:xfrm>
            <a:off x="1609725" y="1263650"/>
            <a:ext cx="1381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1400">
              <a:sym typeface="Arial" panose="020B0604020202020204" pitchFamily="34" charset="0"/>
            </a:endParaRPr>
          </a:p>
        </p:txBody>
      </p:sp>
      <p:pic>
        <p:nvPicPr>
          <p:cNvPr id="14341"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725" y="16065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TextBox 11"/>
          <p:cNvSpPr>
            <a:spLocks noChangeArrowheads="1"/>
          </p:cNvSpPr>
          <p:nvPr/>
        </p:nvSpPr>
        <p:spPr bwMode="auto">
          <a:xfrm>
            <a:off x="812800" y="1898650"/>
            <a:ext cx="5953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语法</a:t>
            </a:r>
          </a:p>
        </p:txBody>
      </p:sp>
      <p:sp>
        <p:nvSpPr>
          <p:cNvPr id="14343" name="AutoShape 3"/>
          <p:cNvSpPr>
            <a:spLocks noChangeArrowheads="1"/>
          </p:cNvSpPr>
          <p:nvPr/>
        </p:nvSpPr>
        <p:spPr bwMode="auto">
          <a:xfrm>
            <a:off x="1804988" y="1885950"/>
            <a:ext cx="2573337" cy="1873250"/>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ea typeface="黑体" panose="02010609060101010101" pitchFamily="49" charset="-122"/>
                <a:sym typeface="Arial" panose="020B0604020202020204" pitchFamily="34" charset="0"/>
              </a:rPr>
              <a:t>while (expr)</a:t>
            </a:r>
            <a:endParaRPr lang="en-US" altLang="zh-CN"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a:t>
            </a:r>
          </a:p>
          <a:p>
            <a:r>
              <a:rPr lang="zh-CN" altLang="en-US" b="1">
                <a:ea typeface="黑体" panose="02010609060101010101" pitchFamily="49" charset="-122"/>
                <a:sym typeface="Arial" panose="020B0604020202020204" pitchFamily="34" charset="0"/>
              </a:rPr>
              <a:t>        statement</a:t>
            </a:r>
            <a:r>
              <a:rPr lang="en-US" altLang="zh-CN" b="1">
                <a:ea typeface="黑体" panose="02010609060101010101" pitchFamily="49" charset="-122"/>
                <a:sym typeface="Arial" panose="020B0604020202020204" pitchFamily="34" charset="0"/>
              </a:rPr>
              <a:t>;</a:t>
            </a:r>
            <a:endParaRPr lang="zh-CN" altLang="en-US"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a:t>
            </a:r>
          </a:p>
        </p:txBody>
      </p:sp>
      <p:pic>
        <p:nvPicPr>
          <p:cNvPr id="14344"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7075" y="16287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5" name="TextBox 11"/>
          <p:cNvSpPr>
            <a:spLocks noChangeArrowheads="1"/>
          </p:cNvSpPr>
          <p:nvPr/>
        </p:nvSpPr>
        <p:spPr bwMode="auto">
          <a:xfrm>
            <a:off x="4692650" y="1924050"/>
            <a:ext cx="8223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流程图</a:t>
            </a:r>
            <a:endParaRPr lang="zh-CN" altLang="en-US">
              <a:sym typeface="Calibri" panose="020F0502020204030204" pitchFamily="34" charset="0"/>
            </a:endParaRPr>
          </a:p>
        </p:txBody>
      </p:sp>
      <p:graphicFrame>
        <p:nvGraphicFramePr>
          <p:cNvPr id="14346" name="Object 10"/>
          <p:cNvGraphicFramePr>
            <a:graphicFrameLocks/>
          </p:cNvGraphicFramePr>
          <p:nvPr/>
        </p:nvGraphicFramePr>
        <p:xfrm>
          <a:off x="5659438" y="1958975"/>
          <a:ext cx="2735262" cy="2305050"/>
        </p:xfrm>
        <a:graphic>
          <a:graphicData uri="http://schemas.openxmlformats.org/presentationml/2006/ole">
            <mc:AlternateContent xmlns:mc="http://schemas.openxmlformats.org/markup-compatibility/2006">
              <mc:Choice xmlns:v="urn:schemas-microsoft-com:vml" Requires="v">
                <p:oleObj spid="_x0000_s4100" r:id="rId5" imgW="1790640" imgH="1647720" progId="Word.Picture.8">
                  <p:embed/>
                </p:oleObj>
              </mc:Choice>
              <mc:Fallback>
                <p:oleObj r:id="rId5" imgW="1790640" imgH="1647720" progId="Word.Picture.8">
                  <p:embed/>
                  <p:pic>
                    <p:nvPicPr>
                      <p:cNvPr id="14346" name="Object 1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9438" y="1958975"/>
                        <a:ext cx="2735262"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9967540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342"/>
                                        </p:tgtEl>
                                        <p:attrNameLst>
                                          <p:attrName>style.visibility</p:attrName>
                                        </p:attrNameLst>
                                      </p:cBhvr>
                                      <p:to>
                                        <p:strVal val="visible"/>
                                      </p:to>
                                    </p:set>
                                    <p:animEffect filter="wipe(left)">
                                      <p:cBhvr>
                                        <p:cTn id="7" dur="500"/>
                                        <p:tgtEl>
                                          <p:spTgt spid="14342"/>
                                        </p:tgtEl>
                                      </p:cBhvr>
                                    </p:animEffect>
                                  </p:childTnLst>
                                </p:cTn>
                              </p:par>
                              <p:par>
                                <p:cTn id="8" presetID="22" presetClass="entr" presetSubtype="8" fill="hold" nodeType="withEffect">
                                  <p:stCondLst>
                                    <p:cond delay="0"/>
                                  </p:stCondLst>
                                  <p:childTnLst>
                                    <p:set>
                                      <p:cBhvr>
                                        <p:cTn id="9" dur="1" fill="hold">
                                          <p:stCondLst>
                                            <p:cond delay="0"/>
                                          </p:stCondLst>
                                        </p:cTn>
                                        <p:tgtEl>
                                          <p:spTgt spid="14341"/>
                                        </p:tgtEl>
                                        <p:attrNameLst>
                                          <p:attrName>style.visibility</p:attrName>
                                        </p:attrNameLst>
                                      </p:cBhvr>
                                      <p:to>
                                        <p:strVal val="visible"/>
                                      </p:to>
                                    </p:set>
                                    <p:animEffect filter="wipe(left)">
                                      <p:cBhvr>
                                        <p:cTn id="10" dur="500"/>
                                        <p:tgtEl>
                                          <p:spTgt spid="1434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4343"/>
                                        </p:tgtEl>
                                        <p:attrNameLst>
                                          <p:attrName>style.visibility</p:attrName>
                                        </p:attrNameLst>
                                      </p:cBhvr>
                                      <p:to>
                                        <p:strVal val="visible"/>
                                      </p:to>
                                    </p:set>
                                    <p:animEffect filter="wipe(left)">
                                      <p:cBhvr>
                                        <p:cTn id="13" dur="500"/>
                                        <p:tgtEl>
                                          <p:spTgt spid="1434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4345"/>
                                        </p:tgtEl>
                                        <p:attrNameLst>
                                          <p:attrName>style.visibility</p:attrName>
                                        </p:attrNameLst>
                                      </p:cBhvr>
                                      <p:to>
                                        <p:strVal val="visible"/>
                                      </p:to>
                                    </p:set>
                                    <p:animEffect filter="wipe(left)">
                                      <p:cBhvr>
                                        <p:cTn id="18" dur="500"/>
                                        <p:tgtEl>
                                          <p:spTgt spid="14345"/>
                                        </p:tgtEl>
                                      </p:cBhvr>
                                    </p:animEffect>
                                  </p:childTnLst>
                                </p:cTn>
                              </p:par>
                              <p:par>
                                <p:cTn id="19" presetID="22" presetClass="entr" presetSubtype="8" fill="hold" nodeType="withEffect">
                                  <p:stCondLst>
                                    <p:cond delay="0"/>
                                  </p:stCondLst>
                                  <p:childTnLst>
                                    <p:set>
                                      <p:cBhvr>
                                        <p:cTn id="20" dur="1" fill="hold">
                                          <p:stCondLst>
                                            <p:cond delay="0"/>
                                          </p:stCondLst>
                                        </p:cTn>
                                        <p:tgtEl>
                                          <p:spTgt spid="14344"/>
                                        </p:tgtEl>
                                        <p:attrNameLst>
                                          <p:attrName>style.visibility</p:attrName>
                                        </p:attrNameLst>
                                      </p:cBhvr>
                                      <p:to>
                                        <p:strVal val="visible"/>
                                      </p:to>
                                    </p:set>
                                    <p:animEffect filter="wipe(left)">
                                      <p:cBhvr>
                                        <p:cTn id="21" dur="500"/>
                                        <p:tgtEl>
                                          <p:spTgt spid="14344"/>
                                        </p:tgtEl>
                                      </p:cBhvr>
                                    </p:animEffect>
                                  </p:childTnLst>
                                </p:cTn>
                              </p:par>
                            </p:childTnLst>
                          </p:cTn>
                        </p:par>
                        <p:par>
                          <p:cTn id="22" fill="hold" nodeType="afterGroup">
                            <p:stCondLst>
                              <p:cond delay="500"/>
                            </p:stCondLst>
                            <p:childTnLst>
                              <p:par>
                                <p:cTn id="23" presetID="3" presetClass="entr" presetSubtype="10" fill="hold" nodeType="afterEffect">
                                  <p:stCondLst>
                                    <p:cond delay="0"/>
                                  </p:stCondLst>
                                  <p:childTnLst>
                                    <p:set>
                                      <p:cBhvr>
                                        <p:cTn id="24" dur="1" fill="hold">
                                          <p:stCondLst>
                                            <p:cond delay="0"/>
                                          </p:stCondLst>
                                        </p:cTn>
                                        <p:tgtEl>
                                          <p:spTgt spid="14346"/>
                                        </p:tgtEl>
                                        <p:attrNameLst>
                                          <p:attrName>style.visibility</p:attrName>
                                        </p:attrNameLst>
                                      </p:cBhvr>
                                      <p:to>
                                        <p:strVal val="visible"/>
                                      </p:to>
                                    </p:set>
                                    <p:animEffect transition="in" filter="blinds(horizontal)">
                                      <p:cBhvr>
                                        <p:cTn id="25" dur="5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bldLvl="0"/>
      <p:bldP spid="14343" grpId="0" bldLvl="0" animBg="1"/>
      <p:bldP spid="14345"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9"/>
          <p:cNvSpPr>
            <a:spLocks noChangeArrowheads="1"/>
          </p:cNvSpPr>
          <p:nvPr/>
        </p:nvSpPr>
        <p:spPr bwMode="auto">
          <a:xfrm>
            <a:off x="781050" y="641350"/>
            <a:ext cx="27463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XML风格</a:t>
            </a:r>
          </a:p>
        </p:txBody>
      </p:sp>
      <p:sp>
        <p:nvSpPr>
          <p:cNvPr id="9220" name="AutoShape 4"/>
          <p:cNvSpPr>
            <a:spLocks noChangeArrowheads="1"/>
          </p:cNvSpPr>
          <p:nvPr/>
        </p:nvSpPr>
        <p:spPr bwMode="auto">
          <a:xfrm>
            <a:off x="755650" y="1600200"/>
            <a:ext cx="2608263" cy="86042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solidFill>
                  <a:srgbClr val="FF0000"/>
                </a:solidFill>
              </a:rPr>
              <a:t>&lt;?php</a:t>
            </a:r>
          </a:p>
          <a:p>
            <a:pPr eaLnBrk="1" hangingPunct="1">
              <a:spcBef>
                <a:spcPct val="0"/>
              </a:spcBef>
              <a:buFontTx/>
              <a:buNone/>
            </a:pPr>
            <a:r>
              <a:rPr lang="zh-CN" altLang="en-US" sz="1400">
                <a:solidFill>
                  <a:srgbClr val="FF0000"/>
                </a:solidFill>
              </a:rPr>
              <a:t>echo "这是标准风格的标记";</a:t>
            </a:r>
          </a:p>
          <a:p>
            <a:pPr eaLnBrk="1" hangingPunct="1">
              <a:spcBef>
                <a:spcPct val="0"/>
              </a:spcBef>
              <a:buFontTx/>
              <a:buNone/>
            </a:pPr>
            <a:r>
              <a:rPr lang="zh-CN" altLang="en-US" sz="1400">
                <a:solidFill>
                  <a:srgbClr val="FF0000"/>
                </a:solidFill>
              </a:rPr>
              <a:t>?&gt;</a:t>
            </a:r>
          </a:p>
        </p:txBody>
      </p:sp>
      <p:pic>
        <p:nvPicPr>
          <p:cNvPr id="819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25" y="820738"/>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Rectangle 9"/>
          <p:cNvSpPr>
            <a:spLocks noChangeArrowheads="1"/>
          </p:cNvSpPr>
          <p:nvPr/>
        </p:nvSpPr>
        <p:spPr bwMode="auto">
          <a:xfrm>
            <a:off x="5210175" y="660400"/>
            <a:ext cx="2747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脚本风格</a:t>
            </a:r>
          </a:p>
        </p:txBody>
      </p:sp>
      <p:sp>
        <p:nvSpPr>
          <p:cNvPr id="9223" name="AutoShape 4"/>
          <p:cNvSpPr>
            <a:spLocks noChangeArrowheads="1"/>
          </p:cNvSpPr>
          <p:nvPr/>
        </p:nvSpPr>
        <p:spPr bwMode="auto">
          <a:xfrm>
            <a:off x="5184775" y="1619250"/>
            <a:ext cx="2608263" cy="86042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&lt;script  language="php"&gt;</a:t>
            </a:r>
          </a:p>
          <a:p>
            <a:pPr eaLnBrk="1" hangingPunct="1">
              <a:spcBef>
                <a:spcPct val="0"/>
              </a:spcBef>
              <a:buFontTx/>
              <a:buNone/>
            </a:pPr>
            <a:r>
              <a:rPr lang="zh-CN" altLang="en-US" sz="1400"/>
              <a:t>echo '这是脚本风格的标记';</a:t>
            </a:r>
          </a:p>
          <a:p>
            <a:pPr eaLnBrk="1" hangingPunct="1">
              <a:spcBef>
                <a:spcPct val="0"/>
              </a:spcBef>
              <a:buFontTx/>
              <a:buNone/>
            </a:pPr>
            <a:r>
              <a:rPr lang="zh-CN" altLang="en-US" sz="1400"/>
              <a:t>&lt;/script&gt;</a:t>
            </a:r>
          </a:p>
        </p:txBody>
      </p:sp>
      <p:pic>
        <p:nvPicPr>
          <p:cNvPr id="820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38" y="2847975"/>
            <a:ext cx="849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Rectangle 9"/>
          <p:cNvSpPr>
            <a:spLocks noChangeArrowheads="1"/>
          </p:cNvSpPr>
          <p:nvPr/>
        </p:nvSpPr>
        <p:spPr bwMode="auto">
          <a:xfrm>
            <a:off x="801688" y="2687638"/>
            <a:ext cx="27463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简短风格</a:t>
            </a:r>
          </a:p>
        </p:txBody>
      </p:sp>
      <p:sp>
        <p:nvSpPr>
          <p:cNvPr id="9226" name="AutoShape 4"/>
          <p:cNvSpPr>
            <a:spLocks noChangeArrowheads="1"/>
          </p:cNvSpPr>
          <p:nvPr/>
        </p:nvSpPr>
        <p:spPr bwMode="auto">
          <a:xfrm>
            <a:off x="776288" y="3646488"/>
            <a:ext cx="2608262" cy="86042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&lt;?</a:t>
            </a:r>
          </a:p>
          <a:p>
            <a:pPr eaLnBrk="1" hangingPunct="1">
              <a:spcBef>
                <a:spcPct val="0"/>
              </a:spcBef>
              <a:buFontTx/>
              <a:buNone/>
            </a:pPr>
            <a:r>
              <a:rPr lang="zh-CN" altLang="en-US" sz="1400"/>
              <a:t>echo "这是简短风格的标记" ;</a:t>
            </a:r>
          </a:p>
          <a:p>
            <a:pPr eaLnBrk="1" hangingPunct="1">
              <a:spcBef>
                <a:spcPct val="0"/>
              </a:spcBef>
              <a:buFontTx/>
              <a:buNone/>
            </a:pPr>
            <a:r>
              <a:rPr lang="zh-CN" altLang="en-US" sz="1400"/>
              <a:t>?&gt;</a:t>
            </a:r>
          </a:p>
        </p:txBody>
      </p:sp>
      <p:pic>
        <p:nvPicPr>
          <p:cNvPr id="820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0700" y="2841625"/>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Rectangle 9"/>
          <p:cNvSpPr>
            <a:spLocks noChangeArrowheads="1"/>
          </p:cNvSpPr>
          <p:nvPr/>
        </p:nvSpPr>
        <p:spPr bwMode="auto">
          <a:xfrm>
            <a:off x="5111750" y="2681288"/>
            <a:ext cx="2747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ASP风格</a:t>
            </a:r>
          </a:p>
        </p:txBody>
      </p:sp>
      <p:sp>
        <p:nvSpPr>
          <p:cNvPr id="9229" name="AutoShape 4"/>
          <p:cNvSpPr>
            <a:spLocks noChangeArrowheads="1"/>
          </p:cNvSpPr>
          <p:nvPr/>
        </p:nvSpPr>
        <p:spPr bwMode="auto">
          <a:xfrm>
            <a:off x="5086350" y="3640138"/>
            <a:ext cx="2608263" cy="86042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&lt;%</a:t>
            </a:r>
          </a:p>
          <a:p>
            <a:pPr eaLnBrk="1" hangingPunct="1">
              <a:spcBef>
                <a:spcPct val="0"/>
              </a:spcBef>
              <a:buFontTx/>
              <a:buNone/>
            </a:pPr>
            <a:r>
              <a:rPr lang="zh-CN" altLang="en-US" sz="1400"/>
              <a:t>echo "这是ASP风格的标记";</a:t>
            </a:r>
          </a:p>
          <a:p>
            <a:pPr eaLnBrk="1" hangingPunct="1">
              <a:spcBef>
                <a:spcPct val="0"/>
              </a:spcBef>
              <a:buFontTx/>
              <a:buNone/>
            </a:pPr>
            <a:r>
              <a:rPr lang="zh-CN" altLang="en-US" sz="1400"/>
              <a:t>%&gt;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220"/>
                                        </p:tgtEl>
                                        <p:attrNameLst>
                                          <p:attrName>style.visibility</p:attrName>
                                        </p:attrNameLst>
                                      </p:cBhvr>
                                      <p:to>
                                        <p:strVal val="visible"/>
                                      </p:to>
                                    </p:set>
                                    <p:animEffect filter="wipe(left)">
                                      <p:cBhvr>
                                        <p:cTn id="7" dur="500"/>
                                        <p:tgtEl>
                                          <p:spTgt spid="922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223"/>
                                        </p:tgtEl>
                                        <p:attrNameLst>
                                          <p:attrName>style.visibility</p:attrName>
                                        </p:attrNameLst>
                                      </p:cBhvr>
                                      <p:to>
                                        <p:strVal val="visible"/>
                                      </p:to>
                                    </p:set>
                                    <p:animEffect filter="wipe(left)">
                                      <p:cBhvr>
                                        <p:cTn id="10" dur="500"/>
                                        <p:tgtEl>
                                          <p:spTgt spid="922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9226"/>
                                        </p:tgtEl>
                                        <p:attrNameLst>
                                          <p:attrName>style.visibility</p:attrName>
                                        </p:attrNameLst>
                                      </p:cBhvr>
                                      <p:to>
                                        <p:strVal val="visible"/>
                                      </p:to>
                                    </p:set>
                                    <p:animEffect filter="wipe(left)">
                                      <p:cBhvr>
                                        <p:cTn id="13" dur="500"/>
                                        <p:tgtEl>
                                          <p:spTgt spid="9226"/>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229"/>
                                        </p:tgtEl>
                                        <p:attrNameLst>
                                          <p:attrName>style.visibility</p:attrName>
                                        </p:attrNameLst>
                                      </p:cBhvr>
                                      <p:to>
                                        <p:strVal val="visible"/>
                                      </p:to>
                                    </p:set>
                                    <p:animEffect filter="wipe(left)">
                                      <p:cBhvr>
                                        <p:cTn id="16" dur="500"/>
                                        <p:tgtEl>
                                          <p:spTgt spid="9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bldLvl="0" animBg="1"/>
      <p:bldP spid="9223" grpId="0" bldLvl="0" animBg="1"/>
      <p:bldP spid="9226" grpId="0" bldLvl="0" animBg="1"/>
      <p:bldP spid="9229"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9"/>
          <p:cNvSpPr>
            <a:spLocks noChangeArrowheads="1"/>
          </p:cNvSpPr>
          <p:nvPr/>
        </p:nvSpPr>
        <p:spPr bwMode="auto">
          <a:xfrm>
            <a:off x="674688" y="641350"/>
            <a:ext cx="33575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700">
                <a:solidFill>
                  <a:srgbClr val="FF6600"/>
                </a:solidFill>
                <a:ea typeface="隶书" panose="02010509060101010101" pitchFamily="49" charset="-122"/>
                <a:sym typeface="Arial" panose="020B0604020202020204" pitchFamily="34" charset="0"/>
              </a:rPr>
              <a:t>do…while循环语句</a:t>
            </a:r>
          </a:p>
        </p:txBody>
      </p:sp>
      <p:sp>
        <p:nvSpPr>
          <p:cNvPr id="14340" name="Rectangle 2"/>
          <p:cNvSpPr>
            <a:spLocks noChangeArrowheads="1"/>
          </p:cNvSpPr>
          <p:nvPr/>
        </p:nvSpPr>
        <p:spPr bwMode="auto">
          <a:xfrm>
            <a:off x="1609725" y="1263650"/>
            <a:ext cx="1381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1400">
              <a:sym typeface="Arial" panose="020B0604020202020204" pitchFamily="34" charset="0"/>
            </a:endParaRPr>
          </a:p>
        </p:txBody>
      </p:sp>
      <p:pic>
        <p:nvPicPr>
          <p:cNvPr id="15365"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725" y="16065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Box 11"/>
          <p:cNvSpPr>
            <a:spLocks noChangeArrowheads="1"/>
          </p:cNvSpPr>
          <p:nvPr/>
        </p:nvSpPr>
        <p:spPr bwMode="auto">
          <a:xfrm>
            <a:off x="812800" y="1898650"/>
            <a:ext cx="5953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语法</a:t>
            </a:r>
          </a:p>
        </p:txBody>
      </p:sp>
      <p:sp>
        <p:nvSpPr>
          <p:cNvPr id="15367" name="AutoShape 3"/>
          <p:cNvSpPr>
            <a:spLocks noChangeArrowheads="1"/>
          </p:cNvSpPr>
          <p:nvPr/>
        </p:nvSpPr>
        <p:spPr bwMode="auto">
          <a:xfrm>
            <a:off x="1804988" y="1885950"/>
            <a:ext cx="2573337" cy="212566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b="1">
                <a:ea typeface="黑体" panose="02010609060101010101" pitchFamily="49" charset="-122"/>
                <a:sym typeface="Arial" panose="020B0604020202020204" pitchFamily="34" charset="0"/>
              </a:rPr>
              <a:t>d</a:t>
            </a:r>
            <a:r>
              <a:rPr lang="zh-CN" altLang="en-US" b="1">
                <a:ea typeface="黑体" panose="02010609060101010101" pitchFamily="49" charset="-122"/>
                <a:sym typeface="Arial" panose="020B0604020202020204" pitchFamily="34" charset="0"/>
              </a:rPr>
              <a:t>o</a:t>
            </a:r>
            <a:endParaRPr lang="en-US" altLang="zh-CN"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a:t>
            </a:r>
          </a:p>
          <a:p>
            <a:r>
              <a:rPr lang="zh-CN" altLang="en-US" b="1">
                <a:ea typeface="黑体" panose="02010609060101010101" pitchFamily="49" charset="-122"/>
                <a:sym typeface="Arial" panose="020B0604020202020204" pitchFamily="34" charset="0"/>
              </a:rPr>
              <a:t>        statement</a:t>
            </a:r>
            <a:r>
              <a:rPr lang="en-US" altLang="zh-CN" b="1">
                <a:ea typeface="黑体" panose="02010609060101010101" pitchFamily="49" charset="-122"/>
                <a:sym typeface="Arial" panose="020B0604020202020204" pitchFamily="34" charset="0"/>
              </a:rPr>
              <a:t>;</a:t>
            </a:r>
            <a:endParaRPr lang="zh-CN" altLang="en-US"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}while(expr);</a:t>
            </a:r>
          </a:p>
        </p:txBody>
      </p:sp>
      <p:pic>
        <p:nvPicPr>
          <p:cNvPr id="15368"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7075" y="16287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9" name="TextBox 11"/>
          <p:cNvSpPr>
            <a:spLocks noChangeArrowheads="1"/>
          </p:cNvSpPr>
          <p:nvPr/>
        </p:nvSpPr>
        <p:spPr bwMode="auto">
          <a:xfrm>
            <a:off x="4692650" y="1924050"/>
            <a:ext cx="8223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流程图</a:t>
            </a:r>
            <a:endParaRPr lang="zh-CN" altLang="en-US">
              <a:sym typeface="Calibri" panose="020F0502020204030204" pitchFamily="34" charset="0"/>
            </a:endParaRPr>
          </a:p>
        </p:txBody>
      </p:sp>
      <p:graphicFrame>
        <p:nvGraphicFramePr>
          <p:cNvPr id="15370" name="Object 10"/>
          <p:cNvGraphicFramePr>
            <a:graphicFrameLocks/>
          </p:cNvGraphicFramePr>
          <p:nvPr/>
        </p:nvGraphicFramePr>
        <p:xfrm>
          <a:off x="5797550" y="1708150"/>
          <a:ext cx="1479550" cy="2665413"/>
        </p:xfrm>
        <a:graphic>
          <a:graphicData uri="http://schemas.openxmlformats.org/presentationml/2006/ole">
            <mc:AlternateContent xmlns:mc="http://schemas.openxmlformats.org/markup-compatibility/2006">
              <mc:Choice xmlns:v="urn:schemas-microsoft-com:vml" Requires="v">
                <p:oleObj spid="_x0000_s5124" r:id="rId5" imgW="981386" imgH="2010672" progId="Word.Picture.8">
                  <p:embed/>
                </p:oleObj>
              </mc:Choice>
              <mc:Fallback>
                <p:oleObj r:id="rId5" imgW="981386" imgH="2010672" progId="Word.Picture.8">
                  <p:embed/>
                  <p:pic>
                    <p:nvPicPr>
                      <p:cNvPr id="15370" name="Object 1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7550" y="1708150"/>
                        <a:ext cx="1479550"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5012105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6"/>
                                        </p:tgtEl>
                                        <p:attrNameLst>
                                          <p:attrName>style.visibility</p:attrName>
                                        </p:attrNameLst>
                                      </p:cBhvr>
                                      <p:to>
                                        <p:strVal val="visible"/>
                                      </p:to>
                                    </p:set>
                                    <p:animEffect filter="wipe(left)">
                                      <p:cBhvr>
                                        <p:cTn id="7" dur="500"/>
                                        <p:tgtEl>
                                          <p:spTgt spid="15366"/>
                                        </p:tgtEl>
                                      </p:cBhvr>
                                    </p:animEffect>
                                  </p:childTnLst>
                                </p:cTn>
                              </p:par>
                              <p:par>
                                <p:cTn id="8" presetID="22" presetClass="entr" presetSubtype="8" fill="hold" nodeType="withEffect">
                                  <p:stCondLst>
                                    <p:cond delay="0"/>
                                  </p:stCondLst>
                                  <p:childTnLst>
                                    <p:set>
                                      <p:cBhvr>
                                        <p:cTn id="9" dur="1" fill="hold">
                                          <p:stCondLst>
                                            <p:cond delay="0"/>
                                          </p:stCondLst>
                                        </p:cTn>
                                        <p:tgtEl>
                                          <p:spTgt spid="15365"/>
                                        </p:tgtEl>
                                        <p:attrNameLst>
                                          <p:attrName>style.visibility</p:attrName>
                                        </p:attrNameLst>
                                      </p:cBhvr>
                                      <p:to>
                                        <p:strVal val="visible"/>
                                      </p:to>
                                    </p:set>
                                    <p:animEffect filter="wipe(left)">
                                      <p:cBhvr>
                                        <p:cTn id="10" dur="500"/>
                                        <p:tgtEl>
                                          <p:spTgt spid="1536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5367"/>
                                        </p:tgtEl>
                                        <p:attrNameLst>
                                          <p:attrName>style.visibility</p:attrName>
                                        </p:attrNameLst>
                                      </p:cBhvr>
                                      <p:to>
                                        <p:strVal val="visible"/>
                                      </p:to>
                                    </p:set>
                                    <p:animEffect filter="wipe(left)">
                                      <p:cBhvr>
                                        <p:cTn id="13" dur="500"/>
                                        <p:tgtEl>
                                          <p:spTgt spid="1536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5369"/>
                                        </p:tgtEl>
                                        <p:attrNameLst>
                                          <p:attrName>style.visibility</p:attrName>
                                        </p:attrNameLst>
                                      </p:cBhvr>
                                      <p:to>
                                        <p:strVal val="visible"/>
                                      </p:to>
                                    </p:set>
                                    <p:animEffect filter="wipe(left)">
                                      <p:cBhvr>
                                        <p:cTn id="18" dur="500"/>
                                        <p:tgtEl>
                                          <p:spTgt spid="15369"/>
                                        </p:tgtEl>
                                      </p:cBhvr>
                                    </p:animEffect>
                                  </p:childTnLst>
                                </p:cTn>
                              </p:par>
                              <p:par>
                                <p:cTn id="19" presetID="22" presetClass="entr" presetSubtype="8" fill="hold" nodeType="withEffect">
                                  <p:stCondLst>
                                    <p:cond delay="0"/>
                                  </p:stCondLst>
                                  <p:childTnLst>
                                    <p:set>
                                      <p:cBhvr>
                                        <p:cTn id="20" dur="1" fill="hold">
                                          <p:stCondLst>
                                            <p:cond delay="0"/>
                                          </p:stCondLst>
                                        </p:cTn>
                                        <p:tgtEl>
                                          <p:spTgt spid="15368"/>
                                        </p:tgtEl>
                                        <p:attrNameLst>
                                          <p:attrName>style.visibility</p:attrName>
                                        </p:attrNameLst>
                                      </p:cBhvr>
                                      <p:to>
                                        <p:strVal val="visible"/>
                                      </p:to>
                                    </p:set>
                                    <p:animEffect filter="wipe(left)">
                                      <p:cBhvr>
                                        <p:cTn id="21" dur="500"/>
                                        <p:tgtEl>
                                          <p:spTgt spid="15368"/>
                                        </p:tgtEl>
                                      </p:cBhvr>
                                    </p:animEffect>
                                  </p:childTnLst>
                                </p:cTn>
                              </p:par>
                            </p:childTnLst>
                          </p:cTn>
                        </p:par>
                        <p:par>
                          <p:cTn id="22" fill="hold" nodeType="afterGroup">
                            <p:stCondLst>
                              <p:cond delay="500"/>
                            </p:stCondLst>
                            <p:childTnLst>
                              <p:par>
                                <p:cTn id="23" presetID="3" presetClass="entr" presetSubtype="10" fill="hold" nodeType="afterEffect">
                                  <p:stCondLst>
                                    <p:cond delay="0"/>
                                  </p:stCondLst>
                                  <p:childTnLst>
                                    <p:set>
                                      <p:cBhvr>
                                        <p:cTn id="24" dur="1" fill="hold">
                                          <p:stCondLst>
                                            <p:cond delay="0"/>
                                          </p:stCondLst>
                                        </p:cTn>
                                        <p:tgtEl>
                                          <p:spTgt spid="15370"/>
                                        </p:tgtEl>
                                        <p:attrNameLst>
                                          <p:attrName>style.visibility</p:attrName>
                                        </p:attrNameLst>
                                      </p:cBhvr>
                                      <p:to>
                                        <p:strVal val="visible"/>
                                      </p:to>
                                    </p:set>
                                    <p:animEffect transition="in" filter="blinds(horizontal)">
                                      <p:cBhvr>
                                        <p:cTn id="25" dur="500"/>
                                        <p:tgtEl>
                                          <p:spTgt spid="15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6" grpId="0" bldLvl="0"/>
      <p:bldP spid="15367" grpId="0" bldLvl="0" animBg="1"/>
      <p:bldP spid="15369" grpId="0" bldLvl="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9"/>
          <p:cNvSpPr>
            <a:spLocks noChangeArrowheads="1"/>
          </p:cNvSpPr>
          <p:nvPr/>
        </p:nvSpPr>
        <p:spPr bwMode="auto">
          <a:xfrm>
            <a:off x="676275" y="642938"/>
            <a:ext cx="23129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700">
                <a:solidFill>
                  <a:srgbClr val="FF6600"/>
                </a:solidFill>
                <a:ea typeface="隶书" panose="02010509060101010101" pitchFamily="49" charset="-122"/>
                <a:sym typeface="Arial" panose="020B0604020202020204" pitchFamily="34" charset="0"/>
              </a:rPr>
              <a:t>for循环语句</a:t>
            </a:r>
          </a:p>
        </p:txBody>
      </p:sp>
      <p:sp>
        <p:nvSpPr>
          <p:cNvPr id="15364" name="Rectangle 2"/>
          <p:cNvSpPr>
            <a:spLocks noChangeArrowheads="1"/>
          </p:cNvSpPr>
          <p:nvPr/>
        </p:nvSpPr>
        <p:spPr bwMode="auto">
          <a:xfrm>
            <a:off x="1609725" y="1263650"/>
            <a:ext cx="1381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1400">
              <a:sym typeface="Arial" panose="020B0604020202020204" pitchFamily="34" charset="0"/>
            </a:endParaRPr>
          </a:p>
        </p:txBody>
      </p:sp>
      <p:pic>
        <p:nvPicPr>
          <p:cNvPr id="16389"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5838" y="14287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Box 11"/>
          <p:cNvSpPr>
            <a:spLocks noChangeArrowheads="1"/>
          </p:cNvSpPr>
          <p:nvPr/>
        </p:nvSpPr>
        <p:spPr bwMode="auto">
          <a:xfrm>
            <a:off x="1204913" y="1720850"/>
            <a:ext cx="5937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语法</a:t>
            </a:r>
            <a:endParaRPr lang="zh-CN" altLang="en-US">
              <a:sym typeface="Calibri" panose="020F0502020204030204" pitchFamily="34" charset="0"/>
            </a:endParaRPr>
          </a:p>
        </p:txBody>
      </p:sp>
      <p:sp>
        <p:nvSpPr>
          <p:cNvPr id="16391" name="AutoShape 3"/>
          <p:cNvSpPr>
            <a:spLocks noChangeArrowheads="1"/>
          </p:cNvSpPr>
          <p:nvPr/>
        </p:nvSpPr>
        <p:spPr bwMode="auto">
          <a:xfrm>
            <a:off x="971550" y="2500313"/>
            <a:ext cx="4068763" cy="15478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zh-CN" b="1">
                <a:ea typeface="黑体" panose="02010609060101010101" pitchFamily="49" charset="-122"/>
                <a:sym typeface="Arial" panose="020B0604020202020204" pitchFamily="34" charset="0"/>
              </a:rPr>
              <a:t>for (expr1; </a:t>
            </a:r>
            <a:r>
              <a:rPr lang="zh-CN" altLang="zh-CN" b="1">
                <a:solidFill>
                  <a:srgbClr val="FF0000"/>
                </a:solidFill>
                <a:ea typeface="黑体" panose="02010609060101010101" pitchFamily="49" charset="-122"/>
                <a:sym typeface="Arial" panose="020B0604020202020204" pitchFamily="34" charset="0"/>
              </a:rPr>
              <a:t>expr2</a:t>
            </a:r>
            <a:r>
              <a:rPr lang="zh-CN" altLang="zh-CN" b="1">
                <a:ea typeface="黑体" panose="02010609060101010101" pitchFamily="49" charset="-122"/>
                <a:sym typeface="Arial" panose="020B0604020202020204" pitchFamily="34" charset="0"/>
              </a:rPr>
              <a:t>; expr3)</a:t>
            </a:r>
            <a:endParaRPr lang="en-US" altLang="zh-CN" b="1">
              <a:ea typeface="黑体" panose="02010609060101010101" pitchFamily="49" charset="-122"/>
              <a:sym typeface="Arial" panose="020B0604020202020204" pitchFamily="34" charset="0"/>
            </a:endParaRPr>
          </a:p>
          <a:p>
            <a:r>
              <a:rPr lang="zh-CN" altLang="zh-CN" b="1">
                <a:ea typeface="黑体" panose="02010609060101010101" pitchFamily="49" charset="-122"/>
                <a:sym typeface="Arial" panose="020B0604020202020204" pitchFamily="34" charset="0"/>
              </a:rPr>
              <a:t>{</a:t>
            </a:r>
          </a:p>
          <a:p>
            <a:r>
              <a:rPr lang="zh-CN" altLang="zh-CN" b="1">
                <a:ea typeface="黑体" panose="02010609060101010101" pitchFamily="49" charset="-122"/>
                <a:sym typeface="Arial" panose="020B0604020202020204" pitchFamily="34" charset="0"/>
              </a:rPr>
              <a:t>	statement;</a:t>
            </a:r>
            <a:endParaRPr lang="en-US" altLang="zh-CN" b="1">
              <a:ea typeface="黑体" panose="02010609060101010101" pitchFamily="49" charset="-122"/>
              <a:sym typeface="Arial" panose="020B0604020202020204" pitchFamily="34" charset="0"/>
            </a:endParaRPr>
          </a:p>
          <a:p>
            <a:r>
              <a:rPr lang="zh-CN" altLang="zh-CN" b="1">
                <a:ea typeface="黑体" panose="02010609060101010101" pitchFamily="49" charset="-122"/>
                <a:sym typeface="Arial" panose="020B0604020202020204" pitchFamily="34" charset="0"/>
              </a:rPr>
              <a:t>}</a:t>
            </a:r>
          </a:p>
        </p:txBody>
      </p:sp>
      <p:pic>
        <p:nvPicPr>
          <p:cNvPr id="16392" name="图片 10" descr="按扭-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3438" y="145097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3" name="TextBox 11"/>
          <p:cNvSpPr>
            <a:spLocks noChangeArrowheads="1"/>
          </p:cNvSpPr>
          <p:nvPr/>
        </p:nvSpPr>
        <p:spPr bwMode="auto">
          <a:xfrm>
            <a:off x="4799013" y="1746250"/>
            <a:ext cx="8223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流程图</a:t>
            </a:r>
            <a:endParaRPr lang="zh-CN" altLang="en-US">
              <a:sym typeface="Calibri" panose="020F0502020204030204" pitchFamily="34" charset="0"/>
            </a:endParaRPr>
          </a:p>
        </p:txBody>
      </p:sp>
      <p:graphicFrame>
        <p:nvGraphicFramePr>
          <p:cNvPr id="16394" name="Object 10"/>
          <p:cNvGraphicFramePr>
            <a:graphicFrameLocks/>
          </p:cNvGraphicFramePr>
          <p:nvPr/>
        </p:nvGraphicFramePr>
        <p:xfrm>
          <a:off x="5583238" y="1563688"/>
          <a:ext cx="2633662" cy="3205162"/>
        </p:xfrm>
        <a:graphic>
          <a:graphicData uri="http://schemas.openxmlformats.org/presentationml/2006/ole">
            <mc:AlternateContent xmlns:mc="http://schemas.openxmlformats.org/markup-compatibility/2006">
              <mc:Choice xmlns:v="urn:schemas-microsoft-com:vml" Requires="v">
                <p:oleObj spid="_x0000_s6148" r:id="rId5" imgW="2009880" imgH="2638440" progId="Word.Picture.8">
                  <p:embed/>
                </p:oleObj>
              </mc:Choice>
              <mc:Fallback>
                <p:oleObj r:id="rId5" imgW="2009880" imgH="2638440" progId="Word.Picture.8">
                  <p:embed/>
                  <p:pic>
                    <p:nvPicPr>
                      <p:cNvPr id="16394" name="Object 1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3238" y="1563688"/>
                        <a:ext cx="2633662" cy="320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6045893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390"/>
                                        </p:tgtEl>
                                        <p:attrNameLst>
                                          <p:attrName>style.visibility</p:attrName>
                                        </p:attrNameLst>
                                      </p:cBhvr>
                                      <p:to>
                                        <p:strVal val="visible"/>
                                      </p:to>
                                    </p:set>
                                    <p:animEffect filter="wipe(left)">
                                      <p:cBhvr>
                                        <p:cTn id="7" dur="500"/>
                                        <p:tgtEl>
                                          <p:spTgt spid="16390"/>
                                        </p:tgtEl>
                                      </p:cBhvr>
                                    </p:animEffect>
                                  </p:childTnLst>
                                </p:cTn>
                              </p:par>
                              <p:par>
                                <p:cTn id="8" presetID="22" presetClass="entr" presetSubtype="8" fill="hold" nodeType="withEffect">
                                  <p:stCondLst>
                                    <p:cond delay="0"/>
                                  </p:stCondLst>
                                  <p:childTnLst>
                                    <p:set>
                                      <p:cBhvr>
                                        <p:cTn id="9" dur="1" fill="hold">
                                          <p:stCondLst>
                                            <p:cond delay="0"/>
                                          </p:stCondLst>
                                        </p:cTn>
                                        <p:tgtEl>
                                          <p:spTgt spid="16389"/>
                                        </p:tgtEl>
                                        <p:attrNameLst>
                                          <p:attrName>style.visibility</p:attrName>
                                        </p:attrNameLst>
                                      </p:cBhvr>
                                      <p:to>
                                        <p:strVal val="visible"/>
                                      </p:to>
                                    </p:set>
                                    <p:animEffect filter="wipe(left)">
                                      <p:cBhvr>
                                        <p:cTn id="10" dur="500"/>
                                        <p:tgtEl>
                                          <p:spTgt spid="1638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391"/>
                                        </p:tgtEl>
                                        <p:attrNameLst>
                                          <p:attrName>style.visibility</p:attrName>
                                        </p:attrNameLst>
                                      </p:cBhvr>
                                      <p:to>
                                        <p:strVal val="visible"/>
                                      </p:to>
                                    </p:set>
                                    <p:animEffect filter="wipe(left)">
                                      <p:cBhvr>
                                        <p:cTn id="13" dur="500"/>
                                        <p:tgtEl>
                                          <p:spTgt spid="16391"/>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6393"/>
                                        </p:tgtEl>
                                        <p:attrNameLst>
                                          <p:attrName>style.visibility</p:attrName>
                                        </p:attrNameLst>
                                      </p:cBhvr>
                                      <p:to>
                                        <p:strVal val="visible"/>
                                      </p:to>
                                    </p:set>
                                    <p:animEffect filter="wipe(left)">
                                      <p:cBhvr>
                                        <p:cTn id="18" dur="500"/>
                                        <p:tgtEl>
                                          <p:spTgt spid="16393"/>
                                        </p:tgtEl>
                                      </p:cBhvr>
                                    </p:animEffect>
                                  </p:childTnLst>
                                </p:cTn>
                              </p:par>
                              <p:par>
                                <p:cTn id="19" presetID="22" presetClass="entr" presetSubtype="8" fill="hold" nodeType="withEffect">
                                  <p:stCondLst>
                                    <p:cond delay="0"/>
                                  </p:stCondLst>
                                  <p:childTnLst>
                                    <p:set>
                                      <p:cBhvr>
                                        <p:cTn id="20" dur="1" fill="hold">
                                          <p:stCondLst>
                                            <p:cond delay="0"/>
                                          </p:stCondLst>
                                        </p:cTn>
                                        <p:tgtEl>
                                          <p:spTgt spid="16392"/>
                                        </p:tgtEl>
                                        <p:attrNameLst>
                                          <p:attrName>style.visibility</p:attrName>
                                        </p:attrNameLst>
                                      </p:cBhvr>
                                      <p:to>
                                        <p:strVal val="visible"/>
                                      </p:to>
                                    </p:set>
                                    <p:animEffect filter="wipe(left)">
                                      <p:cBhvr>
                                        <p:cTn id="21" dur="500"/>
                                        <p:tgtEl>
                                          <p:spTgt spid="16392"/>
                                        </p:tgtEl>
                                      </p:cBhvr>
                                    </p:animEffect>
                                  </p:childTnLst>
                                </p:cTn>
                              </p:par>
                            </p:childTnLst>
                          </p:cTn>
                        </p:par>
                        <p:par>
                          <p:cTn id="22" fill="hold" nodeType="afterGroup">
                            <p:stCondLst>
                              <p:cond delay="500"/>
                            </p:stCondLst>
                            <p:childTnLst>
                              <p:par>
                                <p:cTn id="23" presetID="3" presetClass="entr" presetSubtype="10" fill="hold" nodeType="afterEffect">
                                  <p:stCondLst>
                                    <p:cond delay="0"/>
                                  </p:stCondLst>
                                  <p:childTnLst>
                                    <p:set>
                                      <p:cBhvr>
                                        <p:cTn id="24" dur="1" fill="hold">
                                          <p:stCondLst>
                                            <p:cond delay="0"/>
                                          </p:stCondLst>
                                        </p:cTn>
                                        <p:tgtEl>
                                          <p:spTgt spid="16394"/>
                                        </p:tgtEl>
                                        <p:attrNameLst>
                                          <p:attrName>style.visibility</p:attrName>
                                        </p:attrNameLst>
                                      </p:cBhvr>
                                      <p:to>
                                        <p:strVal val="visible"/>
                                      </p:to>
                                    </p:set>
                                    <p:animEffect transition="in" filter="blinds(horizontal)">
                                      <p:cBhvr>
                                        <p:cTn id="25" dur="500"/>
                                        <p:tgtEl>
                                          <p:spTgt spid="163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bldLvl="0"/>
      <p:bldP spid="16391" grpId="0" bldLvl="0" animBg="1"/>
      <p:bldP spid="16393" grpId="0" bldLvl="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9"/>
          <p:cNvSpPr>
            <a:spLocks noChangeArrowheads="1"/>
          </p:cNvSpPr>
          <p:nvPr/>
        </p:nvSpPr>
        <p:spPr bwMode="auto">
          <a:xfrm>
            <a:off x="676275" y="642938"/>
            <a:ext cx="23129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700">
                <a:solidFill>
                  <a:srgbClr val="FF6600"/>
                </a:solidFill>
                <a:ea typeface="隶书" panose="02010509060101010101" pitchFamily="49" charset="-122"/>
                <a:sym typeface="Arial" panose="020B0604020202020204" pitchFamily="34" charset="0"/>
              </a:rPr>
              <a:t>foreach循环</a:t>
            </a:r>
          </a:p>
        </p:txBody>
      </p:sp>
      <p:sp>
        <p:nvSpPr>
          <p:cNvPr id="16388" name="Rectangle 2"/>
          <p:cNvSpPr>
            <a:spLocks noChangeArrowheads="1"/>
          </p:cNvSpPr>
          <p:nvPr/>
        </p:nvSpPr>
        <p:spPr bwMode="auto">
          <a:xfrm>
            <a:off x="1609725" y="1263650"/>
            <a:ext cx="1381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1400">
              <a:sym typeface="Arial" panose="020B0604020202020204" pitchFamily="34" charset="0"/>
            </a:endParaRPr>
          </a:p>
        </p:txBody>
      </p:sp>
      <p:pic>
        <p:nvPicPr>
          <p:cNvPr id="17413"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838" y="14287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TextBox 11"/>
          <p:cNvSpPr>
            <a:spLocks noChangeArrowheads="1"/>
          </p:cNvSpPr>
          <p:nvPr/>
        </p:nvSpPr>
        <p:spPr bwMode="auto">
          <a:xfrm>
            <a:off x="1204913" y="1720850"/>
            <a:ext cx="70961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语法1</a:t>
            </a:r>
            <a:endParaRPr lang="zh-CN" altLang="en-US">
              <a:sym typeface="Calibri" panose="020F0502020204030204" pitchFamily="34" charset="0"/>
            </a:endParaRPr>
          </a:p>
        </p:txBody>
      </p:sp>
      <p:sp>
        <p:nvSpPr>
          <p:cNvPr id="17415" name="AutoShape 3"/>
          <p:cNvSpPr>
            <a:spLocks noChangeArrowheads="1"/>
          </p:cNvSpPr>
          <p:nvPr/>
        </p:nvSpPr>
        <p:spPr bwMode="auto">
          <a:xfrm>
            <a:off x="2484438" y="1565275"/>
            <a:ext cx="4643437" cy="11144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ea typeface="黑体" panose="02010609060101010101" pitchFamily="49" charset="-122"/>
                <a:sym typeface="Arial" panose="020B0604020202020204" pitchFamily="34" charset="0"/>
              </a:rPr>
              <a:t>foreach (array_expression as $value)</a:t>
            </a:r>
            <a:endParaRPr lang="en-US" altLang="zh-CN" b="1">
              <a:ea typeface="黑体" panose="02010609060101010101" pitchFamily="49" charset="-122"/>
              <a:sym typeface="Arial" panose="020B0604020202020204" pitchFamily="34" charset="0"/>
            </a:endParaRPr>
          </a:p>
          <a:p>
            <a:r>
              <a:rPr lang="en-US" altLang="zh-CN" b="1">
                <a:ea typeface="黑体" panose="02010609060101010101" pitchFamily="49" charset="-122"/>
                <a:sym typeface="Arial" panose="020B0604020202020204" pitchFamily="34" charset="0"/>
              </a:rPr>
              <a:t>{</a:t>
            </a:r>
            <a:endParaRPr lang="zh-CN" altLang="en-US"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        statement</a:t>
            </a:r>
            <a:r>
              <a:rPr lang="en-US" altLang="zh-CN" b="1">
                <a:ea typeface="黑体" panose="02010609060101010101" pitchFamily="49" charset="-122"/>
                <a:sym typeface="Arial" panose="020B0604020202020204" pitchFamily="34" charset="0"/>
              </a:rPr>
              <a:t>;</a:t>
            </a:r>
          </a:p>
          <a:p>
            <a:r>
              <a:rPr lang="en-US" altLang="zh-CN" b="1">
                <a:ea typeface="黑体" panose="02010609060101010101" pitchFamily="49" charset="-122"/>
                <a:sym typeface="Arial" panose="020B0604020202020204" pitchFamily="34" charset="0"/>
              </a:rPr>
              <a:t>}</a:t>
            </a:r>
            <a:endParaRPr lang="zh-CN" altLang="en-US" b="1">
              <a:ea typeface="黑体" panose="02010609060101010101" pitchFamily="49" charset="-122"/>
              <a:sym typeface="Arial" panose="020B0604020202020204" pitchFamily="34" charset="0"/>
            </a:endParaRPr>
          </a:p>
        </p:txBody>
      </p:sp>
      <p:pic>
        <p:nvPicPr>
          <p:cNvPr id="17416"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475" y="27305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7" name="TextBox 11"/>
          <p:cNvSpPr>
            <a:spLocks noChangeArrowheads="1"/>
          </p:cNvSpPr>
          <p:nvPr/>
        </p:nvSpPr>
        <p:spPr bwMode="auto">
          <a:xfrm>
            <a:off x="1225550" y="3022600"/>
            <a:ext cx="7096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语法2</a:t>
            </a:r>
            <a:endParaRPr lang="zh-CN" altLang="en-US">
              <a:sym typeface="Calibri" panose="020F0502020204030204" pitchFamily="34" charset="0"/>
            </a:endParaRPr>
          </a:p>
        </p:txBody>
      </p:sp>
      <p:sp>
        <p:nvSpPr>
          <p:cNvPr id="17418" name="AutoShape 3"/>
          <p:cNvSpPr>
            <a:spLocks noChangeArrowheads="1"/>
          </p:cNvSpPr>
          <p:nvPr/>
        </p:nvSpPr>
        <p:spPr bwMode="auto">
          <a:xfrm>
            <a:off x="2397125" y="2900363"/>
            <a:ext cx="5272088" cy="1219200"/>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ea typeface="黑体" panose="02010609060101010101" pitchFamily="49" charset="-122"/>
                <a:sym typeface="Arial" panose="020B0604020202020204" pitchFamily="34" charset="0"/>
              </a:rPr>
              <a:t>foreach (array_expression as $key =&gt; $value)</a:t>
            </a:r>
            <a:endParaRPr lang="en-US" altLang="zh-CN" b="1">
              <a:ea typeface="黑体" panose="02010609060101010101" pitchFamily="49" charset="-122"/>
              <a:sym typeface="Arial" panose="020B0604020202020204" pitchFamily="34" charset="0"/>
            </a:endParaRPr>
          </a:p>
          <a:p>
            <a:r>
              <a:rPr lang="en-US" altLang="zh-CN" b="1">
                <a:ea typeface="黑体" panose="02010609060101010101" pitchFamily="49" charset="-122"/>
                <a:sym typeface="Arial" panose="020B0604020202020204" pitchFamily="34" charset="0"/>
              </a:rPr>
              <a:t>{</a:t>
            </a:r>
            <a:endParaRPr lang="zh-CN" altLang="en-US" b="1">
              <a:ea typeface="黑体" panose="02010609060101010101" pitchFamily="49" charset="-122"/>
              <a:sym typeface="Arial" panose="020B0604020202020204" pitchFamily="34" charset="0"/>
            </a:endParaRPr>
          </a:p>
          <a:p>
            <a:r>
              <a:rPr lang="zh-CN" altLang="en-US" b="1">
                <a:ea typeface="黑体" panose="02010609060101010101" pitchFamily="49" charset="-122"/>
                <a:sym typeface="Arial" panose="020B0604020202020204" pitchFamily="34" charset="0"/>
              </a:rPr>
              <a:t>        statement</a:t>
            </a:r>
            <a:endParaRPr lang="en-US" altLang="zh-CN" b="1">
              <a:ea typeface="黑体" panose="02010609060101010101" pitchFamily="49" charset="-122"/>
              <a:sym typeface="Arial" panose="020B0604020202020204" pitchFamily="34" charset="0"/>
            </a:endParaRPr>
          </a:p>
          <a:p>
            <a:r>
              <a:rPr lang="en-US" altLang="zh-CN" b="1">
                <a:ea typeface="黑体" panose="02010609060101010101" pitchFamily="49" charset="-122"/>
                <a:sym typeface="Arial" panose="020B0604020202020204" pitchFamily="34" charset="0"/>
              </a:rPr>
              <a:t>}</a:t>
            </a:r>
            <a:endParaRPr lang="zh-CN" altLang="en-US" b="1">
              <a:ea typeface="黑体" panose="02010609060101010101" pitchFamily="49" charset="-122"/>
              <a:sym typeface="Arial" panose="020B0604020202020204" pitchFamily="34" charset="0"/>
            </a:endParaRPr>
          </a:p>
        </p:txBody>
      </p:sp>
    </p:spTree>
    <p:extLst>
      <p:ext uri="{BB962C8B-B14F-4D97-AF65-F5344CB8AC3E}">
        <p14:creationId xmlns:p14="http://schemas.microsoft.com/office/powerpoint/2010/main" val="238251667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414"/>
                                        </p:tgtEl>
                                        <p:attrNameLst>
                                          <p:attrName>style.visibility</p:attrName>
                                        </p:attrNameLst>
                                      </p:cBhvr>
                                      <p:to>
                                        <p:strVal val="visible"/>
                                      </p:to>
                                    </p:set>
                                    <p:animEffect filter="wipe(left)">
                                      <p:cBhvr>
                                        <p:cTn id="7" dur="500"/>
                                        <p:tgtEl>
                                          <p:spTgt spid="17414"/>
                                        </p:tgtEl>
                                      </p:cBhvr>
                                    </p:animEffect>
                                  </p:childTnLst>
                                </p:cTn>
                              </p:par>
                              <p:par>
                                <p:cTn id="8" presetID="22" presetClass="entr" presetSubtype="8" fill="hold" nodeType="withEffect">
                                  <p:stCondLst>
                                    <p:cond delay="0"/>
                                  </p:stCondLst>
                                  <p:childTnLst>
                                    <p:set>
                                      <p:cBhvr>
                                        <p:cTn id="9" dur="1" fill="hold">
                                          <p:stCondLst>
                                            <p:cond delay="0"/>
                                          </p:stCondLst>
                                        </p:cTn>
                                        <p:tgtEl>
                                          <p:spTgt spid="17413"/>
                                        </p:tgtEl>
                                        <p:attrNameLst>
                                          <p:attrName>style.visibility</p:attrName>
                                        </p:attrNameLst>
                                      </p:cBhvr>
                                      <p:to>
                                        <p:strVal val="visible"/>
                                      </p:to>
                                    </p:set>
                                    <p:animEffect filter="wipe(left)">
                                      <p:cBhvr>
                                        <p:cTn id="10" dur="500"/>
                                        <p:tgtEl>
                                          <p:spTgt spid="1741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7415"/>
                                        </p:tgtEl>
                                        <p:attrNameLst>
                                          <p:attrName>style.visibility</p:attrName>
                                        </p:attrNameLst>
                                      </p:cBhvr>
                                      <p:to>
                                        <p:strVal val="visible"/>
                                      </p:to>
                                    </p:set>
                                    <p:animEffect filter="wipe(left)">
                                      <p:cBhvr>
                                        <p:cTn id="13" dur="500"/>
                                        <p:tgtEl>
                                          <p:spTgt spid="1741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7417"/>
                                        </p:tgtEl>
                                        <p:attrNameLst>
                                          <p:attrName>style.visibility</p:attrName>
                                        </p:attrNameLst>
                                      </p:cBhvr>
                                      <p:to>
                                        <p:strVal val="visible"/>
                                      </p:to>
                                    </p:set>
                                    <p:animEffect filter="wipe(left)">
                                      <p:cBhvr>
                                        <p:cTn id="18" dur="500"/>
                                        <p:tgtEl>
                                          <p:spTgt spid="17417"/>
                                        </p:tgtEl>
                                      </p:cBhvr>
                                    </p:animEffect>
                                  </p:childTnLst>
                                </p:cTn>
                              </p:par>
                              <p:par>
                                <p:cTn id="19" presetID="22" presetClass="entr" presetSubtype="8" fill="hold" nodeType="withEffect">
                                  <p:stCondLst>
                                    <p:cond delay="0"/>
                                  </p:stCondLst>
                                  <p:childTnLst>
                                    <p:set>
                                      <p:cBhvr>
                                        <p:cTn id="20" dur="1" fill="hold">
                                          <p:stCondLst>
                                            <p:cond delay="0"/>
                                          </p:stCondLst>
                                        </p:cTn>
                                        <p:tgtEl>
                                          <p:spTgt spid="17416"/>
                                        </p:tgtEl>
                                        <p:attrNameLst>
                                          <p:attrName>style.visibility</p:attrName>
                                        </p:attrNameLst>
                                      </p:cBhvr>
                                      <p:to>
                                        <p:strVal val="visible"/>
                                      </p:to>
                                    </p:set>
                                    <p:animEffect filter="wipe(left)">
                                      <p:cBhvr>
                                        <p:cTn id="21" dur="500"/>
                                        <p:tgtEl>
                                          <p:spTgt spid="1741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7418"/>
                                        </p:tgtEl>
                                        <p:attrNameLst>
                                          <p:attrName>style.visibility</p:attrName>
                                        </p:attrNameLst>
                                      </p:cBhvr>
                                      <p:to>
                                        <p:strVal val="visible"/>
                                      </p:to>
                                    </p:set>
                                    <p:animEffect filter="wipe(left)">
                                      <p:cBhvr>
                                        <p:cTn id="24" dur="500"/>
                                        <p:tgtEl>
                                          <p:spTgt spid="17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bldLvl="0"/>
      <p:bldP spid="17415" grpId="0" bldLvl="0" animBg="1"/>
      <p:bldP spid="17417" grpId="0" bldLvl="0"/>
      <p:bldP spid="17418"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Rectangle 9"/>
          <p:cNvSpPr>
            <a:spLocks noChangeArrowheads="1"/>
          </p:cNvSpPr>
          <p:nvPr/>
        </p:nvSpPr>
        <p:spPr bwMode="auto">
          <a:xfrm>
            <a:off x="673100" y="641350"/>
            <a:ext cx="2782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700">
                <a:solidFill>
                  <a:srgbClr val="FF6600"/>
                </a:solidFill>
                <a:ea typeface="隶书" panose="02010509060101010101" pitchFamily="49" charset="-122"/>
                <a:sym typeface="Arial" panose="020B0604020202020204" pitchFamily="34" charset="0"/>
              </a:rPr>
              <a:t>循环结构的应用</a:t>
            </a:r>
          </a:p>
        </p:txBody>
      </p:sp>
      <p:sp>
        <p:nvSpPr>
          <p:cNvPr id="17412" name="Rectangle 4"/>
          <p:cNvSpPr>
            <a:spLocks noChangeArrowheads="1"/>
          </p:cNvSpPr>
          <p:nvPr/>
        </p:nvSpPr>
        <p:spPr bwMode="auto">
          <a:xfrm>
            <a:off x="684213" y="1419225"/>
            <a:ext cx="766762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a:latin typeface="Calibri" panose="020F0502020204030204" pitchFamily="34" charset="0"/>
                <a:sym typeface="Calibri" panose="020F0502020204030204" pitchFamily="34" charset="0"/>
              </a:rPr>
              <a:t>        </a:t>
            </a:r>
            <a:r>
              <a:rPr lang="zh-CN" altLang="en-US">
                <a:latin typeface="Calibri" panose="020F0502020204030204" pitchFamily="34" charset="0"/>
                <a:sym typeface="Calibri" panose="020F0502020204030204" pitchFamily="34" charset="0"/>
              </a:rPr>
              <a:t>利用for循环语句开发一个乘法口诀表，并将算式以及计算结果打印在特定的表格中。</a:t>
            </a:r>
            <a:r>
              <a:rPr lang="zh-CN" altLang="en-US">
                <a:sym typeface="Calibri" panose="020F0502020204030204" pitchFamily="34" charset="0"/>
              </a:rPr>
              <a:t> </a:t>
            </a:r>
          </a:p>
        </p:txBody>
      </p:sp>
      <p:graphicFrame>
        <p:nvGraphicFramePr>
          <p:cNvPr id="17413" name="Object 5"/>
          <p:cNvGraphicFramePr>
            <a:graphicFrameLocks/>
          </p:cNvGraphicFramePr>
          <p:nvPr/>
        </p:nvGraphicFramePr>
        <p:xfrm>
          <a:off x="1763713" y="2174875"/>
          <a:ext cx="5367337" cy="3992563"/>
        </p:xfrm>
        <a:graphic>
          <a:graphicData uri="http://schemas.openxmlformats.org/presentationml/2006/ole">
            <mc:AlternateContent xmlns:mc="http://schemas.openxmlformats.org/markup-compatibility/2006">
              <mc:Choice xmlns:v="urn:schemas-microsoft-com:vml" Requires="v">
                <p:oleObj spid="_x0000_s7172" r:id="rId4" imgW="2886840" imgH="2520360" progId="Word.Document.12">
                  <p:embed/>
                </p:oleObj>
              </mc:Choice>
              <mc:Fallback>
                <p:oleObj r:id="rId4" imgW="2886840" imgH="2520360" progId="Word.Document.12">
                  <p:embed/>
                  <p:pic>
                    <p:nvPicPr>
                      <p:cNvPr id="17413" name="Object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713" y="2174875"/>
                        <a:ext cx="5367337" cy="399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496533163"/>
      </p:ext>
    </p:extLst>
  </p:cSld>
  <p:clrMapOvr>
    <a:masterClrMapping/>
  </p:clrMapOvr>
  <p:transitio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9"/>
          <p:cNvSpPr>
            <a:spLocks noChangeArrowheads="1"/>
          </p:cNvSpPr>
          <p:nvPr/>
        </p:nvSpPr>
        <p:spPr bwMode="auto">
          <a:xfrm>
            <a:off x="673100" y="641350"/>
            <a:ext cx="23145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700">
                <a:solidFill>
                  <a:srgbClr val="FF6600"/>
                </a:solidFill>
                <a:ea typeface="隶书" panose="02010509060101010101" pitchFamily="49" charset="-122"/>
                <a:sym typeface="Arial" panose="020B0604020202020204" pitchFamily="34" charset="0"/>
              </a:rPr>
              <a:t>continue语句</a:t>
            </a:r>
          </a:p>
        </p:txBody>
      </p:sp>
      <p:sp>
        <p:nvSpPr>
          <p:cNvPr id="20484" name="Rectangle 4"/>
          <p:cNvSpPr>
            <a:spLocks noChangeArrowheads="1"/>
          </p:cNvSpPr>
          <p:nvPr/>
        </p:nvSpPr>
        <p:spPr bwMode="auto">
          <a:xfrm>
            <a:off x="755650" y="1235075"/>
            <a:ext cx="76676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a:latin typeface="Calibri" panose="020F0502020204030204" pitchFamily="34" charset="0"/>
                <a:sym typeface="Calibri" panose="020F0502020204030204" pitchFamily="34" charset="0"/>
              </a:rPr>
              <a:t>        在执行continue语句后，程序将结束本次循环的执行，并开始下一轮循环的执行操作。</a:t>
            </a:r>
            <a:r>
              <a:rPr lang="en-US" altLang="zh-CN">
                <a:latin typeface="Calibri" panose="020F0502020204030204" pitchFamily="34" charset="0"/>
                <a:sym typeface="Calibri" panose="020F0502020204030204" pitchFamily="34" charset="0"/>
              </a:rPr>
              <a:t>for</a:t>
            </a:r>
            <a:r>
              <a:rPr lang="zh-CN" altLang="en-US">
                <a:latin typeface="Calibri" panose="020F0502020204030204" pitchFamily="34" charset="0"/>
                <a:sym typeface="Calibri" panose="020F0502020204030204" pitchFamily="34" charset="0"/>
              </a:rPr>
              <a:t>计算</a:t>
            </a:r>
            <a:r>
              <a:rPr lang="en-US" altLang="zh-CN">
                <a:latin typeface="Calibri" panose="020F0502020204030204" pitchFamily="34" charset="0"/>
                <a:sym typeface="Calibri" panose="020F0502020204030204" pitchFamily="34" charset="0"/>
              </a:rPr>
              <a:t>1-100</a:t>
            </a:r>
            <a:r>
              <a:rPr lang="zh-CN" altLang="en-US">
                <a:latin typeface="Calibri" panose="020F0502020204030204" pitchFamily="34" charset="0"/>
                <a:sym typeface="Calibri" panose="020F0502020204030204" pitchFamily="34" charset="0"/>
              </a:rPr>
              <a:t>奇数的和。</a:t>
            </a:r>
          </a:p>
        </p:txBody>
      </p:sp>
      <p:sp>
        <p:nvSpPr>
          <p:cNvPr id="21509" name="AutoShape 4"/>
          <p:cNvSpPr>
            <a:spLocks noChangeArrowheads="1"/>
          </p:cNvSpPr>
          <p:nvPr/>
        </p:nvSpPr>
        <p:spPr bwMode="auto">
          <a:xfrm>
            <a:off x="2195513" y="1943100"/>
            <a:ext cx="4105275" cy="2824163"/>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a:latin typeface="Calibri" panose="020F0502020204030204" pitchFamily="34" charset="0"/>
                <a:sym typeface="Calibri" panose="020F0502020204030204" pitchFamily="34" charset="0"/>
              </a:rPr>
              <a:t>&lt;?php</a:t>
            </a:r>
          </a:p>
          <a:p>
            <a:pPr eaLnBrk="1" hangingPunct="1"/>
            <a:r>
              <a:rPr lang="en-US" altLang="zh-CN" sz="1400">
                <a:latin typeface="Calibri" panose="020F0502020204030204" pitchFamily="34" charset="0"/>
                <a:sym typeface="Calibri" panose="020F0502020204030204" pitchFamily="34" charset="0"/>
              </a:rPr>
              <a:t>        $sum=0;</a:t>
            </a:r>
          </a:p>
          <a:p>
            <a:pPr eaLnBrk="1" hangingPunct="1"/>
            <a:r>
              <a:rPr lang="zh-CN" altLang="en-US" sz="1400">
                <a:latin typeface="Calibri" panose="020F0502020204030204" pitchFamily="34" charset="0"/>
                <a:sym typeface="Calibri" panose="020F0502020204030204" pitchFamily="34" charset="0"/>
              </a:rPr>
              <a:t>        </a:t>
            </a:r>
            <a:r>
              <a:rPr lang="en-US" altLang="zh-CN" sz="1400">
                <a:latin typeface="Calibri" panose="020F0502020204030204" pitchFamily="34" charset="0"/>
                <a:sym typeface="Calibri" panose="020F0502020204030204" pitchFamily="34" charset="0"/>
              </a:rPr>
              <a:t>for($i = 1; $i &lt;= 100; $i++)</a:t>
            </a:r>
          </a:p>
          <a:p>
            <a:pPr eaLnBrk="1" hangingPunct="1"/>
            <a:r>
              <a:rPr lang="en-US" altLang="zh-CN" sz="1400">
                <a:latin typeface="Calibri" panose="020F0502020204030204" pitchFamily="34" charset="0"/>
                <a:sym typeface="Calibri" panose="020F0502020204030204" pitchFamily="34" charset="0"/>
              </a:rPr>
              <a:t>{</a:t>
            </a:r>
          </a:p>
          <a:p>
            <a:pPr eaLnBrk="1" hangingPunct="1"/>
            <a:r>
              <a:rPr lang="en-US" altLang="zh-CN" sz="1400">
                <a:latin typeface="Calibri" panose="020F0502020204030204" pitchFamily="34" charset="0"/>
                <a:sym typeface="Calibri" panose="020F0502020204030204" pitchFamily="34" charset="0"/>
              </a:rPr>
              <a:t>           if($i%2==0)//</a:t>
            </a:r>
            <a:r>
              <a:rPr lang="zh-CN" altLang="en-US" sz="1400">
                <a:latin typeface="Calibri" panose="020F0502020204030204" pitchFamily="34" charset="0"/>
                <a:sym typeface="Calibri" panose="020F0502020204030204" pitchFamily="34" charset="0"/>
              </a:rPr>
              <a:t>偶数</a:t>
            </a:r>
            <a:endParaRPr lang="en-US" altLang="zh-CN" sz="1400">
              <a:latin typeface="Calibri" panose="020F0502020204030204" pitchFamily="34" charset="0"/>
              <a:sym typeface="Calibri" panose="020F0502020204030204" pitchFamily="34" charset="0"/>
            </a:endParaRPr>
          </a:p>
          <a:p>
            <a:pPr eaLnBrk="1" hangingPunct="1"/>
            <a:r>
              <a:rPr lang="en-US" altLang="zh-CN" sz="1400">
                <a:latin typeface="Calibri" panose="020F0502020204030204" pitchFamily="34" charset="0"/>
                <a:sym typeface="Calibri" panose="020F0502020204030204" pitchFamily="34" charset="0"/>
              </a:rPr>
              <a:t>              {</a:t>
            </a:r>
          </a:p>
          <a:p>
            <a:pPr eaLnBrk="1" hangingPunct="1"/>
            <a:r>
              <a:rPr lang="en-US" altLang="zh-CN" sz="1400">
                <a:latin typeface="Calibri" panose="020F0502020204030204" pitchFamily="34" charset="0"/>
                <a:sym typeface="Calibri" panose="020F0502020204030204" pitchFamily="34" charset="0"/>
              </a:rPr>
              <a:t>                   continue;</a:t>
            </a:r>
          </a:p>
          <a:p>
            <a:pPr eaLnBrk="1" hangingPunct="1"/>
            <a:r>
              <a:rPr lang="en-US" altLang="zh-CN" sz="1400">
                <a:latin typeface="Calibri" panose="020F0502020204030204" pitchFamily="34" charset="0"/>
                <a:sym typeface="Calibri" panose="020F0502020204030204" pitchFamily="34" charset="0"/>
              </a:rPr>
              <a:t>             }</a:t>
            </a:r>
          </a:p>
          <a:p>
            <a:pPr eaLnBrk="1" hangingPunct="1"/>
            <a:r>
              <a:rPr lang="en-US" altLang="zh-CN" sz="1400">
                <a:latin typeface="Calibri" panose="020F0502020204030204" pitchFamily="34" charset="0"/>
                <a:sym typeface="Calibri" panose="020F0502020204030204" pitchFamily="34" charset="0"/>
              </a:rPr>
              <a:t>              $sum+=$i;</a:t>
            </a:r>
          </a:p>
          <a:p>
            <a:pPr eaLnBrk="1" hangingPunct="1"/>
            <a:r>
              <a:rPr lang="en-US" altLang="zh-CN" sz="1400">
                <a:latin typeface="Calibri" panose="020F0502020204030204" pitchFamily="34" charset="0"/>
                <a:sym typeface="Calibri" panose="020F0502020204030204" pitchFamily="34" charset="0"/>
              </a:rPr>
              <a:t>}</a:t>
            </a:r>
          </a:p>
          <a:p>
            <a:pPr eaLnBrk="1" hangingPunct="1"/>
            <a:r>
              <a:rPr lang="en-US" altLang="zh-CN" sz="1400">
                <a:latin typeface="Calibri" panose="020F0502020204030204" pitchFamily="34" charset="0"/>
                <a:sym typeface="Calibri" panose="020F0502020204030204" pitchFamily="34" charset="0"/>
              </a:rPr>
              <a:t>     echo $sum." ";</a:t>
            </a:r>
          </a:p>
          <a:p>
            <a:pPr eaLnBrk="1" hangingPunct="1"/>
            <a:endParaRPr lang="en-US" altLang="zh-CN" sz="1400">
              <a:latin typeface="Calibri" panose="020F0502020204030204" pitchFamily="34" charset="0"/>
              <a:sym typeface="Calibri" panose="020F0502020204030204" pitchFamily="34" charset="0"/>
            </a:endParaRPr>
          </a:p>
          <a:p>
            <a:pPr eaLnBrk="1" hangingPunct="1"/>
            <a:r>
              <a:rPr lang="en-US" altLang="zh-CN" sz="1400">
                <a:latin typeface="Calibri" panose="020F0502020204030204" pitchFamily="34" charset="0"/>
                <a:sym typeface="Calibri" panose="020F0502020204030204" pitchFamily="34" charset="0"/>
              </a:rPr>
              <a:t>?&gt; </a:t>
            </a:r>
          </a:p>
        </p:txBody>
      </p:sp>
    </p:spTree>
    <p:extLst>
      <p:ext uri="{BB962C8B-B14F-4D97-AF65-F5344CB8AC3E}">
        <p14:creationId xmlns:p14="http://schemas.microsoft.com/office/powerpoint/2010/main" val="319545872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509"/>
                                        </p:tgtEl>
                                        <p:attrNameLst>
                                          <p:attrName>style.visibility</p:attrName>
                                        </p:attrNameLst>
                                      </p:cBhvr>
                                      <p:to>
                                        <p:strVal val="visible"/>
                                      </p:to>
                                    </p:set>
                                    <p:animEffect filter="wipe(left)">
                                      <p:cBhvr>
                                        <p:cTn id="7" dur="500"/>
                                        <p:tgtEl>
                                          <p:spTgt spid="21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bldLvl="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9"/>
          <p:cNvSpPr>
            <a:spLocks noChangeArrowheads="1"/>
          </p:cNvSpPr>
          <p:nvPr/>
        </p:nvSpPr>
        <p:spPr bwMode="auto">
          <a:xfrm>
            <a:off x="673100" y="641350"/>
            <a:ext cx="20637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700">
                <a:solidFill>
                  <a:srgbClr val="FF6600"/>
                </a:solidFill>
                <a:ea typeface="隶书" panose="02010509060101010101" pitchFamily="49" charset="-122"/>
                <a:sym typeface="Arial" panose="020B0604020202020204" pitchFamily="34" charset="0"/>
              </a:rPr>
              <a:t>break语句</a:t>
            </a:r>
          </a:p>
        </p:txBody>
      </p:sp>
      <p:sp>
        <p:nvSpPr>
          <p:cNvPr id="21508" name="Rectangle 4"/>
          <p:cNvSpPr>
            <a:spLocks noChangeArrowheads="1"/>
          </p:cNvSpPr>
          <p:nvPr/>
        </p:nvSpPr>
        <p:spPr bwMode="auto">
          <a:xfrm>
            <a:off x="755650" y="1238250"/>
            <a:ext cx="766762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a:latin typeface="Calibri" panose="020F0502020204030204" pitchFamily="34" charset="0"/>
                <a:sym typeface="Calibri" panose="020F0502020204030204" pitchFamily="34" charset="0"/>
              </a:rPr>
              <a:t>        break语句可以终止当前的循环，包括while、do…while、for、foreach和switch在内的所有控制语句。</a:t>
            </a:r>
          </a:p>
        </p:txBody>
      </p:sp>
      <p:sp>
        <p:nvSpPr>
          <p:cNvPr id="22533" name="AutoShape 4"/>
          <p:cNvSpPr>
            <a:spLocks noChangeArrowheads="1"/>
          </p:cNvSpPr>
          <p:nvPr/>
        </p:nvSpPr>
        <p:spPr bwMode="auto">
          <a:xfrm>
            <a:off x="2700338" y="2174875"/>
            <a:ext cx="3419475" cy="2268538"/>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a:latin typeface="Calibri" panose="020F0502020204030204" pitchFamily="34" charset="0"/>
                <a:sym typeface="Calibri" panose="020F0502020204030204" pitchFamily="34" charset="0"/>
              </a:rPr>
              <a:t>&lt;?php</a:t>
            </a:r>
          </a:p>
          <a:p>
            <a:pPr eaLnBrk="1" hangingPunct="1"/>
            <a:r>
              <a:rPr lang="zh-CN" altLang="en-US" sz="1400">
                <a:latin typeface="Calibri" panose="020F0502020204030204" pitchFamily="34" charset="0"/>
                <a:sym typeface="Calibri" panose="020F0502020204030204" pitchFamily="34" charset="0"/>
              </a:rPr>
              <a:t>        </a:t>
            </a:r>
            <a:r>
              <a:rPr lang="en-US" altLang="zh-CN" sz="1400">
                <a:latin typeface="Calibri" panose="020F0502020204030204" pitchFamily="34" charset="0"/>
                <a:sym typeface="Calibri" panose="020F0502020204030204" pitchFamily="34" charset="0"/>
              </a:rPr>
              <a:t>for($i = 1; $i &lt;= 10; $i++)</a:t>
            </a:r>
          </a:p>
          <a:p>
            <a:pPr eaLnBrk="1" hangingPunct="1"/>
            <a:r>
              <a:rPr lang="en-US" altLang="zh-CN" sz="1400">
                <a:latin typeface="Calibri" panose="020F0502020204030204" pitchFamily="34" charset="0"/>
                <a:sym typeface="Calibri" panose="020F0502020204030204" pitchFamily="34" charset="0"/>
              </a:rPr>
              <a:t>       {</a:t>
            </a:r>
          </a:p>
          <a:p>
            <a:pPr eaLnBrk="1" hangingPunct="1"/>
            <a:r>
              <a:rPr lang="zh-CN" altLang="en-US" sz="1400">
                <a:latin typeface="Calibri" panose="020F0502020204030204" pitchFamily="34" charset="0"/>
                <a:sym typeface="Calibri" panose="020F0502020204030204" pitchFamily="34" charset="0"/>
              </a:rPr>
              <a:t>               </a:t>
            </a:r>
            <a:r>
              <a:rPr lang="en-US" altLang="zh-CN" sz="1400">
                <a:latin typeface="Calibri" panose="020F0502020204030204" pitchFamily="34" charset="0"/>
                <a:sym typeface="Calibri" panose="020F0502020204030204" pitchFamily="34" charset="0"/>
              </a:rPr>
              <a:t>if($i == 6)</a:t>
            </a:r>
          </a:p>
          <a:p>
            <a:pPr eaLnBrk="1" hangingPunct="1"/>
            <a:r>
              <a:rPr lang="en-US" altLang="zh-CN" sz="1400">
                <a:latin typeface="Calibri" panose="020F0502020204030204" pitchFamily="34" charset="0"/>
                <a:sym typeface="Calibri" panose="020F0502020204030204" pitchFamily="34" charset="0"/>
              </a:rPr>
              <a:t>               {</a:t>
            </a:r>
          </a:p>
          <a:p>
            <a:pPr eaLnBrk="1" hangingPunct="1"/>
            <a:r>
              <a:rPr lang="zh-CN" altLang="en-US" sz="1400">
                <a:latin typeface="Calibri" panose="020F0502020204030204" pitchFamily="34" charset="0"/>
                <a:sym typeface="Calibri" panose="020F0502020204030204" pitchFamily="34" charset="0"/>
              </a:rPr>
              <a:t>                       </a:t>
            </a:r>
            <a:r>
              <a:rPr lang="en-US" altLang="zh-CN" sz="1400">
                <a:latin typeface="Calibri" panose="020F0502020204030204" pitchFamily="34" charset="0"/>
                <a:sym typeface="Calibri" panose="020F0502020204030204" pitchFamily="34" charset="0"/>
              </a:rPr>
              <a:t>break;</a:t>
            </a:r>
          </a:p>
          <a:p>
            <a:pPr eaLnBrk="1" hangingPunct="1"/>
            <a:r>
              <a:rPr lang="zh-CN" altLang="en-US" sz="1400">
                <a:latin typeface="Calibri" panose="020F0502020204030204" pitchFamily="34" charset="0"/>
                <a:sym typeface="Calibri" panose="020F0502020204030204" pitchFamily="34" charset="0"/>
              </a:rPr>
              <a:t>                </a:t>
            </a:r>
            <a:r>
              <a:rPr lang="en-US" altLang="zh-CN" sz="1400">
                <a:latin typeface="Calibri" panose="020F0502020204030204" pitchFamily="34" charset="0"/>
                <a:sym typeface="Calibri" panose="020F0502020204030204" pitchFamily="34" charset="0"/>
              </a:rPr>
              <a:t>}</a:t>
            </a:r>
          </a:p>
          <a:p>
            <a:pPr eaLnBrk="1" hangingPunct="1"/>
            <a:r>
              <a:rPr lang="zh-CN" altLang="en-US" sz="1400">
                <a:latin typeface="Calibri" panose="020F0502020204030204" pitchFamily="34" charset="0"/>
                <a:sym typeface="Calibri" panose="020F0502020204030204" pitchFamily="34" charset="0"/>
              </a:rPr>
              <a:t>                </a:t>
            </a:r>
            <a:r>
              <a:rPr lang="en-US" altLang="zh-CN" sz="1400">
                <a:latin typeface="Calibri" panose="020F0502020204030204" pitchFamily="34" charset="0"/>
                <a:sym typeface="Calibri" panose="020F0502020204030204" pitchFamily="34" charset="0"/>
              </a:rPr>
              <a:t>echo $i." ";</a:t>
            </a:r>
          </a:p>
          <a:p>
            <a:pPr eaLnBrk="1" hangingPunct="1"/>
            <a:r>
              <a:rPr lang="zh-CN" altLang="en-US" sz="1400">
                <a:latin typeface="Calibri" panose="020F0502020204030204" pitchFamily="34" charset="0"/>
                <a:sym typeface="Calibri" panose="020F0502020204030204" pitchFamily="34" charset="0"/>
              </a:rPr>
              <a:t>        </a:t>
            </a:r>
            <a:r>
              <a:rPr lang="en-US" altLang="zh-CN" sz="1400">
                <a:latin typeface="Calibri" panose="020F0502020204030204" pitchFamily="34" charset="0"/>
                <a:sym typeface="Calibri" panose="020F0502020204030204" pitchFamily="34" charset="0"/>
              </a:rPr>
              <a:t>}</a:t>
            </a:r>
          </a:p>
          <a:p>
            <a:pPr eaLnBrk="1" hangingPunct="1"/>
            <a:r>
              <a:rPr lang="en-US" altLang="zh-CN" sz="1400">
                <a:latin typeface="Calibri" panose="020F0502020204030204" pitchFamily="34" charset="0"/>
                <a:sym typeface="Calibri" panose="020F0502020204030204" pitchFamily="34" charset="0"/>
              </a:rPr>
              <a:t>?&gt; </a:t>
            </a:r>
          </a:p>
        </p:txBody>
      </p:sp>
    </p:spTree>
    <p:extLst>
      <p:ext uri="{BB962C8B-B14F-4D97-AF65-F5344CB8AC3E}">
        <p14:creationId xmlns:p14="http://schemas.microsoft.com/office/powerpoint/2010/main" val="299541719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533"/>
                                        </p:tgtEl>
                                        <p:attrNameLst>
                                          <p:attrName>style.visibility</p:attrName>
                                        </p:attrNameLst>
                                      </p:cBhvr>
                                      <p:to>
                                        <p:strVal val="visible"/>
                                      </p:to>
                                    </p:set>
                                    <p:animEffect filter="wipe(left)">
                                      <p:cBhvr>
                                        <p:cTn id="7" dur="500"/>
                                        <p:tgtEl>
                                          <p:spTgt spid="22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Rectangle 9"/>
          <p:cNvSpPr>
            <a:spLocks noChangeArrowheads="1"/>
          </p:cNvSpPr>
          <p:nvPr/>
        </p:nvSpPr>
        <p:spPr bwMode="auto">
          <a:xfrm>
            <a:off x="673100" y="641350"/>
            <a:ext cx="16303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700">
                <a:solidFill>
                  <a:srgbClr val="FF6600"/>
                </a:solidFill>
                <a:ea typeface="隶书" panose="02010509060101010101" pitchFamily="49" charset="-122"/>
                <a:sym typeface="Arial" panose="020B0604020202020204" pitchFamily="34" charset="0"/>
              </a:rPr>
              <a:t>exit语句</a:t>
            </a:r>
          </a:p>
        </p:txBody>
      </p:sp>
      <p:pic>
        <p:nvPicPr>
          <p:cNvPr id="23556" name="图片 10" descr="按扭-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8475" y="2105025"/>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TextBox 11"/>
          <p:cNvSpPr>
            <a:spLocks noChangeArrowheads="1"/>
          </p:cNvSpPr>
          <p:nvPr/>
        </p:nvSpPr>
        <p:spPr bwMode="auto">
          <a:xfrm>
            <a:off x="1987550" y="2397125"/>
            <a:ext cx="5937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Calibri" panose="020F0502020204030204" pitchFamily="34" charset="0"/>
                <a:sym typeface="宋体" panose="02010600030101010101" pitchFamily="2" charset="-122"/>
              </a:rPr>
              <a:t>语法</a:t>
            </a:r>
            <a:endParaRPr lang="zh-CN" altLang="en-US">
              <a:sym typeface="Calibri" panose="020F0502020204030204" pitchFamily="34" charset="0"/>
            </a:endParaRPr>
          </a:p>
        </p:txBody>
      </p:sp>
      <p:sp>
        <p:nvSpPr>
          <p:cNvPr id="23558" name="AutoShape 3"/>
          <p:cNvSpPr>
            <a:spLocks noChangeArrowheads="1"/>
          </p:cNvSpPr>
          <p:nvPr/>
        </p:nvSpPr>
        <p:spPr bwMode="auto">
          <a:xfrm>
            <a:off x="3016250" y="2381250"/>
            <a:ext cx="3284538" cy="504825"/>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b="1">
                <a:ea typeface="黑体" panose="02010609060101010101" pitchFamily="49" charset="-122"/>
                <a:sym typeface="Arial" panose="020B0604020202020204" pitchFamily="34" charset="0"/>
              </a:rPr>
              <a:t>void exit([string message]);</a:t>
            </a:r>
          </a:p>
        </p:txBody>
      </p:sp>
      <p:sp>
        <p:nvSpPr>
          <p:cNvPr id="23559" name="AutoShape 4"/>
          <p:cNvSpPr>
            <a:spLocks noChangeArrowheads="1"/>
          </p:cNvSpPr>
          <p:nvPr/>
        </p:nvSpPr>
        <p:spPr bwMode="auto">
          <a:xfrm>
            <a:off x="3008313" y="3309938"/>
            <a:ext cx="2482850" cy="114617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a:latin typeface="Calibri" panose="020F0502020204030204" pitchFamily="34" charset="0"/>
                <a:sym typeface="Calibri" panose="020F0502020204030204" pitchFamily="34" charset="0"/>
              </a:rPr>
              <a:t>&lt;?php</a:t>
            </a:r>
          </a:p>
          <a:p>
            <a:pPr eaLnBrk="1" hangingPunct="1"/>
            <a:r>
              <a:rPr lang="en-US" altLang="zh-CN" sz="1400">
                <a:latin typeface="Calibri" panose="020F0502020204030204" pitchFamily="34" charset="0"/>
                <a:sym typeface="Calibri" panose="020F0502020204030204" pitchFamily="34" charset="0"/>
              </a:rPr>
              <a:t>    echo 1/0;</a:t>
            </a:r>
          </a:p>
          <a:p>
            <a:pPr eaLnBrk="1" hangingPunct="1"/>
            <a:r>
              <a:rPr lang="en-US" altLang="zh-CN" sz="1400">
                <a:latin typeface="Calibri" panose="020F0502020204030204" pitchFamily="34" charset="0"/>
                <a:sym typeface="Calibri" panose="020F0502020204030204" pitchFamily="34" charset="0"/>
              </a:rPr>
              <a:t>    exit ("除数不能是0");</a:t>
            </a:r>
          </a:p>
          <a:p>
            <a:pPr eaLnBrk="1" hangingPunct="1"/>
            <a:r>
              <a:rPr lang="en-US" altLang="zh-CN" sz="1400">
                <a:latin typeface="Calibri" panose="020F0502020204030204" pitchFamily="34" charset="0"/>
                <a:sym typeface="Calibri" panose="020F0502020204030204" pitchFamily="34" charset="0"/>
              </a:rPr>
              <a:t>    echo "这条语句不会执行";</a:t>
            </a:r>
          </a:p>
          <a:p>
            <a:pPr eaLnBrk="1" hangingPunct="1"/>
            <a:r>
              <a:rPr lang="en-US" altLang="zh-CN" sz="1400">
                <a:latin typeface="Calibri" panose="020F0502020204030204" pitchFamily="34" charset="0"/>
                <a:sym typeface="Calibri" panose="020F0502020204030204" pitchFamily="34" charset="0"/>
              </a:rPr>
              <a:t>?&gt;</a:t>
            </a:r>
          </a:p>
        </p:txBody>
      </p:sp>
      <p:sp>
        <p:nvSpPr>
          <p:cNvPr id="22536" name="Rectangle 8"/>
          <p:cNvSpPr>
            <a:spLocks noChangeArrowheads="1"/>
          </p:cNvSpPr>
          <p:nvPr/>
        </p:nvSpPr>
        <p:spPr bwMode="auto">
          <a:xfrm>
            <a:off x="755650" y="1309688"/>
            <a:ext cx="7667625"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a:latin typeface="Calibri" panose="020F0502020204030204" pitchFamily="34" charset="0"/>
                <a:sym typeface="Calibri" panose="020F0502020204030204" pitchFamily="34" charset="0"/>
              </a:rPr>
              <a:t>        exit语句的作用是终止整个PHP程序的执行，在exit语句后的所有PHP代码都不会执行。</a:t>
            </a:r>
          </a:p>
        </p:txBody>
      </p:sp>
    </p:spTree>
    <p:extLst>
      <p:ext uri="{BB962C8B-B14F-4D97-AF65-F5344CB8AC3E}">
        <p14:creationId xmlns:p14="http://schemas.microsoft.com/office/powerpoint/2010/main" val="381209541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animEffect filter="wipe(left)">
                                      <p:cBhvr>
                                        <p:cTn id="7" dur="500"/>
                                        <p:tgtEl>
                                          <p:spTgt spid="23557"/>
                                        </p:tgtEl>
                                      </p:cBhvr>
                                    </p:animEffect>
                                  </p:childTnLst>
                                </p:cTn>
                              </p:par>
                              <p:par>
                                <p:cTn id="8" presetID="22" presetClass="entr" presetSubtype="8" fill="hold" nodeType="withEffect">
                                  <p:stCondLst>
                                    <p:cond delay="0"/>
                                  </p:stCondLst>
                                  <p:childTnLst>
                                    <p:set>
                                      <p:cBhvr>
                                        <p:cTn id="9" dur="1" fill="hold">
                                          <p:stCondLst>
                                            <p:cond delay="0"/>
                                          </p:stCondLst>
                                        </p:cTn>
                                        <p:tgtEl>
                                          <p:spTgt spid="23556"/>
                                        </p:tgtEl>
                                        <p:attrNameLst>
                                          <p:attrName>style.visibility</p:attrName>
                                        </p:attrNameLst>
                                      </p:cBhvr>
                                      <p:to>
                                        <p:strVal val="visible"/>
                                      </p:to>
                                    </p:set>
                                    <p:animEffect filter="wipe(left)">
                                      <p:cBhvr>
                                        <p:cTn id="10" dur="500"/>
                                        <p:tgtEl>
                                          <p:spTgt spid="2355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3558"/>
                                        </p:tgtEl>
                                        <p:attrNameLst>
                                          <p:attrName>style.visibility</p:attrName>
                                        </p:attrNameLst>
                                      </p:cBhvr>
                                      <p:to>
                                        <p:strVal val="visible"/>
                                      </p:to>
                                    </p:set>
                                    <p:animEffect filter="wipe(left)">
                                      <p:cBhvr>
                                        <p:cTn id="13" dur="500"/>
                                        <p:tgtEl>
                                          <p:spTgt spid="2355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3559"/>
                                        </p:tgtEl>
                                        <p:attrNameLst>
                                          <p:attrName>style.visibility</p:attrName>
                                        </p:attrNameLst>
                                      </p:cBhvr>
                                      <p:to>
                                        <p:strVal val="visible"/>
                                      </p:to>
                                    </p:set>
                                    <p:animEffect filter="wipe(left)">
                                      <p:cBhvr>
                                        <p:cTn id="16" dur="500"/>
                                        <p:tgtEl>
                                          <p:spTgt spid="235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bldLvl="0"/>
      <p:bldP spid="23558" grpId="0" bldLvl="0" animBg="1"/>
      <p:bldP spid="23559"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4"/>
          <p:cNvSpPr>
            <a:spLocks noChangeArrowheads="1"/>
          </p:cNvSpPr>
          <p:nvPr/>
        </p:nvSpPr>
        <p:spPr bwMode="auto">
          <a:xfrm>
            <a:off x="7383463" y="1835150"/>
            <a:ext cx="138112"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a:spcBef>
                <a:spcPct val="0"/>
              </a:spcBef>
              <a:buFontTx/>
              <a:buNone/>
            </a:pPr>
            <a:endParaRPr lang="zh-CN" altLang="en-US" sz="1500">
              <a:solidFill>
                <a:schemeClr val="accent1"/>
              </a:solidFill>
              <a:latin typeface="Lucida Sans Unicode" panose="020B0602030504020204" pitchFamily="34" charset="0"/>
              <a:sym typeface="Lucida Sans Unicode" panose="020B0602030504020204" pitchFamily="34" charset="0"/>
            </a:endParaRPr>
          </a:p>
        </p:txBody>
      </p:sp>
      <p:pic>
        <p:nvPicPr>
          <p:cNvPr id="2969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Rectangle 9"/>
          <p:cNvSpPr>
            <a:spLocks noChangeArrowheads="1"/>
          </p:cNvSpPr>
          <p:nvPr/>
        </p:nvSpPr>
        <p:spPr bwMode="auto">
          <a:xfrm>
            <a:off x="673100" y="612775"/>
            <a:ext cx="1162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en-US" sz="2700" b="1">
                <a:solidFill>
                  <a:srgbClr val="FF6600"/>
                </a:solidFill>
                <a:latin typeface="Arial" panose="020B0604020202020204" pitchFamily="34" charset="0"/>
                <a:ea typeface="隶书" panose="02010509060101010101" pitchFamily="49" charset="-122"/>
                <a:sym typeface="Arial" panose="020B0604020202020204" pitchFamily="34" charset="0"/>
              </a:rPr>
              <a:t>小结</a:t>
            </a:r>
            <a:endParaRPr lang="zh-CN" altLang="en-US" sz="1800">
              <a:latin typeface="Arial" panose="020B0604020202020204" pitchFamily="34" charset="0"/>
            </a:endParaRPr>
          </a:p>
        </p:txBody>
      </p:sp>
      <p:sp>
        <p:nvSpPr>
          <p:cNvPr id="30725" name="Text Box 3"/>
          <p:cNvSpPr>
            <a:spLocks noChangeArrowheads="1"/>
          </p:cNvSpPr>
          <p:nvPr/>
        </p:nvSpPr>
        <p:spPr bwMode="auto">
          <a:xfrm>
            <a:off x="611188" y="1670050"/>
            <a:ext cx="7885112" cy="2767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FontTx/>
              <a:buNone/>
            </a:pPr>
            <a:r>
              <a:rPr lang="zh-CN" altLang="en-US" sz="2000" b="1" dirty="0">
                <a:solidFill>
                  <a:srgbClr val="494429"/>
                </a:solidFill>
                <a:latin typeface="宋体" panose="02010600030101010101" pitchFamily="2" charset="-122"/>
              </a:rPr>
              <a:t>    本章主要介绍了</a:t>
            </a:r>
            <a:r>
              <a:rPr lang="zh-CN" altLang="en-US" sz="2000" b="1" dirty="0" smtClean="0">
                <a:solidFill>
                  <a:srgbClr val="494429"/>
                </a:solidFill>
                <a:latin typeface="宋体" panose="02010600030101010101" pitchFamily="2" charset="-122"/>
              </a:rPr>
              <a:t>PHP的</a:t>
            </a:r>
            <a:r>
              <a:rPr lang="zh-CN" altLang="en-US" sz="2000" b="1" dirty="0">
                <a:solidFill>
                  <a:srgbClr val="494429"/>
                </a:solidFill>
                <a:latin typeface="宋体" panose="02010600030101010101" pitchFamily="2" charset="-122"/>
              </a:rPr>
              <a:t>基本语法</a:t>
            </a:r>
            <a:r>
              <a:rPr lang="zh-CN" altLang="en-US" sz="2000" b="1" dirty="0" smtClean="0">
                <a:solidFill>
                  <a:srgbClr val="494429"/>
                </a:solidFill>
                <a:latin typeface="宋体" panose="02010600030101010101" pitchFamily="2" charset="-122"/>
              </a:rPr>
              <a:t>、常量与变量、运算符与表达式、流程控制语句</a:t>
            </a:r>
            <a:r>
              <a:rPr lang="zh-CN" altLang="en-US" sz="2000" b="1" dirty="0" smtClean="0">
                <a:solidFill>
                  <a:srgbClr val="494429"/>
                </a:solidFill>
                <a:latin typeface="宋体" panose="02010600030101010101" pitchFamily="2" charset="-122"/>
              </a:rPr>
              <a:t>。</a:t>
            </a:r>
            <a:r>
              <a:rPr lang="zh-CN" altLang="en-US" sz="2000" b="1" dirty="0">
                <a:solidFill>
                  <a:srgbClr val="494429"/>
                </a:solidFill>
                <a:latin typeface="宋体" panose="02010600030101010101" pitchFamily="2" charset="-122"/>
              </a:rPr>
              <a:t>熟练掌握PHP的基本语法是学习PHP语言的第一步</a:t>
            </a:r>
            <a:r>
              <a:rPr lang="zh-CN" altLang="en-US" sz="2000" b="1" dirty="0">
                <a:solidFill>
                  <a:srgbClr val="494429"/>
                </a:solidFill>
                <a:latin typeface="宋体" panose="02010600030101010101" pitchFamily="2" charset="-122"/>
              </a:rPr>
              <a:t>，</a:t>
            </a:r>
            <a:r>
              <a:rPr lang="zh-CN" altLang="en-US" sz="2000" b="1" dirty="0" smtClean="0">
                <a:solidFill>
                  <a:srgbClr val="494429"/>
                </a:solidFill>
                <a:latin typeface="宋体" panose="02010600030101010101" pitchFamily="2" charset="-122"/>
              </a:rPr>
              <a:t>本章重点</a:t>
            </a:r>
            <a:r>
              <a:rPr lang="zh-CN" altLang="en-US" sz="2000" b="1" dirty="0">
                <a:solidFill>
                  <a:srgbClr val="494429"/>
                </a:solidFill>
                <a:latin typeface="宋体" panose="02010600030101010101" pitchFamily="2" charset="-122"/>
              </a:rPr>
              <a:t>掌握</a:t>
            </a:r>
            <a:r>
              <a:rPr lang="en-US" altLang="zh-CN" sz="2000" b="1" dirty="0">
                <a:solidFill>
                  <a:srgbClr val="494429"/>
                </a:solidFill>
                <a:latin typeface="宋体" panose="02010600030101010101" pitchFamily="2" charset="-122"/>
              </a:rPr>
              <a:t>3</a:t>
            </a:r>
            <a:r>
              <a:rPr lang="zh-CN" altLang="en-US" sz="2000" b="1" dirty="0">
                <a:solidFill>
                  <a:srgbClr val="494429"/>
                </a:solidFill>
                <a:latin typeface="宋体" panose="02010600030101010101" pitchFamily="2" charset="-122"/>
              </a:rPr>
              <a:t>种流程控制语句</a:t>
            </a:r>
            <a:r>
              <a:rPr lang="en-US" altLang="zh-CN" sz="2000" b="1" dirty="0">
                <a:solidFill>
                  <a:srgbClr val="494429"/>
                </a:solidFill>
                <a:latin typeface="宋体" panose="02010600030101010101" pitchFamily="2" charset="-122"/>
              </a:rPr>
              <a:t>——</a:t>
            </a:r>
            <a:r>
              <a:rPr lang="zh-CN" altLang="en-US" sz="2000" b="1" dirty="0">
                <a:solidFill>
                  <a:srgbClr val="494429"/>
                </a:solidFill>
                <a:latin typeface="宋体" panose="02010600030101010101" pitchFamily="2" charset="-122"/>
              </a:rPr>
              <a:t>条件判断语句、循环控制语句和跳转控制语句，读者通过对本章的学习能够从宏观的角度去认识</a:t>
            </a:r>
            <a:r>
              <a:rPr lang="en-US" altLang="zh-CN" sz="2000" b="1" dirty="0">
                <a:solidFill>
                  <a:srgbClr val="494429"/>
                </a:solidFill>
                <a:latin typeface="宋体" panose="02010600030101010101" pitchFamily="2" charset="-122"/>
              </a:rPr>
              <a:t>PHP</a:t>
            </a:r>
            <a:r>
              <a:rPr lang="zh-CN" altLang="en-US" sz="2000" b="1" dirty="0">
                <a:solidFill>
                  <a:srgbClr val="494429"/>
                </a:solidFill>
                <a:latin typeface="宋体" panose="02010600030101010101" pitchFamily="2" charset="-122"/>
              </a:rPr>
              <a:t>语言，从整体上形成一个开发的思路，逐渐形成一种属于自己的编程思想和编程方法</a:t>
            </a:r>
            <a:r>
              <a:rPr lang="zh-CN" altLang="en-US" sz="2000" b="1" dirty="0" smtClean="0">
                <a:solidFill>
                  <a:srgbClr val="494429"/>
                </a:solidFill>
                <a:latin typeface="宋体" panose="02010600030101010101" pitchFamily="2" charset="-122"/>
              </a:rPr>
              <a:t>。</a:t>
            </a:r>
            <a:endParaRPr lang="zh-CN" altLang="en-US" sz="2000" b="1" dirty="0">
              <a:solidFill>
                <a:srgbClr val="494429"/>
              </a:solidFill>
              <a:latin typeface="宋体" panose="02010600030101010101" pitchFamily="2" charset="-122"/>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0725"/>
                                        </p:tgtEl>
                                        <p:attrNameLst>
                                          <p:attrName>style.visibility</p:attrName>
                                        </p:attrNameLst>
                                      </p:cBhvr>
                                      <p:to>
                                        <p:strVal val="visible"/>
                                      </p:to>
                                    </p:set>
                                    <p:animEffect filter="wipe(left)">
                                      <p:cBhvr>
                                        <p:cTn id="7" dur="500"/>
                                        <p:tgtEl>
                                          <p:spTgt spid="30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1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9"/>
          <p:cNvSpPr>
            <a:spLocks noChangeArrowheads="1"/>
          </p:cNvSpPr>
          <p:nvPr/>
        </p:nvSpPr>
        <p:spPr bwMode="auto">
          <a:xfrm>
            <a:off x="781050" y="639763"/>
            <a:ext cx="3178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2700">
                <a:solidFill>
                  <a:srgbClr val="FF6600"/>
                </a:solidFill>
                <a:latin typeface="Arial" panose="020B0604020202020204" pitchFamily="34" charset="0"/>
                <a:ea typeface="隶书" panose="02010509060101010101" pitchFamily="49" charset="-122"/>
                <a:sym typeface="Arial" panose="020B0604020202020204" pitchFamily="34" charset="0"/>
              </a:rPr>
              <a:t>PHP</a:t>
            </a:r>
            <a:r>
              <a:rPr lang="zh-CN" altLang="en-US" sz="2700">
                <a:solidFill>
                  <a:srgbClr val="FF6600"/>
                </a:solidFill>
                <a:latin typeface="Arial" panose="020B0604020202020204" pitchFamily="34" charset="0"/>
                <a:ea typeface="隶书" panose="02010509060101010101" pitchFamily="49" charset="-122"/>
                <a:sym typeface="Arial" panose="020B0604020202020204" pitchFamily="34" charset="0"/>
              </a:rPr>
              <a:t>注释</a:t>
            </a:r>
          </a:p>
        </p:txBody>
      </p:sp>
      <p:sp>
        <p:nvSpPr>
          <p:cNvPr id="9220" name="Rectangle 2"/>
          <p:cNvSpPr>
            <a:spLocks noChangeArrowheads="1"/>
          </p:cNvSpPr>
          <p:nvPr/>
        </p:nvSpPr>
        <p:spPr bwMode="auto">
          <a:xfrm>
            <a:off x="2000250" y="1228725"/>
            <a:ext cx="1381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endParaRPr lang="zh-CN" altLang="en-US" sz="1400">
              <a:latin typeface="Arial" panose="020B0604020202020204" pitchFamily="34" charset="0"/>
              <a:sym typeface="Arial" panose="020B0604020202020204" pitchFamily="34" charset="0"/>
            </a:endParaRPr>
          </a:p>
        </p:txBody>
      </p:sp>
      <p:sp>
        <p:nvSpPr>
          <p:cNvPr id="9221" name="矩形 1"/>
          <p:cNvSpPr>
            <a:spLocks noChangeArrowheads="1"/>
          </p:cNvSpPr>
          <p:nvPr/>
        </p:nvSpPr>
        <p:spPr bwMode="auto">
          <a:xfrm>
            <a:off x="1222375" y="1393825"/>
            <a:ext cx="684053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Times New Roman" panose="02020603050405020304" pitchFamily="18" charset="0"/>
                <a:ea typeface="方正书宋简体" pitchFamily="65" charset="-122"/>
                <a:sym typeface="Times New Roman" panose="02020603050405020304" pitchFamily="18" charset="0"/>
              </a:rPr>
              <a:t>        </a:t>
            </a:r>
            <a:r>
              <a:rPr lang="zh-CN" altLang="en-US" sz="1800">
                <a:latin typeface="Times New Roman" panose="02020603050405020304" pitchFamily="18" charset="0"/>
                <a:ea typeface="方正书宋简体" pitchFamily="65" charset="-122"/>
                <a:sym typeface="Times New Roman" panose="02020603050405020304" pitchFamily="18" charset="0"/>
              </a:rPr>
              <a:t>注释可以理解为代码的解释说明，一般添加到代码的上方或代码的尾部。使用注释不仅能够提高程序的可读性，而且还有利于程序的后期维护工作。在执行代码时，注释部分会被解释器忽略，因此注释不会影响到程序的执行。PHP支持以下3种风格的程序注释：</a:t>
            </a:r>
          </a:p>
        </p:txBody>
      </p:sp>
      <p:sp>
        <p:nvSpPr>
          <p:cNvPr id="10246" name="Text Box 2"/>
          <p:cNvSpPr>
            <a:spLocks noChangeArrowheads="1"/>
          </p:cNvSpPr>
          <p:nvPr/>
        </p:nvSpPr>
        <p:spPr bwMode="auto">
          <a:xfrm>
            <a:off x="2513013" y="2654300"/>
            <a:ext cx="248285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单行注释（//）</a:t>
            </a:r>
          </a:p>
        </p:txBody>
      </p:sp>
      <p:sp>
        <p:nvSpPr>
          <p:cNvPr id="10247" name="Text Box 2"/>
          <p:cNvSpPr>
            <a:spLocks noChangeArrowheads="1"/>
          </p:cNvSpPr>
          <p:nvPr/>
        </p:nvSpPr>
        <p:spPr bwMode="auto">
          <a:xfrm>
            <a:off x="2503488" y="3279775"/>
            <a:ext cx="3706812"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多行注释（/*…*/）</a:t>
            </a:r>
          </a:p>
        </p:txBody>
      </p:sp>
      <p:sp>
        <p:nvSpPr>
          <p:cNvPr id="10248" name="Text Box 2"/>
          <p:cNvSpPr>
            <a:spLocks noChangeArrowheads="1"/>
          </p:cNvSpPr>
          <p:nvPr/>
        </p:nvSpPr>
        <p:spPr bwMode="auto">
          <a:xfrm>
            <a:off x="2517775" y="3843338"/>
            <a:ext cx="4206875"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50000"/>
              </a:spcBef>
              <a:buFontTx/>
              <a:buNone/>
            </a:pPr>
            <a:r>
              <a:rPr lang="zh-CN" altLang="en-US" sz="1500">
                <a:latin typeface="Arial" panose="020B0604020202020204" pitchFamily="34" charset="0"/>
              </a:rPr>
              <a:t>     </a:t>
            </a:r>
            <a:r>
              <a:rPr lang="zh-CN" altLang="en-US" sz="2800" b="1">
                <a:latin typeface="Arial" panose="020B0604020202020204" pitchFamily="34" charset="0"/>
              </a:rPr>
              <a:t>Shell风格的注释（#）</a:t>
            </a:r>
          </a:p>
        </p:txBody>
      </p:sp>
      <p:pic>
        <p:nvPicPr>
          <p:cNvPr id="10249"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1863" y="2741613"/>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0" name="文本框 5"/>
          <p:cNvSpPr>
            <a:spLocks noChangeArrowheads="1"/>
          </p:cNvSpPr>
          <p:nvPr/>
        </p:nvSpPr>
        <p:spPr bwMode="auto">
          <a:xfrm>
            <a:off x="2274888" y="2852738"/>
            <a:ext cx="463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01</a:t>
            </a:r>
            <a:endParaRPr lang="zh-CN" altLang="en-US" sz="1800">
              <a:latin typeface="Arial" panose="020B0604020202020204" pitchFamily="34" charset="0"/>
            </a:endParaRPr>
          </a:p>
        </p:txBody>
      </p:sp>
      <p:pic>
        <p:nvPicPr>
          <p:cNvPr id="10251"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7575" y="336550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2" name="文本框 23"/>
          <p:cNvSpPr>
            <a:spLocks noChangeArrowheads="1"/>
          </p:cNvSpPr>
          <p:nvPr/>
        </p:nvSpPr>
        <p:spPr bwMode="auto">
          <a:xfrm>
            <a:off x="2260600" y="3475038"/>
            <a:ext cx="463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02</a:t>
            </a:r>
            <a:endParaRPr lang="zh-CN" altLang="en-US" sz="1800">
              <a:latin typeface="Arial" panose="020B0604020202020204" pitchFamily="34" charset="0"/>
            </a:endParaRPr>
          </a:p>
        </p:txBody>
      </p:sp>
      <p:pic>
        <p:nvPicPr>
          <p:cNvPr id="10253"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3925" y="3940175"/>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4" name="文本框 25"/>
          <p:cNvSpPr>
            <a:spLocks noChangeArrowheads="1"/>
          </p:cNvSpPr>
          <p:nvPr/>
        </p:nvSpPr>
        <p:spPr bwMode="auto">
          <a:xfrm>
            <a:off x="2266950" y="4051300"/>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600">
                <a:solidFill>
                  <a:schemeClr val="bg1"/>
                </a:solidFill>
              </a:rPr>
              <a:t>03</a:t>
            </a:r>
            <a:endParaRPr lang="zh-CN" altLang="en-US" sz="1800">
              <a:latin typeface="Arial" panose="020B0604020202020204"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0249"/>
                                        </p:tgtEl>
                                        <p:attrNameLst>
                                          <p:attrName>style.visibility</p:attrName>
                                        </p:attrNameLst>
                                      </p:cBhvr>
                                      <p:to>
                                        <p:strVal val="visible"/>
                                      </p:to>
                                    </p:set>
                                    <p:animEffect filter="wipe(left)">
                                      <p:cBhvr>
                                        <p:cTn id="7" dur="500"/>
                                        <p:tgtEl>
                                          <p:spTgt spid="102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250"/>
                                        </p:tgtEl>
                                        <p:attrNameLst>
                                          <p:attrName>style.visibility</p:attrName>
                                        </p:attrNameLst>
                                      </p:cBhvr>
                                      <p:to>
                                        <p:strVal val="visible"/>
                                      </p:to>
                                    </p:set>
                                    <p:animEffect filter="wipe(left)">
                                      <p:cBhvr>
                                        <p:cTn id="10" dur="500"/>
                                        <p:tgtEl>
                                          <p:spTgt spid="1025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246"/>
                                        </p:tgtEl>
                                        <p:attrNameLst>
                                          <p:attrName>style.visibility</p:attrName>
                                        </p:attrNameLst>
                                      </p:cBhvr>
                                      <p:to>
                                        <p:strVal val="visible"/>
                                      </p:to>
                                    </p:set>
                                    <p:animEffect filter="wipe(left)">
                                      <p:cBhvr>
                                        <p:cTn id="13" dur="500"/>
                                        <p:tgtEl>
                                          <p:spTgt spid="1024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0252"/>
                                        </p:tgtEl>
                                        <p:attrNameLst>
                                          <p:attrName>style.visibility</p:attrName>
                                        </p:attrNameLst>
                                      </p:cBhvr>
                                      <p:to>
                                        <p:strVal val="visible"/>
                                      </p:to>
                                    </p:set>
                                    <p:animEffect filter="wipe(left)">
                                      <p:cBhvr>
                                        <p:cTn id="18" dur="500"/>
                                        <p:tgtEl>
                                          <p:spTgt spid="10252"/>
                                        </p:tgtEl>
                                      </p:cBhvr>
                                    </p:animEffect>
                                  </p:childTnLst>
                                </p:cTn>
                              </p:par>
                              <p:par>
                                <p:cTn id="19" presetID="22" presetClass="entr" presetSubtype="8" fill="hold" nodeType="withEffect">
                                  <p:stCondLst>
                                    <p:cond delay="0"/>
                                  </p:stCondLst>
                                  <p:childTnLst>
                                    <p:set>
                                      <p:cBhvr>
                                        <p:cTn id="20" dur="1" fill="hold">
                                          <p:stCondLst>
                                            <p:cond delay="0"/>
                                          </p:stCondLst>
                                        </p:cTn>
                                        <p:tgtEl>
                                          <p:spTgt spid="10251"/>
                                        </p:tgtEl>
                                        <p:attrNameLst>
                                          <p:attrName>style.visibility</p:attrName>
                                        </p:attrNameLst>
                                      </p:cBhvr>
                                      <p:to>
                                        <p:strVal val="visible"/>
                                      </p:to>
                                    </p:set>
                                    <p:animEffect filter="wipe(left)">
                                      <p:cBhvr>
                                        <p:cTn id="21" dur="500"/>
                                        <p:tgtEl>
                                          <p:spTgt spid="1025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0247"/>
                                        </p:tgtEl>
                                        <p:attrNameLst>
                                          <p:attrName>style.visibility</p:attrName>
                                        </p:attrNameLst>
                                      </p:cBhvr>
                                      <p:to>
                                        <p:strVal val="visible"/>
                                      </p:to>
                                    </p:set>
                                    <p:animEffect filter="wipe(left)">
                                      <p:cBhvr>
                                        <p:cTn id="24" dur="500"/>
                                        <p:tgtEl>
                                          <p:spTgt spid="1024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0254"/>
                                        </p:tgtEl>
                                        <p:attrNameLst>
                                          <p:attrName>style.visibility</p:attrName>
                                        </p:attrNameLst>
                                      </p:cBhvr>
                                      <p:to>
                                        <p:strVal val="visible"/>
                                      </p:to>
                                    </p:set>
                                    <p:animEffect filter="wipe(left)">
                                      <p:cBhvr>
                                        <p:cTn id="29" dur="500"/>
                                        <p:tgtEl>
                                          <p:spTgt spid="10254"/>
                                        </p:tgtEl>
                                      </p:cBhvr>
                                    </p:animEffect>
                                  </p:childTnLst>
                                </p:cTn>
                              </p:par>
                              <p:par>
                                <p:cTn id="30" presetID="22" presetClass="entr" presetSubtype="8" fill="hold" nodeType="withEffect">
                                  <p:stCondLst>
                                    <p:cond delay="0"/>
                                  </p:stCondLst>
                                  <p:childTnLst>
                                    <p:set>
                                      <p:cBhvr>
                                        <p:cTn id="31" dur="1" fill="hold">
                                          <p:stCondLst>
                                            <p:cond delay="0"/>
                                          </p:stCondLst>
                                        </p:cTn>
                                        <p:tgtEl>
                                          <p:spTgt spid="10253"/>
                                        </p:tgtEl>
                                        <p:attrNameLst>
                                          <p:attrName>style.visibility</p:attrName>
                                        </p:attrNameLst>
                                      </p:cBhvr>
                                      <p:to>
                                        <p:strVal val="visible"/>
                                      </p:to>
                                    </p:set>
                                    <p:animEffect filter="wipe(left)">
                                      <p:cBhvr>
                                        <p:cTn id="32" dur="500"/>
                                        <p:tgtEl>
                                          <p:spTgt spid="1025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248"/>
                                        </p:tgtEl>
                                        <p:attrNameLst>
                                          <p:attrName>style.visibility</p:attrName>
                                        </p:attrNameLst>
                                      </p:cBhvr>
                                      <p:to>
                                        <p:strVal val="visible"/>
                                      </p:to>
                                    </p:set>
                                    <p:animEffect filter="wipe(left)">
                                      <p:cBhvr>
                                        <p:cTn id="35" dur="500"/>
                                        <p:tgtEl>
                                          <p:spTgt spid="10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bldLvl="0"/>
      <p:bldP spid="10247" grpId="0" bldLvl="0"/>
      <p:bldP spid="10248" grpId="0" bldLvl="0"/>
      <p:bldP spid="10250" grpId="0" bldLvl="0"/>
      <p:bldP spid="10252" grpId="0" bldLvl="0"/>
      <p:bldP spid="10254"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Rectangle 9"/>
          <p:cNvSpPr>
            <a:spLocks noChangeArrowheads="1"/>
          </p:cNvSpPr>
          <p:nvPr/>
        </p:nvSpPr>
        <p:spPr bwMode="auto">
          <a:xfrm>
            <a:off x="781050" y="641350"/>
            <a:ext cx="27463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单行注释（//）</a:t>
            </a:r>
          </a:p>
        </p:txBody>
      </p:sp>
      <p:sp>
        <p:nvSpPr>
          <p:cNvPr id="11268" name="AutoShape 4"/>
          <p:cNvSpPr>
            <a:spLocks noChangeArrowheads="1"/>
          </p:cNvSpPr>
          <p:nvPr/>
        </p:nvSpPr>
        <p:spPr bwMode="auto">
          <a:xfrm>
            <a:off x="755650" y="1281113"/>
            <a:ext cx="6732588" cy="86042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&lt;?php</a:t>
            </a:r>
          </a:p>
          <a:p>
            <a:pPr eaLnBrk="1" hangingPunct="1">
              <a:spcBef>
                <a:spcPct val="0"/>
              </a:spcBef>
              <a:buFontTx/>
              <a:buNone/>
            </a:pPr>
            <a:r>
              <a:rPr lang="zh-CN" altLang="en-US" sz="1400"/>
              <a:t>echo 'PHP编程词典';	               //输出字符串（但单行标记后的注释内容不被输出）</a:t>
            </a:r>
          </a:p>
          <a:p>
            <a:pPr eaLnBrk="1" hangingPunct="1">
              <a:spcBef>
                <a:spcPct val="0"/>
              </a:spcBef>
              <a:buFontTx/>
              <a:buNone/>
            </a:pPr>
            <a:r>
              <a:rPr lang="zh-CN" altLang="en-US" sz="1400"/>
              <a:t>?&gt;</a:t>
            </a:r>
          </a:p>
        </p:txBody>
      </p:sp>
      <p:pic>
        <p:nvPicPr>
          <p:cNvPr id="1024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38" y="2420938"/>
            <a:ext cx="849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9"/>
          <p:cNvSpPr>
            <a:spLocks noChangeArrowheads="1"/>
          </p:cNvSpPr>
          <p:nvPr/>
        </p:nvSpPr>
        <p:spPr bwMode="auto">
          <a:xfrm>
            <a:off x="801688" y="2260600"/>
            <a:ext cx="27463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多行注释（/*…*/）</a:t>
            </a:r>
          </a:p>
        </p:txBody>
      </p:sp>
      <p:sp>
        <p:nvSpPr>
          <p:cNvPr id="11271" name="AutoShape 4"/>
          <p:cNvSpPr>
            <a:spLocks noChangeArrowheads="1"/>
          </p:cNvSpPr>
          <p:nvPr/>
        </p:nvSpPr>
        <p:spPr bwMode="auto">
          <a:xfrm>
            <a:off x="776288" y="2971800"/>
            <a:ext cx="2608262" cy="165100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&lt;?php</a:t>
            </a:r>
          </a:p>
          <a:p>
            <a:pPr eaLnBrk="1" hangingPunct="1">
              <a:spcBef>
                <a:spcPct val="0"/>
              </a:spcBef>
              <a:buFontTx/>
              <a:buNone/>
            </a:pPr>
            <a:r>
              <a:rPr lang="zh-CN" altLang="en-US" sz="1400"/>
              <a:t>/*多行</a:t>
            </a:r>
          </a:p>
          <a:p>
            <a:pPr eaLnBrk="1" hangingPunct="1">
              <a:spcBef>
                <a:spcPct val="0"/>
              </a:spcBef>
              <a:buFontTx/>
              <a:buNone/>
            </a:pPr>
            <a:r>
              <a:rPr lang="zh-CN" altLang="en-US" sz="1400"/>
              <a:t>注释内容</a:t>
            </a:r>
          </a:p>
          <a:p>
            <a:pPr eaLnBrk="1" hangingPunct="1">
              <a:spcBef>
                <a:spcPct val="0"/>
              </a:spcBef>
              <a:buFontTx/>
              <a:buNone/>
            </a:pPr>
            <a:r>
              <a:rPr lang="zh-CN" altLang="en-US" sz="1400"/>
              <a:t>不被输出</a:t>
            </a:r>
          </a:p>
          <a:p>
            <a:pPr eaLnBrk="1" hangingPunct="1">
              <a:spcBef>
                <a:spcPct val="0"/>
              </a:spcBef>
              <a:buFontTx/>
              <a:buNone/>
            </a:pPr>
            <a:r>
              <a:rPr lang="zh-CN" altLang="en-US" sz="1400"/>
              <a:t>*/</a:t>
            </a:r>
          </a:p>
          <a:p>
            <a:pPr eaLnBrk="1" hangingPunct="1">
              <a:spcBef>
                <a:spcPct val="0"/>
              </a:spcBef>
              <a:buFontTx/>
              <a:buNone/>
            </a:pPr>
            <a:r>
              <a:rPr lang="zh-CN" altLang="en-US" sz="1400"/>
              <a:t>echo '只会看到这句话。';</a:t>
            </a:r>
          </a:p>
          <a:p>
            <a:pPr eaLnBrk="1" hangingPunct="1">
              <a:spcBef>
                <a:spcPct val="0"/>
              </a:spcBef>
              <a:buFontTx/>
              <a:buNone/>
            </a:pPr>
            <a:r>
              <a:rPr lang="zh-CN" altLang="en-US" sz="1400"/>
              <a:t>?&gt;</a:t>
            </a:r>
          </a:p>
        </p:txBody>
      </p:sp>
      <p:pic>
        <p:nvPicPr>
          <p:cNvPr id="1024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466975"/>
            <a:ext cx="849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9" name="Rectangle 9"/>
          <p:cNvSpPr>
            <a:spLocks noChangeArrowheads="1"/>
          </p:cNvSpPr>
          <p:nvPr/>
        </p:nvSpPr>
        <p:spPr bwMode="auto">
          <a:xfrm>
            <a:off x="4819650" y="2308225"/>
            <a:ext cx="35337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Shell风格的注释（#）</a:t>
            </a:r>
          </a:p>
        </p:txBody>
      </p:sp>
      <p:sp>
        <p:nvSpPr>
          <p:cNvPr id="11274" name="AutoShape 4"/>
          <p:cNvSpPr>
            <a:spLocks noChangeArrowheads="1"/>
          </p:cNvSpPr>
          <p:nvPr/>
        </p:nvSpPr>
        <p:spPr bwMode="auto">
          <a:xfrm>
            <a:off x="4032250" y="3076575"/>
            <a:ext cx="4860925" cy="860425"/>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&lt;?php</a:t>
            </a:r>
          </a:p>
          <a:p>
            <a:pPr eaLnBrk="1" hangingPunct="1">
              <a:spcBef>
                <a:spcPct val="0"/>
              </a:spcBef>
              <a:buFontTx/>
              <a:buNone/>
            </a:pPr>
            <a:r>
              <a:rPr lang="zh-CN" altLang="en-US" sz="1400"/>
              <a:t>echo '这是Shell脚本风格的注释';	#这里的内容是看不到的</a:t>
            </a:r>
          </a:p>
          <a:p>
            <a:pPr eaLnBrk="1" hangingPunct="1">
              <a:spcBef>
                <a:spcPct val="0"/>
              </a:spcBef>
              <a:buFontTx/>
              <a:buNone/>
            </a:pPr>
            <a:r>
              <a:rPr lang="zh-CN" altLang="en-US" sz="1400"/>
              <a:t>?&gt;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1268"/>
                                        </p:tgtEl>
                                        <p:attrNameLst>
                                          <p:attrName>style.visibility</p:attrName>
                                        </p:attrNameLst>
                                      </p:cBhvr>
                                      <p:to>
                                        <p:strVal val="visible"/>
                                      </p:to>
                                    </p:set>
                                    <p:animEffect filter="wipe(left)">
                                      <p:cBhvr>
                                        <p:cTn id="7" dur="500"/>
                                        <p:tgtEl>
                                          <p:spTgt spid="1126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271"/>
                                        </p:tgtEl>
                                        <p:attrNameLst>
                                          <p:attrName>style.visibility</p:attrName>
                                        </p:attrNameLst>
                                      </p:cBhvr>
                                      <p:to>
                                        <p:strVal val="visible"/>
                                      </p:to>
                                    </p:set>
                                    <p:animEffect filter="wipe(left)">
                                      <p:cBhvr>
                                        <p:cTn id="10" dur="500"/>
                                        <p:tgtEl>
                                          <p:spTgt spid="1127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274"/>
                                        </p:tgtEl>
                                        <p:attrNameLst>
                                          <p:attrName>style.visibility</p:attrName>
                                        </p:attrNameLst>
                                      </p:cBhvr>
                                      <p:to>
                                        <p:strVal val="visible"/>
                                      </p:to>
                                    </p:set>
                                    <p:animEffect filter="wipe(left)">
                                      <p:cBhvr>
                                        <p:cTn id="13" dur="500"/>
                                        <p:tgtEl>
                                          <p:spTgt spid="11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bldLvl="0" animBg="1"/>
      <p:bldP spid="11271" grpId="0" bldLvl="0" animBg="1"/>
      <p:bldP spid="11274"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Rectangle 9"/>
          <p:cNvSpPr>
            <a:spLocks noChangeArrowheads="1"/>
          </p:cNvSpPr>
          <p:nvPr/>
        </p:nvSpPr>
        <p:spPr bwMode="auto">
          <a:xfrm>
            <a:off x="781050" y="639763"/>
            <a:ext cx="5483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PHP语句和语句块</a:t>
            </a:r>
          </a:p>
        </p:txBody>
      </p:sp>
      <p:sp>
        <p:nvSpPr>
          <p:cNvPr id="11268" name="矩形 1"/>
          <p:cNvSpPr>
            <a:spLocks noChangeArrowheads="1"/>
          </p:cNvSpPr>
          <p:nvPr/>
        </p:nvSpPr>
        <p:spPr bwMode="auto">
          <a:xfrm>
            <a:off x="755650" y="1393825"/>
            <a:ext cx="78501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Times New Roman" panose="02020603050405020304" pitchFamily="18" charset="0"/>
                <a:ea typeface="方正书宋简体" pitchFamily="65" charset="-122"/>
                <a:sym typeface="Times New Roman" panose="02020603050405020304" pitchFamily="18" charset="0"/>
              </a:rPr>
              <a:t>        </a:t>
            </a:r>
            <a:r>
              <a:rPr lang="zh-CN" altLang="en-US" sz="1800">
                <a:latin typeface="Times New Roman" panose="02020603050405020304" pitchFamily="18" charset="0"/>
                <a:ea typeface="方正书宋简体" pitchFamily="65" charset="-122"/>
                <a:sym typeface="Times New Roman" panose="02020603050405020304" pitchFamily="18" charset="0"/>
              </a:rPr>
              <a:t>PHP程序由一条或多条PHP语句构成，每条语句都以英文分号“;”结束。</a:t>
            </a:r>
          </a:p>
          <a:p>
            <a:pPr eaLnBrk="1" hangingPunct="1">
              <a:spcBef>
                <a:spcPct val="0"/>
              </a:spcBef>
              <a:buFontTx/>
              <a:buNone/>
            </a:pPr>
            <a:r>
              <a:rPr lang="zh-CN" altLang="en-US" sz="1800">
                <a:latin typeface="Times New Roman" panose="02020603050405020304" pitchFamily="18" charset="0"/>
                <a:ea typeface="方正书宋简体" pitchFamily="65" charset="-122"/>
                <a:sym typeface="Times New Roman" panose="02020603050405020304" pitchFamily="18" charset="0"/>
              </a:rPr>
              <a:t>如果多条PHP语句之间存在着某种联系，可以使用“{”和“}”将这些PHP语句包含起来形成一个语句块。</a:t>
            </a:r>
          </a:p>
        </p:txBody>
      </p:sp>
      <p:sp>
        <p:nvSpPr>
          <p:cNvPr id="11269" name="AutoShape 4"/>
          <p:cNvSpPr>
            <a:spLocks noChangeArrowheads="1"/>
          </p:cNvSpPr>
          <p:nvPr/>
        </p:nvSpPr>
        <p:spPr bwMode="auto">
          <a:xfrm>
            <a:off x="2413000" y="2355850"/>
            <a:ext cx="2606675" cy="1651000"/>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zh-CN" altLang="en-US" sz="1400"/>
              <a:t>&lt;?php</a:t>
            </a:r>
          </a:p>
          <a:p>
            <a:pPr eaLnBrk="1" hangingPunct="1">
              <a:spcBef>
                <a:spcPct val="0"/>
              </a:spcBef>
              <a:buFontTx/>
              <a:buNone/>
            </a:pPr>
            <a:r>
              <a:rPr lang="zh-CN" altLang="en-US" sz="1400"/>
              <a:t>{</a:t>
            </a:r>
          </a:p>
          <a:p>
            <a:pPr eaLnBrk="1" hangingPunct="1">
              <a:spcBef>
                <a:spcPct val="0"/>
              </a:spcBef>
              <a:buFontTx/>
              <a:buNone/>
            </a:pPr>
            <a:r>
              <a:rPr lang="zh-CN" altLang="en-US" sz="1400"/>
              <a:t>        echo "你好PHP";</a:t>
            </a:r>
          </a:p>
          <a:p>
            <a:pPr eaLnBrk="1" hangingPunct="1">
              <a:spcBef>
                <a:spcPct val="0"/>
              </a:spcBef>
              <a:buFontTx/>
              <a:buNone/>
            </a:pPr>
            <a:r>
              <a:rPr lang="zh-CN" altLang="en-US" sz="1400"/>
              <a:t>        echo "&lt;br /&gt;";</a:t>
            </a:r>
          </a:p>
          <a:p>
            <a:pPr eaLnBrk="1" hangingPunct="1">
              <a:spcBef>
                <a:spcPct val="0"/>
              </a:spcBef>
              <a:buFontTx/>
              <a:buNone/>
            </a:pPr>
            <a:r>
              <a:rPr lang="zh-CN" altLang="en-US" sz="1400"/>
              <a:t>        echo date("Y-m-d H:i:s");</a:t>
            </a:r>
          </a:p>
          <a:p>
            <a:pPr eaLnBrk="1" hangingPunct="1">
              <a:spcBef>
                <a:spcPct val="0"/>
              </a:spcBef>
              <a:buFontTx/>
              <a:buNone/>
            </a:pPr>
            <a:r>
              <a:rPr lang="zh-CN" altLang="en-US" sz="1400"/>
              <a:t>}</a:t>
            </a:r>
          </a:p>
          <a:p>
            <a:pPr eaLnBrk="1" hangingPunct="1">
              <a:spcBef>
                <a:spcPct val="0"/>
              </a:spcBef>
              <a:buFontTx/>
              <a:buNone/>
            </a:pPr>
            <a:r>
              <a:rPr lang="zh-CN" altLang="en-US" sz="1400"/>
              <a:t>?&gt;</a:t>
            </a:r>
          </a:p>
        </p:txBody>
      </p:sp>
      <p:sp>
        <p:nvSpPr>
          <p:cNvPr id="11270" name="矩形 1"/>
          <p:cNvSpPr>
            <a:spLocks noChangeArrowheads="1"/>
          </p:cNvSpPr>
          <p:nvPr/>
        </p:nvSpPr>
        <p:spPr bwMode="auto">
          <a:xfrm>
            <a:off x="741363" y="4187825"/>
            <a:ext cx="78486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latin typeface="Times New Roman" panose="02020603050405020304" pitchFamily="18" charset="0"/>
                <a:ea typeface="方正书宋简体" pitchFamily="65" charset="-122"/>
                <a:sym typeface="Times New Roman" panose="02020603050405020304" pitchFamily="18" charset="0"/>
              </a:rPr>
              <a:t>        </a:t>
            </a:r>
            <a:r>
              <a:rPr lang="zh-CN" altLang="en-US" sz="1800">
                <a:latin typeface="Times New Roman" panose="02020603050405020304" pitchFamily="18" charset="0"/>
                <a:ea typeface="方正书宋简体" pitchFamily="65" charset="-122"/>
                <a:sym typeface="Times New Roman" panose="02020603050405020304" pitchFamily="18" charset="0"/>
              </a:rPr>
              <a:t>语句块一般不会单独使用，只有在和条件判断语句、循环语句、函数等一起使用时，语句块才会有意义。</a:t>
            </a:r>
          </a:p>
        </p:txBody>
      </p:sp>
    </p:spTree>
  </p:cSld>
  <p:clrMapOvr>
    <a:masterClrMapping/>
  </p:clrMapOvr>
  <p:transition spd="med">
    <p:wipe dir="r"/>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Text Box 2"/>
          <p:cNvSpPr>
            <a:spLocks noChangeArrowheads="1"/>
          </p:cNvSpPr>
          <p:nvPr/>
        </p:nvSpPr>
        <p:spPr bwMode="auto">
          <a:xfrm>
            <a:off x="850900" y="1319213"/>
            <a:ext cx="7610475" cy="61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Tx/>
              <a:buNone/>
            </a:pPr>
            <a:r>
              <a:rPr lang="en-US" altLang="zh-CN" sz="1800"/>
              <a:t>         </a:t>
            </a:r>
            <a:r>
              <a:rPr lang="zh-CN" altLang="en-US" sz="1800">
                <a:sym typeface="宋体" panose="02010600030101010101" pitchFamily="2" charset="-122"/>
              </a:rPr>
              <a:t>标量数据类型是数据结构中最基本的单元，只能存储一个数据。PHP中标量数据类型包括四种。</a:t>
            </a:r>
            <a:r>
              <a:rPr lang="zh-CN" altLang="en-US" sz="1800">
                <a:latin typeface="Arial" panose="020B0604020202020204" pitchFamily="34" charset="0"/>
                <a:sym typeface="宋体" panose="02010600030101010101" pitchFamily="2" charset="-122"/>
              </a:rPr>
              <a:t> </a:t>
            </a:r>
            <a:endParaRPr lang="en-US" altLang="zh-CN" sz="1800">
              <a:sym typeface="宋体" panose="02010600030101010101" pitchFamily="2" charset="-122"/>
            </a:endParaRPr>
          </a:p>
        </p:txBody>
      </p:sp>
      <p:pic>
        <p:nvPicPr>
          <p:cNvPr id="1433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Rectangle 9"/>
          <p:cNvSpPr>
            <a:spLocks noChangeArrowheads="1"/>
          </p:cNvSpPr>
          <p:nvPr/>
        </p:nvSpPr>
        <p:spPr bwMode="auto">
          <a:xfrm>
            <a:off x="673100" y="639763"/>
            <a:ext cx="24590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Tx/>
              <a:buNone/>
            </a:pPr>
            <a:r>
              <a:rPr lang="zh-CN" altLang="zh-CN" sz="2700">
                <a:solidFill>
                  <a:srgbClr val="FF6600"/>
                </a:solidFill>
                <a:latin typeface="Arial" panose="020B0604020202020204" pitchFamily="34" charset="0"/>
                <a:ea typeface="隶书" panose="02010509060101010101" pitchFamily="49" charset="-122"/>
                <a:sym typeface="Arial" panose="020B0604020202020204" pitchFamily="34" charset="0"/>
              </a:rPr>
              <a:t>标量数据类型</a:t>
            </a:r>
          </a:p>
        </p:txBody>
      </p:sp>
      <p:graphicFrame>
        <p:nvGraphicFramePr>
          <p:cNvPr id="15365" name="Group 5"/>
          <p:cNvGraphicFramePr>
            <a:graphicFrameLocks noGrp="1"/>
          </p:cNvGraphicFramePr>
          <p:nvPr/>
        </p:nvGraphicFramePr>
        <p:xfrm>
          <a:off x="390525" y="2278063"/>
          <a:ext cx="8320088" cy="1747836"/>
        </p:xfrm>
        <a:graphic>
          <a:graphicData uri="http://schemas.openxmlformats.org/drawingml/2006/table">
            <a:tbl>
              <a:tblPr/>
              <a:tblGrid>
                <a:gridCol w="1901825">
                  <a:extLst>
                    <a:ext uri="{9D8B030D-6E8A-4147-A177-3AD203B41FA5}">
                      <a16:colId xmlns:a16="http://schemas.microsoft.com/office/drawing/2014/main" val="20000"/>
                    </a:ext>
                  </a:extLst>
                </a:gridCol>
                <a:gridCol w="6418263">
                  <a:extLst>
                    <a:ext uri="{9D8B030D-6E8A-4147-A177-3AD203B41FA5}">
                      <a16:colId xmlns:a16="http://schemas.microsoft.com/office/drawing/2014/main" val="20001"/>
                    </a:ext>
                  </a:extLst>
                </a:gridCol>
              </a:tblGrid>
              <a:tr h="36572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类    型</a:t>
                      </a:r>
                    </a:p>
                  </a:txBody>
                  <a:tcPr marT="45700" marB="4570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8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说    明</a:t>
                      </a:r>
                    </a:p>
                  </a:txBody>
                  <a:tcPr marT="45700" marB="4570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341166">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boolean</a:t>
                      </a: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（布尔型）</a:t>
                      </a:r>
                    </a:p>
                  </a:txBody>
                  <a:tcPr marT="45700" marB="4570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这是最简单的类型。只有两个值，真值（</a:t>
                      </a: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true</a:t>
                      </a: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）和假值（</a:t>
                      </a: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false</a:t>
                      </a: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a:t>
                      </a:r>
                    </a:p>
                  </a:txBody>
                  <a:tcPr marT="45700" marB="4570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64967">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string</a:t>
                      </a: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（字符串型）</a:t>
                      </a:r>
                    </a:p>
                  </a:txBody>
                  <a:tcPr marT="45700" marB="4570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6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字符串就是连续的字符序列，可以是计算机能表示的一切字符的集合</a:t>
                      </a:r>
                    </a:p>
                  </a:txBody>
                  <a:tcPr marT="45700" marB="4570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3640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integer</a:t>
                      </a: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（整型）</a:t>
                      </a:r>
                    </a:p>
                  </a:txBody>
                  <a:tcPr marT="45700" marB="4570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600" b="0" i="0" u="none" strike="noStrike" cap="none" normalizeH="0" baseline="0" smtClean="0">
                          <a:ln>
                            <a:noFill/>
                          </a:ln>
                          <a:effectLst/>
                          <a:latin typeface="Calibri" panose="020F0502020204030204" pitchFamily="34" charset="0"/>
                          <a:ea typeface="宋体" panose="02010600030101010101" pitchFamily="2" charset="-122"/>
                          <a:sym typeface="Calibri" panose="020F0502020204030204" pitchFamily="34" charset="0"/>
                        </a:rPr>
                        <a:t>整型数据类型只能包含整数。可以是正整数或负整数</a:t>
                      </a:r>
                    </a:p>
                  </a:txBody>
                  <a:tcPr marT="45700" marB="4570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33957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float</a:t>
                      </a: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（浮点型）</a:t>
                      </a:r>
                    </a:p>
                  </a:txBody>
                  <a:tcPr marT="45700" marB="4570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sz="1600" b="0" i="0" u="none" strike="noStrike" cap="none" normalizeH="0" baseline="0" dirty="0" smtClean="0">
                          <a:ln>
                            <a:noFill/>
                          </a:ln>
                          <a:effectLst/>
                          <a:latin typeface="Calibri" panose="020F0502020204030204" pitchFamily="34" charset="0"/>
                          <a:ea typeface="宋体" panose="02010600030101010101" pitchFamily="2" charset="-122"/>
                          <a:sym typeface="Calibri" panose="020F0502020204030204" pitchFamily="34" charset="0"/>
                        </a:rPr>
                        <a:t>浮点数据类型用来存储数字，和整型不同的是它有小数位</a:t>
                      </a:r>
                    </a:p>
                  </a:txBody>
                  <a:tcPr marT="45700" marB="4570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bl>
          </a:graphicData>
        </a:graphic>
      </p:graphicFrame>
    </p:spTree>
  </p:cSld>
  <p:clrMapOvr>
    <a:masterClrMapping/>
  </p:clrMapOvr>
  <p:transition spd="med">
    <p:wipe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a7db0f9b-0d4b-4659-ba01-6e895968739c}"/>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266</TotalTime>
  <Pages>0</Pages>
  <Words>4069</Words>
  <Characters>0</Characters>
  <Application>Microsoft Office PowerPoint</Application>
  <DocSecurity>0</DocSecurity>
  <PresentationFormat>全屏显示(16:9)</PresentationFormat>
  <Lines>0</Lines>
  <Paragraphs>601</Paragraphs>
  <Slides>57</Slides>
  <Notes>0</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2</vt:i4>
      </vt:variant>
      <vt:variant>
        <vt:lpstr>幻灯片标题</vt:lpstr>
      </vt:variant>
      <vt:variant>
        <vt:i4>57</vt:i4>
      </vt:variant>
    </vt:vector>
  </HeadingPairs>
  <TitlesOfParts>
    <vt:vector size="69" baseType="lpstr">
      <vt:lpstr>方正书宋简体</vt:lpstr>
      <vt:lpstr>黑体</vt:lpstr>
      <vt:lpstr>隶书</vt:lpstr>
      <vt:lpstr>宋体</vt:lpstr>
      <vt:lpstr>Arial</vt:lpstr>
      <vt:lpstr>Calibri</vt:lpstr>
      <vt:lpstr>Lucida Sans Unicode</vt:lpstr>
      <vt:lpstr>Times New Roman</vt:lpstr>
      <vt:lpstr>Verdana</vt:lpstr>
      <vt:lpstr>Office 主题</vt:lpstr>
      <vt:lpstr>Microsoft Word 文档</vt:lpstr>
      <vt:lpstr>Microsoft Word Picture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明日科技</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第3章  面向对象编程基础</dc:title>
  <dc:subject>C#程序设计实用教程</dc:subject>
  <dc:creator>小科</dc:creator>
  <cp:keywords/>
  <dc:description/>
  <cp:lastModifiedBy>jiangli</cp:lastModifiedBy>
  <cp:revision>844</cp:revision>
  <dcterms:created xsi:type="dcterms:W3CDTF">2014-12-17T01:03:00Z</dcterms:created>
  <dcterms:modified xsi:type="dcterms:W3CDTF">2023-08-21T16:04:58Z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