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9" r:id="rId2"/>
    <p:sldId id="260" r:id="rId3"/>
    <p:sldId id="509" r:id="rId4"/>
    <p:sldId id="517" r:id="rId5"/>
    <p:sldId id="518" r:id="rId6"/>
    <p:sldId id="678" r:id="rId7"/>
    <p:sldId id="679" r:id="rId8"/>
    <p:sldId id="667" r:id="rId9"/>
    <p:sldId id="680" r:id="rId10"/>
    <p:sldId id="668" r:id="rId11"/>
    <p:sldId id="512" r:id="rId12"/>
    <p:sldId id="532" r:id="rId13"/>
    <p:sldId id="681" r:id="rId14"/>
    <p:sldId id="551" r:id="rId15"/>
    <p:sldId id="557" r:id="rId16"/>
    <p:sldId id="558" r:id="rId17"/>
    <p:sldId id="685" r:id="rId18"/>
    <p:sldId id="686" r:id="rId19"/>
    <p:sldId id="687" r:id="rId20"/>
    <p:sldId id="688" r:id="rId21"/>
    <p:sldId id="689" r:id="rId22"/>
    <p:sldId id="690" r:id="rId23"/>
    <p:sldId id="691" r:id="rId24"/>
    <p:sldId id="692" r:id="rId25"/>
    <p:sldId id="693" r:id="rId26"/>
    <p:sldId id="694" r:id="rId27"/>
    <p:sldId id="449" r:id="rId28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631" y="6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0563D0D-A488-4B25-83DB-D6EF6F9779BB}" type="datetime1">
              <a:rPr lang="zh-CN" altLang="en-US"/>
              <a:pPr>
                <a:defRPr/>
              </a:pPr>
              <a:t>2023-8-21</a:t>
            </a:fld>
            <a:endParaRPr 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9701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单击此处编辑母版文本样式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第二级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第三级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第四级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08976222-249F-4283-9EBF-95A1D4CF88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6B1C0-2DA7-4F31-ADFF-46504E9F5674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F1128-73C1-4D2B-BA6C-71F382A01E3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771251"/>
      </p:ext>
    </p:extLst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696D-0D23-4161-A5CB-82E02F40A23D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9D1C9-8707-43D5-92C0-152A90752A4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89385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975C0-EB15-41A8-8AB9-2F951011AEA9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6B04D-121B-44B0-A22B-B0BA293B993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938868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B95E6-B266-41FD-9164-CFA7FCEE391C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72D79-8D6F-4165-A1C0-E11FFBBE327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805921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54A69-DCF6-43EE-82FA-A4C9181BE0CF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C5F9F-5EAD-401C-B19E-8687E1BE452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70453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4658E-3AB3-40B6-9361-162D7791BDAF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317C3-E400-4766-A873-3A238D59051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146217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1D9A2-0CA6-47F1-9965-CA57F55EE8E6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0AEF9-5E8C-4C93-A629-B512549F1C9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94343"/>
      </p:ext>
    </p:extLst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7498-E1E4-40B9-84AE-29C60E5AF1BD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C24F1-1743-4024-B7FA-EB2229EAE1A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67557"/>
      </p:ext>
    </p:extLst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87470-4BB5-47AA-9406-C3F337990557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C84F5-11A0-45A2-9D4D-64258581C32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90851"/>
      </p:ext>
    </p:extLst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193BA-C40B-4E5F-9A8C-70824106FFDC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2A889-B89D-4425-BAF4-5D4DDF95520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34593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B9C46-E923-452D-86B7-FB3A42514EAF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947A4-55FD-4E6A-ABEA-3A3DB8BAC5F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978328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FC5E8CC-A0F9-4118-B8FC-07463B9494F1}" type="datetime1">
              <a:rPr lang="en-US"/>
              <a:pPr>
                <a:defRPr/>
              </a:pPr>
              <a:t>8/21/2023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68F8DB7-A9F8-4A0D-85AD-736E5951583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8288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9"/>
          <p:cNvSpPr>
            <a:spLocks noChangeArrowheads="1"/>
          </p:cNvSpPr>
          <p:nvPr/>
        </p:nvSpPr>
        <p:spPr bwMode="auto">
          <a:xfrm>
            <a:off x="2060575" y="2400300"/>
            <a:ext cx="49291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第1章  PHP入门与环境搭建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>
            <a:spLocks noChangeArrowheads="1"/>
          </p:cNvSpPr>
          <p:nvPr/>
        </p:nvSpPr>
        <p:spPr bwMode="auto">
          <a:xfrm>
            <a:off x="863600" y="2427288"/>
            <a:ext cx="76104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 </a:t>
            </a:r>
            <a:r>
              <a:rPr lang="en-US" altLang="zh-CN" sz="1800">
                <a:sym typeface="宋体" panose="02010600030101010101" pitchFamily="2" charset="-122"/>
              </a:rPr>
              <a:t>PHP</a:t>
            </a:r>
            <a:r>
              <a:rPr lang="zh-CN" altLang="en-US" sz="1800">
                <a:sym typeface="宋体" panose="02010600030101010101" pitchFamily="2" charset="-122"/>
              </a:rPr>
              <a:t>预处理器的功能是</a:t>
            </a:r>
            <a:r>
              <a:rPr lang="zh-CN" altLang="en-US" sz="1800">
                <a:solidFill>
                  <a:srgbClr val="FF0000"/>
                </a:solidFill>
                <a:sym typeface="宋体" panose="02010600030101010101" pitchFamily="2" charset="-122"/>
              </a:rPr>
              <a:t>解释</a:t>
            </a:r>
            <a:r>
              <a:rPr lang="en-US" altLang="zh-CN" sz="1800">
                <a:solidFill>
                  <a:srgbClr val="FF0000"/>
                </a:solidFill>
                <a:sym typeface="宋体" panose="02010600030101010101" pitchFamily="2" charset="-122"/>
              </a:rPr>
              <a:t>PHP</a:t>
            </a:r>
            <a:r>
              <a:rPr lang="zh-CN" altLang="en-US" sz="1800">
                <a:solidFill>
                  <a:srgbClr val="FF0000"/>
                </a:solidFill>
                <a:sym typeface="宋体" panose="02010600030101010101" pitchFamily="2" charset="-122"/>
              </a:rPr>
              <a:t>代码</a:t>
            </a:r>
            <a:r>
              <a:rPr lang="zh-CN" altLang="en-US" sz="1800">
                <a:sym typeface="宋体" panose="02010600030101010101" pitchFamily="2" charset="-122"/>
              </a:rPr>
              <a:t>，它主要是将</a:t>
            </a:r>
            <a:r>
              <a:rPr lang="en-US" altLang="zh-CN" sz="1800">
                <a:sym typeface="宋体" panose="02010600030101010101" pitchFamily="2" charset="-122"/>
              </a:rPr>
              <a:t>PHP</a:t>
            </a:r>
            <a:r>
              <a:rPr lang="zh-CN" altLang="en-US" sz="1800">
                <a:sym typeface="宋体" panose="02010600030101010101" pitchFamily="2" charset="-122"/>
              </a:rPr>
              <a:t>程序代码解释为文本信息，而且这些文本信息中也可以包含</a:t>
            </a:r>
            <a:r>
              <a:rPr lang="en-US" altLang="zh-CN" sz="1800">
                <a:sym typeface="宋体" panose="02010600030101010101" pitchFamily="2" charset="-122"/>
              </a:rPr>
              <a:t>HTML</a:t>
            </a:r>
            <a:r>
              <a:rPr lang="zh-CN" altLang="en-US" sz="1800">
                <a:sym typeface="宋体" panose="02010600030101010101" pitchFamily="2" charset="-122"/>
              </a:rPr>
              <a:t>代码。</a:t>
            </a:r>
            <a:r>
              <a:rPr lang="zh-CN" altLang="en-US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en-US" altLang="zh-CN" sz="1800">
              <a:sym typeface="宋体" panose="02010600030101010101" pitchFamily="2" charset="-122"/>
            </a:endParaRPr>
          </a:p>
        </p:txBody>
      </p:sp>
      <p:pic>
        <p:nvPicPr>
          <p:cNvPr id="143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9"/>
          <p:cNvSpPr>
            <a:spLocks noChangeArrowheads="1"/>
          </p:cNvSpPr>
          <p:nvPr/>
        </p:nvSpPr>
        <p:spPr bwMode="auto">
          <a:xfrm>
            <a:off x="673100" y="639763"/>
            <a:ext cx="22431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服务器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179388" y="1693863"/>
            <a:ext cx="496887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</a:t>
            </a:r>
            <a:r>
              <a:rPr lang="en-US" altLang="zh-CN" sz="2400">
                <a:latin typeface="Verdana" panose="020B0604030504040204" pitchFamily="34" charset="0"/>
                <a:sym typeface="Arial" panose="020B0604020202020204" pitchFamily="34" charset="0"/>
              </a:rPr>
              <a:t>PHP</a:t>
            </a:r>
            <a:r>
              <a:rPr lang="zh-CN" altLang="en-US" sz="2400">
                <a:latin typeface="Verdana" panose="020B0604030504040204" pitchFamily="34" charset="0"/>
                <a:sym typeface="Arial" panose="020B0604020202020204" pitchFamily="34" charset="0"/>
              </a:rPr>
              <a:t>预处理器</a:t>
            </a:r>
            <a:endParaRPr lang="zh-CN" altLang="en-US" sz="2400">
              <a:latin typeface="Verdana" panose="020B0604030504040204" pitchFamily="34" charset="0"/>
              <a:sym typeface="Verdana" panose="020B0604030504040204" pitchFamily="34" charset="0"/>
            </a:endParaRPr>
          </a:p>
        </p:txBody>
      </p:sp>
      <p:pic>
        <p:nvPicPr>
          <p:cNvPr id="14342" name="图片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600200"/>
            <a:ext cx="67310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9"/>
          <p:cNvSpPr>
            <a:spLocks noChangeArrowheads="1"/>
          </p:cNvSpPr>
          <p:nvPr/>
        </p:nvSpPr>
        <p:spPr bwMode="auto">
          <a:xfrm>
            <a:off x="673100" y="639763"/>
            <a:ext cx="2098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服务器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84213" y="2211388"/>
            <a:ext cx="766762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</a:t>
            </a:r>
            <a:r>
              <a:rPr lang="en-US" altLang="zh-CN" sz="1800">
                <a:solidFill>
                  <a:srgbClr val="FF0000"/>
                </a:solidFill>
              </a:rPr>
              <a:t>WEB</a:t>
            </a:r>
            <a:r>
              <a:rPr lang="zh-CN" altLang="en-US" sz="1800">
                <a:solidFill>
                  <a:srgbClr val="FF0000"/>
                </a:solidFill>
              </a:rPr>
              <a:t>服务器</a:t>
            </a:r>
            <a:r>
              <a:rPr lang="zh-CN" altLang="en-US" sz="1800"/>
              <a:t>也称为</a:t>
            </a:r>
            <a:r>
              <a:rPr lang="en-US" altLang="zh-CN" sz="1800">
                <a:solidFill>
                  <a:srgbClr val="FF0000"/>
                </a:solidFill>
              </a:rPr>
              <a:t>WWW</a:t>
            </a:r>
            <a:r>
              <a:rPr lang="zh-CN" altLang="en-US" sz="1800">
                <a:solidFill>
                  <a:srgbClr val="FF0000"/>
                </a:solidFill>
              </a:rPr>
              <a:t>（</a:t>
            </a:r>
            <a:r>
              <a:rPr lang="en-US" altLang="zh-CN" sz="1800">
                <a:solidFill>
                  <a:srgbClr val="FF0000"/>
                </a:solidFill>
              </a:rPr>
              <a:t>World Wide Web</a:t>
            </a:r>
            <a:r>
              <a:rPr lang="zh-CN" altLang="en-US" sz="1800">
                <a:solidFill>
                  <a:srgbClr val="FF0000"/>
                </a:solidFill>
              </a:rPr>
              <a:t>）服务器</a:t>
            </a:r>
            <a:r>
              <a:rPr lang="zh-CN" altLang="en-US" sz="1800"/>
              <a:t>，它的功能是解析</a:t>
            </a:r>
            <a:r>
              <a:rPr lang="en-US" altLang="zh-CN" sz="1800"/>
              <a:t>HTTP</a:t>
            </a:r>
            <a:r>
              <a:rPr lang="zh-CN" altLang="en-US" sz="1800"/>
              <a:t>。当</a:t>
            </a:r>
            <a:r>
              <a:rPr lang="en-US" altLang="zh-CN" sz="1800"/>
              <a:t>WEB</a:t>
            </a:r>
            <a:r>
              <a:rPr lang="zh-CN" altLang="en-US" sz="1800"/>
              <a:t>浏览器向</a:t>
            </a:r>
            <a:r>
              <a:rPr lang="en-US" altLang="zh-CN" sz="1800"/>
              <a:t>WEB</a:t>
            </a:r>
            <a:r>
              <a:rPr lang="zh-CN" altLang="en-US" sz="1800"/>
              <a:t>服务器发送一个</a:t>
            </a:r>
            <a:r>
              <a:rPr lang="en-US" altLang="zh-CN" sz="1800"/>
              <a:t>HTTP</a:t>
            </a:r>
            <a:r>
              <a:rPr lang="zh-CN" altLang="en-US" sz="1800"/>
              <a:t>请求时，</a:t>
            </a:r>
            <a:r>
              <a:rPr lang="en-US" altLang="zh-CN" sz="1800"/>
              <a:t>PHP</a:t>
            </a:r>
            <a:r>
              <a:rPr lang="zh-CN" altLang="en-US" sz="1800"/>
              <a:t>预处理器会对该请求对应的程序进行解释并执行，然后</a:t>
            </a:r>
            <a:r>
              <a:rPr lang="en-US" altLang="zh-CN" sz="1800"/>
              <a:t>WEB</a:t>
            </a:r>
            <a:r>
              <a:rPr lang="zh-CN" altLang="en-US" sz="1800"/>
              <a:t>服务器会向浏览器返回一个</a:t>
            </a:r>
            <a:r>
              <a:rPr lang="en-US" altLang="zh-CN" sz="1800"/>
              <a:t>HTTP</a:t>
            </a:r>
            <a:r>
              <a:rPr lang="zh-CN" altLang="en-US" sz="1800"/>
              <a:t>响应，该响应通常是一个</a:t>
            </a:r>
            <a:r>
              <a:rPr lang="en-US" altLang="zh-CN" sz="1800"/>
              <a:t>HTML</a:t>
            </a:r>
            <a:r>
              <a:rPr lang="zh-CN" altLang="en-US" sz="1800"/>
              <a:t>页面，以便让用户可以浏览。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/>
              <a:t>        目前可用的</a:t>
            </a:r>
            <a:r>
              <a:rPr lang="en-US" altLang="zh-CN" sz="1800"/>
              <a:t>WEB</a:t>
            </a:r>
            <a:r>
              <a:rPr lang="zh-CN" altLang="en-US" sz="1800"/>
              <a:t>服务器有很多，常见的有开源的</a:t>
            </a:r>
            <a:r>
              <a:rPr lang="en-US" altLang="zh-CN" sz="1800">
                <a:solidFill>
                  <a:srgbClr val="FF0000"/>
                </a:solidFill>
              </a:rPr>
              <a:t>Apache</a:t>
            </a:r>
            <a:r>
              <a:rPr lang="zh-CN" altLang="en-US" sz="1800">
                <a:solidFill>
                  <a:srgbClr val="FF0000"/>
                </a:solidFill>
              </a:rPr>
              <a:t>服务器</a:t>
            </a:r>
            <a:r>
              <a:rPr lang="en-US" altLang="zh-CN" sz="1800">
                <a:solidFill>
                  <a:srgbClr val="FF0000"/>
                </a:solidFill>
              </a:rPr>
              <a:t>(PHP)</a:t>
            </a:r>
            <a:r>
              <a:rPr lang="zh-CN" altLang="en-US" sz="1800"/>
              <a:t>、微软的</a:t>
            </a:r>
            <a:r>
              <a:rPr lang="en-US" altLang="zh-CN" sz="1800"/>
              <a:t>IIS</a:t>
            </a:r>
            <a:r>
              <a:rPr lang="zh-CN" altLang="en-US" sz="1800"/>
              <a:t>服务器</a:t>
            </a:r>
            <a:r>
              <a:rPr lang="en-US" altLang="zh-CN" sz="1800"/>
              <a:t>(ASP)</a:t>
            </a:r>
            <a:r>
              <a:rPr lang="zh-CN" altLang="en-US" sz="1800"/>
              <a:t>、</a:t>
            </a:r>
            <a:r>
              <a:rPr lang="en-US" altLang="zh-CN" sz="1800"/>
              <a:t>Tomcat</a:t>
            </a:r>
            <a:r>
              <a:rPr lang="zh-CN" altLang="en-US" sz="1800"/>
              <a:t>服务器</a:t>
            </a:r>
            <a:r>
              <a:rPr lang="en-US" altLang="zh-CN" sz="1800"/>
              <a:t>(JSP)</a:t>
            </a:r>
            <a:r>
              <a:rPr lang="zh-CN" altLang="en-US" sz="1800"/>
              <a:t>等。本书使用的是</a:t>
            </a:r>
            <a:r>
              <a:rPr lang="en-US" altLang="zh-CN" sz="1800"/>
              <a:t>Apache</a:t>
            </a:r>
            <a:r>
              <a:rPr lang="zh-CN" altLang="en-US" sz="1800"/>
              <a:t>服务器，由于</a:t>
            </a:r>
            <a:r>
              <a:rPr lang="en-US" altLang="zh-CN" sz="1800"/>
              <a:t>Apache</a:t>
            </a:r>
            <a:r>
              <a:rPr lang="zh-CN" altLang="en-US" sz="1800"/>
              <a:t>具有高效、稳定、安全、免费等一些特点，它已经成为目前最为流行的</a:t>
            </a:r>
            <a:r>
              <a:rPr lang="en-US" altLang="zh-CN" sz="1800">
                <a:solidFill>
                  <a:srgbClr val="FF0000"/>
                </a:solidFill>
              </a:rPr>
              <a:t>WEB</a:t>
            </a:r>
            <a:r>
              <a:rPr lang="zh-CN" altLang="en-US" sz="1800">
                <a:solidFill>
                  <a:srgbClr val="FF0000"/>
                </a:solidFill>
              </a:rPr>
              <a:t>服务器</a:t>
            </a:r>
            <a:r>
              <a:rPr lang="zh-CN" altLang="en-US" sz="1800">
                <a:latin typeface="Arial" panose="020B0604020202020204" pitchFamily="34" charset="0"/>
              </a:rPr>
              <a:t>。 </a:t>
            </a: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179388" y="1544638"/>
            <a:ext cx="5795962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</a:t>
            </a:r>
            <a:r>
              <a:rPr lang="en-US" altLang="zh-CN" sz="2400">
                <a:latin typeface="Verdana" panose="020B0604030504040204" pitchFamily="34" charset="0"/>
                <a:sym typeface="Arial" panose="020B0604020202020204" pitchFamily="34" charset="0"/>
              </a:rPr>
              <a:t>Web</a:t>
            </a:r>
            <a:r>
              <a:rPr lang="zh-CN" altLang="en-US" sz="2400">
                <a:latin typeface="Verdana" panose="020B0604030504040204" pitchFamily="34" charset="0"/>
                <a:sym typeface="Arial" panose="020B0604020202020204" pitchFamily="34" charset="0"/>
              </a:rPr>
              <a:t>服务器</a:t>
            </a:r>
            <a:endParaRPr lang="zh-CN" altLang="en-US" sz="2400">
              <a:latin typeface="Verdana" panose="020B0604030504040204" pitchFamily="34" charset="0"/>
              <a:sym typeface="Verdana" panose="020B0604030504040204" pitchFamily="34" charset="0"/>
            </a:endParaRPr>
          </a:p>
        </p:txBody>
      </p:sp>
      <p:pic>
        <p:nvPicPr>
          <p:cNvPr id="15366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439863"/>
            <a:ext cx="6699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781050" y="612775"/>
            <a:ext cx="3178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服务器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84213" y="1995488"/>
            <a:ext cx="766762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/>
              <a:t>         数据库服务器是用于提供数据查询和数据管理服务的软件，这些服务主要有数据查询、数据管理（数据的添加、修改、删除）、查询优化、事务管理、数据安全等服务。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/>
              <a:t>         数据库服务器有好多种，常见的有</a:t>
            </a:r>
            <a:r>
              <a:rPr lang="en-US" altLang="zh-CN" sz="1800">
                <a:solidFill>
                  <a:srgbClr val="FF0000"/>
                </a:solidFill>
              </a:rPr>
              <a:t>MySQL</a:t>
            </a:r>
            <a:r>
              <a:rPr lang="zh-CN" altLang="en-US" sz="1800"/>
              <a:t>、</a:t>
            </a:r>
            <a:r>
              <a:rPr lang="en-US" altLang="zh-CN" sz="1800"/>
              <a:t>Oracle</a:t>
            </a:r>
            <a:r>
              <a:rPr lang="zh-CN" altLang="en-US" sz="1800"/>
              <a:t>、</a:t>
            </a:r>
            <a:r>
              <a:rPr lang="en-US" altLang="zh-CN" sz="1800"/>
              <a:t>SQL Server</a:t>
            </a:r>
            <a:r>
              <a:rPr lang="zh-CN" altLang="en-US" sz="1800"/>
              <a:t>、</a:t>
            </a:r>
            <a:r>
              <a:rPr lang="en-US" altLang="zh-CN" sz="1800"/>
              <a:t>DB2</a:t>
            </a:r>
            <a:r>
              <a:rPr lang="zh-CN" altLang="en-US" sz="1800"/>
              <a:t>、</a:t>
            </a:r>
            <a:r>
              <a:rPr lang="en-US" altLang="zh-CN" sz="1800"/>
              <a:t>Sybase</a:t>
            </a:r>
            <a:r>
              <a:rPr lang="zh-CN" altLang="en-US" sz="1800"/>
              <a:t>、</a:t>
            </a:r>
            <a:r>
              <a:rPr lang="en-US" altLang="zh-CN" sz="1800"/>
              <a:t>Access</a:t>
            </a:r>
            <a:r>
              <a:rPr lang="zh-CN" altLang="en-US" sz="1800"/>
              <a:t>等。本书使用的是</a:t>
            </a:r>
            <a:r>
              <a:rPr lang="en-US" altLang="zh-CN" sz="1800">
                <a:solidFill>
                  <a:schemeClr val="accent2"/>
                </a:solidFill>
              </a:rPr>
              <a:t>MySQL</a:t>
            </a:r>
            <a:r>
              <a:rPr lang="zh-CN" altLang="en-US" sz="1800">
                <a:solidFill>
                  <a:schemeClr val="accent2"/>
                </a:solidFill>
              </a:rPr>
              <a:t>数据库</a:t>
            </a:r>
            <a:r>
              <a:rPr lang="zh-CN" altLang="en-US" sz="1800"/>
              <a:t>，由于</a:t>
            </a:r>
            <a:r>
              <a:rPr lang="en-US" altLang="zh-CN" sz="1800"/>
              <a:t>MySQL</a:t>
            </a:r>
            <a:r>
              <a:rPr lang="zh-CN" altLang="en-US" sz="1800"/>
              <a:t>具有功能性强、使用简捷、管理方便、运行速度快、版本升级快、安全性高等优点，而且</a:t>
            </a:r>
            <a:r>
              <a:rPr lang="en-US" altLang="zh-CN" sz="1800"/>
              <a:t>MySQL</a:t>
            </a:r>
            <a:r>
              <a:rPr lang="zh-CN" altLang="en-US" sz="1800"/>
              <a:t>数据库完全免费，因此许多中小型网站都选择</a:t>
            </a:r>
            <a:r>
              <a:rPr lang="en-US" altLang="zh-CN" sz="1800"/>
              <a:t>MySQL</a:t>
            </a:r>
            <a:r>
              <a:rPr lang="zh-CN" altLang="en-US" sz="1800"/>
              <a:t>作为数据库服务器。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215900" y="1419225"/>
            <a:ext cx="5003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Arial" panose="020B0604020202020204" pitchFamily="34" charset="0"/>
              </a:rPr>
              <a:t>      数据库服务器</a:t>
            </a:r>
            <a:endParaRPr lang="zh-CN" altLang="en-US" sz="2400">
              <a:latin typeface="Verdana" panose="020B0604030504040204" pitchFamily="34" charset="0"/>
              <a:sym typeface="Verdana" panose="020B0604030504040204" pitchFamily="34" charset="0"/>
            </a:endParaRPr>
          </a:p>
        </p:txBody>
      </p:sp>
      <p:pic>
        <p:nvPicPr>
          <p:cNvPr id="16390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1311275"/>
            <a:ext cx="6604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781050" y="639763"/>
            <a:ext cx="3538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的工作流程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455738"/>
            <a:ext cx="424815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PHP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开发环境构建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8436" name="Text Box 2"/>
          <p:cNvSpPr>
            <a:spLocks noChangeArrowheads="1"/>
          </p:cNvSpPr>
          <p:nvPr/>
        </p:nvSpPr>
        <p:spPr bwMode="auto">
          <a:xfrm>
            <a:off x="2406650" y="1516063"/>
            <a:ext cx="39989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PHP</a:t>
            </a:r>
            <a:r>
              <a:rPr lang="zh-CN" altLang="en-US" sz="2800" b="1">
                <a:latin typeface="Arial" panose="020B0604020202020204" pitchFamily="34" charset="0"/>
              </a:rPr>
              <a:t>开发环境的安装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8437" name="Text Box 2"/>
          <p:cNvSpPr>
            <a:spLocks noChangeArrowheads="1"/>
          </p:cNvSpPr>
          <p:nvPr/>
        </p:nvSpPr>
        <p:spPr bwMode="auto">
          <a:xfrm>
            <a:off x="2401888" y="2251075"/>
            <a:ext cx="4832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PHP</a:t>
            </a:r>
            <a:r>
              <a:rPr lang="zh-CN" altLang="en-US" sz="2800" b="1">
                <a:latin typeface="Arial" panose="020B0604020202020204" pitchFamily="34" charset="0"/>
              </a:rPr>
              <a:t>服务器的启动与停止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8438" name="Text Box 2"/>
          <p:cNvSpPr>
            <a:spLocks noChangeArrowheads="1"/>
          </p:cNvSpPr>
          <p:nvPr/>
        </p:nvSpPr>
        <p:spPr bwMode="auto">
          <a:xfrm>
            <a:off x="2409825" y="2954338"/>
            <a:ext cx="4608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PHP</a:t>
            </a:r>
            <a:r>
              <a:rPr lang="zh-CN" altLang="en-US" sz="2800" b="1">
                <a:latin typeface="Arial" panose="020B0604020202020204" pitchFamily="34" charset="0"/>
              </a:rPr>
              <a:t>开发环境的关键配置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843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6033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文本框 5"/>
          <p:cNvSpPr>
            <a:spLocks noChangeArrowheads="1"/>
          </p:cNvSpPr>
          <p:nvPr/>
        </p:nvSpPr>
        <p:spPr bwMode="auto">
          <a:xfrm>
            <a:off x="2168525" y="1714500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8441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23368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文本框 23"/>
          <p:cNvSpPr>
            <a:spLocks noChangeArrowheads="1"/>
          </p:cNvSpPr>
          <p:nvPr/>
        </p:nvSpPr>
        <p:spPr bwMode="auto">
          <a:xfrm>
            <a:off x="2160588" y="24463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8443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30511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4" name="文本框 25"/>
          <p:cNvSpPr>
            <a:spLocks noChangeArrowheads="1"/>
          </p:cNvSpPr>
          <p:nvPr/>
        </p:nvSpPr>
        <p:spPr bwMode="auto">
          <a:xfrm>
            <a:off x="2160588" y="316230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ldLvl="0"/>
      <p:bldP spid="18437" grpId="0" bldLvl="0"/>
      <p:bldP spid="18438" grpId="0" bldLvl="0"/>
      <p:bldP spid="18440" grpId="0" bldLvl="0"/>
      <p:bldP spid="18442" grpId="0" bldLvl="0"/>
      <p:bldP spid="18444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9"/>
          <p:cNvSpPr>
            <a:spLocks noChangeArrowheads="1"/>
          </p:cNvSpPr>
          <p:nvPr/>
        </p:nvSpPr>
        <p:spPr bwMode="auto">
          <a:xfrm>
            <a:off x="673100" y="639763"/>
            <a:ext cx="3503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开发环境的安装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792163" y="1303338"/>
            <a:ext cx="4572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安装前的准备工作</a:t>
            </a:r>
          </a:p>
        </p:txBody>
      </p:sp>
      <p:pic>
        <p:nvPicPr>
          <p:cNvPr id="20485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1196975"/>
            <a:ext cx="6731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图片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3206750"/>
            <a:ext cx="6699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2"/>
          <p:cNvSpPr>
            <a:spLocks noChangeArrowheads="1"/>
          </p:cNvSpPr>
          <p:nvPr/>
        </p:nvSpPr>
        <p:spPr bwMode="auto">
          <a:xfrm>
            <a:off x="1511300" y="3314700"/>
            <a:ext cx="3636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en-US" altLang="zh-CN" sz="2400">
                <a:latin typeface="Verdana" panose="020B0604030504040204" pitchFamily="34" charset="0"/>
                <a:sym typeface="Verdana" panose="020B0604030504040204" pitchFamily="34" charset="0"/>
              </a:rPr>
              <a:t>WampServer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的安装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684213" y="1924050"/>
            <a:ext cx="76676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/>
              <a:t>        安装</a:t>
            </a:r>
            <a:r>
              <a:rPr lang="en-US" altLang="zh-CN" sz="1800"/>
              <a:t>WampServer</a:t>
            </a:r>
            <a:r>
              <a:rPr lang="zh-CN" altLang="en-US" sz="1800"/>
              <a:t>之前应从其官方网站上下载安装程序。下载地址为</a:t>
            </a:r>
            <a:r>
              <a:rPr lang="en-US" altLang="zh-CN" sz="1800"/>
              <a:t>http://www.wampserver.com/en/download.php</a:t>
            </a:r>
            <a:r>
              <a:rPr lang="zh-CN" altLang="en-US" sz="1800"/>
              <a:t>，目前比较新的</a:t>
            </a:r>
            <a:r>
              <a:rPr lang="en-US" altLang="zh-CN" sz="1800"/>
              <a:t>WampServer</a:t>
            </a:r>
            <a:r>
              <a:rPr lang="zh-CN" altLang="en-US" sz="1800"/>
              <a:t>版本是</a:t>
            </a:r>
            <a:r>
              <a:rPr lang="en-US" altLang="zh-CN" sz="1800"/>
              <a:t>WampServer2.5</a:t>
            </a:r>
            <a:r>
              <a:rPr lang="zh-CN" altLang="en-US" sz="1800"/>
              <a:t>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781050" y="663575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服务器的启动与停止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142875" y="1411288"/>
            <a:ext cx="439261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      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手动启动和停止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PHP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服务器</a:t>
            </a:r>
          </a:p>
        </p:txBody>
      </p:sp>
      <p:pic>
        <p:nvPicPr>
          <p:cNvPr id="21509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339850"/>
            <a:ext cx="6731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图片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38" y="1347788"/>
            <a:ext cx="6699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Rectangle 2"/>
          <p:cNvSpPr>
            <a:spLocks noChangeArrowheads="1"/>
          </p:cNvSpPr>
          <p:nvPr/>
        </p:nvSpPr>
        <p:spPr bwMode="auto">
          <a:xfrm>
            <a:off x="4751388" y="1492250"/>
            <a:ext cx="4176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通过操作系统自动启动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PHP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服务</a:t>
            </a: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2284413"/>
            <a:ext cx="14478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643188"/>
            <a:ext cx="14763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5" y="2032000"/>
            <a:ext cx="3041650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817563" y="639763"/>
            <a:ext cx="49069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开发环境的关键配置</a:t>
            </a:r>
          </a:p>
        </p:txBody>
      </p:sp>
      <p:pic>
        <p:nvPicPr>
          <p:cNvPr id="21508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350" y="2824163"/>
            <a:ext cx="66040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2087563" y="3005138"/>
            <a:ext cx="5005387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        设置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Apache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服务器主目录 </a:t>
            </a:r>
            <a:r>
              <a:rPr lang="zh-CN" altLang="en-US" sz="1800">
                <a:latin typeface="Arial" panose="020B0604020202020204" pitchFamily="34" charset="0"/>
                <a:sym typeface="Verdana" panose="020B0604030504040204" pitchFamily="34" charset="0"/>
              </a:rPr>
              <a:t> </a:t>
            </a:r>
          </a:p>
        </p:txBody>
      </p:sp>
      <p:sp>
        <p:nvSpPr>
          <p:cNvPr id="21510" name="Rectangle 2"/>
          <p:cNvSpPr>
            <a:spLocks noChangeArrowheads="1"/>
          </p:cNvSpPr>
          <p:nvPr/>
        </p:nvSpPr>
        <p:spPr bwMode="auto">
          <a:xfrm>
            <a:off x="2124075" y="1527175"/>
            <a:ext cx="6054725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       修改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Apache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服务端口号   默认的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8080</a:t>
            </a:r>
            <a:endParaRPr lang="zh-CN" altLang="en-US" sz="1800">
              <a:latin typeface="Arial" panose="020B0604020202020204" pitchFamily="34" charset="0"/>
              <a:sym typeface="Verdana" panose="020B0604030504040204" pitchFamily="34" charset="0"/>
            </a:endParaRPr>
          </a:p>
        </p:txBody>
      </p:sp>
      <p:pic>
        <p:nvPicPr>
          <p:cNvPr id="21511" name="图片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1384300"/>
            <a:ext cx="6731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图片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2103438"/>
            <a:ext cx="6699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Rectangle 2"/>
          <p:cNvSpPr>
            <a:spLocks noChangeArrowheads="1"/>
          </p:cNvSpPr>
          <p:nvPr/>
        </p:nvSpPr>
        <p:spPr bwMode="auto">
          <a:xfrm>
            <a:off x="2806700" y="2247900"/>
            <a:ext cx="5618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设置网站起始页面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(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主页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)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  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127.0.0.1/index.php</a:t>
            </a:r>
            <a:endParaRPr lang="zh-CN" altLang="en-US" sz="2000">
              <a:latin typeface="Verdana" panose="020B0604030504040204" pitchFamily="34" charset="0"/>
              <a:sym typeface="Verdana" panose="020B0604030504040204" pitchFamily="34" charset="0"/>
            </a:endParaRPr>
          </a:p>
        </p:txBody>
      </p:sp>
      <p:pic>
        <p:nvPicPr>
          <p:cNvPr id="21514" name="图片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544888"/>
            <a:ext cx="655638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" name="Rectangle 2"/>
          <p:cNvSpPr>
            <a:spLocks noChangeArrowheads="1"/>
          </p:cNvSpPr>
          <p:nvPr/>
        </p:nvSpPr>
        <p:spPr bwMode="auto">
          <a:xfrm>
            <a:off x="2339975" y="3724275"/>
            <a:ext cx="45720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PHP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的其他常用配置   </a:t>
            </a:r>
          </a:p>
        </p:txBody>
      </p:sp>
      <p:pic>
        <p:nvPicPr>
          <p:cNvPr id="21516" name="Picture 12" descr="按扭-6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265613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7" name="Rectangle 2"/>
          <p:cNvSpPr>
            <a:spLocks noChangeArrowheads="1"/>
          </p:cNvSpPr>
          <p:nvPr/>
        </p:nvSpPr>
        <p:spPr bwMode="auto">
          <a:xfrm>
            <a:off x="2339975" y="4408488"/>
            <a:ext cx="57245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     为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MySQL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服务器</a:t>
            </a:r>
            <a:r>
              <a:rPr lang="en-US" altLang="zh-CN" sz="2000">
                <a:latin typeface="Verdana" panose="020B0604030504040204" pitchFamily="34" charset="0"/>
                <a:sym typeface="Verdana" panose="020B0604030504040204" pitchFamily="34" charset="0"/>
              </a:rPr>
              <a:t>root</a:t>
            </a:r>
            <a:r>
              <a:rPr lang="zh-CN" altLang="en-US" sz="2000">
                <a:latin typeface="Verdana" panose="020B0604030504040204" pitchFamily="34" charset="0"/>
                <a:sym typeface="Verdana" panose="020B0604030504040204" pitchFamily="34" charset="0"/>
              </a:rPr>
              <a:t>账户设置密码  空    </a:t>
            </a:r>
          </a:p>
        </p:txBody>
      </p:sp>
      <p:sp>
        <p:nvSpPr>
          <p:cNvPr id="22542" name="矩形 1"/>
          <p:cNvSpPr>
            <a:spLocks noChangeArrowheads="1"/>
          </p:cNvSpPr>
          <p:nvPr/>
        </p:nvSpPr>
        <p:spPr bwMode="auto">
          <a:xfrm>
            <a:off x="6300788" y="3040063"/>
            <a:ext cx="1916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C:\xampp\htdocs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1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4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9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bldLvl="0"/>
      <p:bldP spid="21510" grpId="0" bldLvl="0"/>
      <p:bldP spid="21513" grpId="0" bldLvl="0"/>
      <p:bldP spid="21515" grpId="0" bldLvl="0"/>
      <p:bldP spid="21517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4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常用代码编辑工具</a:t>
            </a:r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166813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14"/>
          <p:cNvSpPr>
            <a:spLocks noChangeArrowheads="1"/>
          </p:cNvSpPr>
          <p:nvPr/>
        </p:nvSpPr>
        <p:spPr bwMode="auto">
          <a:xfrm>
            <a:off x="2751138" y="1311275"/>
            <a:ext cx="260826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         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概述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512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924050"/>
            <a:ext cx="47513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14"/>
          <p:cNvSpPr>
            <a:spLocks noChangeArrowheads="1"/>
          </p:cNvSpPr>
          <p:nvPr/>
        </p:nvSpPr>
        <p:spPr bwMode="auto">
          <a:xfrm>
            <a:off x="2751138" y="2066925"/>
            <a:ext cx="260826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02         PHP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程序的工作流程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679700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14"/>
          <p:cNvSpPr>
            <a:spLocks noChangeArrowheads="1"/>
          </p:cNvSpPr>
          <p:nvPr/>
        </p:nvSpPr>
        <p:spPr bwMode="auto">
          <a:xfrm>
            <a:off x="2751138" y="2846388"/>
            <a:ext cx="2608262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         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开发环境构建 </a:t>
            </a:r>
          </a:p>
        </p:txBody>
      </p:sp>
      <p:pic>
        <p:nvPicPr>
          <p:cNvPr id="512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435350"/>
            <a:ext cx="47513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Text Box 14"/>
          <p:cNvSpPr>
            <a:spLocks noChangeArrowheads="1"/>
          </p:cNvSpPr>
          <p:nvPr/>
        </p:nvSpPr>
        <p:spPr bwMode="auto">
          <a:xfrm>
            <a:off x="2751138" y="3579813"/>
            <a:ext cx="260826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04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常用代码编辑工具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5130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192588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Text Box 14"/>
          <p:cNvSpPr>
            <a:spLocks noChangeArrowheads="1"/>
          </p:cNvSpPr>
          <p:nvPr/>
        </p:nvSpPr>
        <p:spPr bwMode="auto">
          <a:xfrm>
            <a:off x="2751138" y="4335463"/>
            <a:ext cx="260826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05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第一个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程序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9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5" grpId="0" bldLvl="0"/>
      <p:bldP spid="5127" grpId="0" bldLvl="0"/>
      <p:bldP spid="5129" grpId="0" bldLvl="0"/>
      <p:bldP spid="5131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3556" name="Text Box 2"/>
          <p:cNvSpPr>
            <a:spLocks noChangeArrowheads="1"/>
          </p:cNvSpPr>
          <p:nvPr/>
        </p:nvSpPr>
        <p:spPr bwMode="auto">
          <a:xfrm>
            <a:off x="2622550" y="1347788"/>
            <a:ext cx="39989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Dreamweaver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sp>
        <p:nvSpPr>
          <p:cNvPr id="23557" name="Text Box 2"/>
          <p:cNvSpPr>
            <a:spLocks noChangeArrowheads="1"/>
          </p:cNvSpPr>
          <p:nvPr/>
        </p:nvSpPr>
        <p:spPr bwMode="auto">
          <a:xfrm>
            <a:off x="2617788" y="2082800"/>
            <a:ext cx="4832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Eclipse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sp>
        <p:nvSpPr>
          <p:cNvPr id="23558" name="Text Box 2"/>
          <p:cNvSpPr>
            <a:spLocks noChangeArrowheads="1"/>
          </p:cNvSpPr>
          <p:nvPr/>
        </p:nvSpPr>
        <p:spPr bwMode="auto">
          <a:xfrm>
            <a:off x="2625725" y="2786063"/>
            <a:ext cx="46085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ZendStudio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pic>
        <p:nvPicPr>
          <p:cNvPr id="2355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14351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文本框 5"/>
          <p:cNvSpPr>
            <a:spLocks noChangeArrowheads="1"/>
          </p:cNvSpPr>
          <p:nvPr/>
        </p:nvSpPr>
        <p:spPr bwMode="auto">
          <a:xfrm>
            <a:off x="2384425" y="154622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3561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21685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文本框 23"/>
          <p:cNvSpPr>
            <a:spLocks noChangeArrowheads="1"/>
          </p:cNvSpPr>
          <p:nvPr/>
        </p:nvSpPr>
        <p:spPr bwMode="auto">
          <a:xfrm>
            <a:off x="2376488" y="227806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3563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28829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文本框 25"/>
          <p:cNvSpPr>
            <a:spLocks noChangeArrowheads="1"/>
          </p:cNvSpPr>
          <p:nvPr/>
        </p:nvSpPr>
        <p:spPr bwMode="auto">
          <a:xfrm>
            <a:off x="2376488" y="299402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3565" name="Text Box 2"/>
          <p:cNvSpPr>
            <a:spLocks noChangeArrowheads="1"/>
          </p:cNvSpPr>
          <p:nvPr/>
        </p:nvSpPr>
        <p:spPr bwMode="auto">
          <a:xfrm>
            <a:off x="2625725" y="3506788"/>
            <a:ext cx="46085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</a:t>
            </a:r>
            <a:r>
              <a:rPr lang="en-US" altLang="zh-CN" sz="2800" b="1">
                <a:latin typeface="Arial" panose="020B0604020202020204" pitchFamily="34" charset="0"/>
              </a:rPr>
              <a:t>PHPEdit   phpstorm   Hbuilder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pic>
        <p:nvPicPr>
          <p:cNvPr id="23566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36036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7" name="文本框 25"/>
          <p:cNvSpPr>
            <a:spLocks noChangeArrowheads="1"/>
          </p:cNvSpPr>
          <p:nvPr/>
        </p:nvSpPr>
        <p:spPr bwMode="auto">
          <a:xfrm>
            <a:off x="2376488" y="371475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04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/>
      <p:bldP spid="23557" grpId="0" bldLvl="0"/>
      <p:bldP spid="23558" grpId="0" bldLvl="0"/>
      <p:bldP spid="23560" grpId="0" bldLvl="0"/>
      <p:bldP spid="23562" grpId="0" bldLvl="0"/>
      <p:bldP spid="23564" grpId="0" bldLvl="0"/>
      <p:bldP spid="23565" grpId="0" bldLvl="0"/>
      <p:bldP spid="23567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9"/>
          <p:cNvSpPr>
            <a:spLocks noChangeArrowheads="1"/>
          </p:cNvSpPr>
          <p:nvPr/>
        </p:nvSpPr>
        <p:spPr bwMode="auto">
          <a:xfrm>
            <a:off x="781050" y="639763"/>
            <a:ext cx="3538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Dreamweaver</a:t>
            </a:r>
            <a:endParaRPr lang="zh-CN" altLang="en-US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04" name="矩形 1"/>
          <p:cNvSpPr>
            <a:spLocks noChangeArrowheads="1"/>
          </p:cNvSpPr>
          <p:nvPr/>
        </p:nvSpPr>
        <p:spPr bwMode="auto">
          <a:xfrm>
            <a:off x="647700" y="1538288"/>
            <a:ext cx="78486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        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Dreamweaver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是一款专业的网站开发编辑器。它将可视布局工具、应用程序开发功能和代码编辑支持组合在一起。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        Dreamweaver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从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MX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版本开始支持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PHP+MySQL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的可视化开发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。所包含的特征包括：语法加亮、函数补全，形参提示、全局查找替换、处理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Flash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和图像编辑等。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        下载地址：</a:t>
            </a:r>
            <a:r>
              <a:rPr lang="en-US" altLang="zh-CN" sz="1800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http://www.adobe.com/downloads/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。</a:t>
            </a: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 </a:t>
            </a: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2016125" y="3508375"/>
            <a:ext cx="5976938" cy="8318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 目前，</a:t>
            </a:r>
            <a:r>
              <a:rPr lang="en-US" altLang="zh-CN" sz="1800">
                <a:latin typeface="Arial" panose="020B0604020202020204" pitchFamily="34" charset="0"/>
              </a:rPr>
              <a:t>Dreamweaver</a:t>
            </a:r>
            <a:r>
              <a:rPr lang="zh-CN" altLang="en-US" sz="1800">
                <a:latin typeface="Arial" panose="020B0604020202020204" pitchFamily="34" charset="0"/>
              </a:rPr>
              <a:t>官方网站上发布的最新版本是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Dreamweaver CS6</a:t>
            </a:r>
            <a:r>
              <a:rPr lang="zh-CN" altLang="en-US" sz="1800">
                <a:latin typeface="Arial" panose="020B0604020202020204" pitchFamily="34" charset="0"/>
              </a:rPr>
              <a:t>，本书所介绍的网页和实例都是使用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Dreamweaver CS6</a:t>
            </a:r>
            <a:r>
              <a:rPr lang="zh-CN" altLang="en-US" sz="1800">
                <a:latin typeface="Arial" panose="020B0604020202020204" pitchFamily="34" charset="0"/>
              </a:rPr>
              <a:t>编辑的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</a:rPr>
              <a:t>。</a:t>
            </a:r>
          </a:p>
        </p:txBody>
      </p:sp>
      <p:pic>
        <p:nvPicPr>
          <p:cNvPr id="24582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3363913"/>
            <a:ext cx="1135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Box 11"/>
          <p:cNvSpPr>
            <a:spLocks noChangeArrowheads="1"/>
          </p:cNvSpPr>
          <p:nvPr/>
        </p:nvSpPr>
        <p:spPr bwMode="auto">
          <a:xfrm>
            <a:off x="1152525" y="3687763"/>
            <a:ext cx="649288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说明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ldLvl="0" animBg="1"/>
      <p:bldP spid="24583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9"/>
          <p:cNvSpPr>
            <a:spLocks noChangeArrowheads="1"/>
          </p:cNvSpPr>
          <p:nvPr/>
        </p:nvSpPr>
        <p:spPr bwMode="auto">
          <a:xfrm>
            <a:off x="817563" y="663575"/>
            <a:ext cx="21701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Eclipse</a:t>
            </a:r>
            <a:endParaRPr lang="zh-CN" altLang="en-US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792163" y="1671638"/>
            <a:ext cx="745172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</a:rPr>
              <a:t>        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Eclipse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是一款支持各种应用程序开发工具的编辑器，为程序设计师提供了许多强悍的功能。它支持多语言的关键字和语法加亮显示，支持查询结果匹配部分在编辑器中的加亮显示，支持代码格式化功能，还具备强大的调试功能，可以设置断点，使用单步执行方法执行源代码。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        官方网站：</a:t>
            </a:r>
            <a:r>
              <a:rPr lang="en-US" altLang="zh-CN" sz="1800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http://www.eclipse.org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。</a:t>
            </a:r>
            <a:r>
              <a:rPr lang="zh-CN" altLang="en-US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</a:p>
        </p:txBody>
      </p:sp>
    </p:spTree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673100" y="735013"/>
            <a:ext cx="21701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ZendStudio</a:t>
            </a:r>
            <a:endParaRPr lang="zh-CN" altLang="en-US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792163" y="1671638"/>
            <a:ext cx="745172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</a:rPr>
              <a:t>        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ZendStudio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是目前公认的最强大的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开发工具，具备功能强大的专业编辑工具和调试工具，包括编辑、调试、配置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程序所需要的客户及服务器组件，支持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语法加亮显示，尤其是功能齐全的调试功能，让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错误不再可怕。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ZendStudio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是一款收费软件，不过可以免费下载试用版。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        下载地址：</a:t>
            </a:r>
            <a:r>
              <a:rPr lang="en-US" altLang="zh-CN" sz="1800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http://www.zend.com/store/products/zend-studio.php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4713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9"/>
          <p:cNvSpPr>
            <a:spLocks noChangeArrowheads="1"/>
          </p:cNvSpPr>
          <p:nvPr/>
        </p:nvSpPr>
        <p:spPr bwMode="auto">
          <a:xfrm>
            <a:off x="781050" y="719138"/>
            <a:ext cx="21701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PHPEdit</a:t>
            </a:r>
            <a:endParaRPr lang="zh-CN" altLang="en-US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850900" y="1671638"/>
            <a:ext cx="745172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</a:rPr>
              <a:t>        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PHPEdit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是一款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Windows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操作系统下优秀的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脚本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IDE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（集成开发环境）。该软件为快速、便捷地开发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脚本提供了多种工具，其功能包括：语法关键词高亮；代码提示、浏览；集成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调试工具；帮助生成器；自定义快捷方式；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150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多个脚本命令；键盘模板；报告生成器；快速标记；插件等。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        官方网站：</a:t>
            </a:r>
            <a:r>
              <a:rPr lang="en-US" altLang="zh-CN" sz="1800">
                <a:solidFill>
                  <a:schemeClr val="hlink"/>
                </a:solidFill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http://phpedit.svoi.net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5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第一个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程序</a:t>
            </a:r>
          </a:p>
        </p:txBody>
      </p:sp>
    </p:spTree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4713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9"/>
          <p:cNvSpPr>
            <a:spLocks noChangeArrowheads="1"/>
          </p:cNvSpPr>
          <p:nvPr/>
        </p:nvSpPr>
        <p:spPr bwMode="auto">
          <a:xfrm>
            <a:off x="781050" y="719138"/>
            <a:ext cx="3035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例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1-1</a:t>
            </a: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792163" y="1671638"/>
            <a:ext cx="76327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        编写第一个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程序的目的是熟悉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的书写规则和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Dreamweaver CS6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工具的基本使用方法。在本实例中应用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Dreamweaver CS6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开发一个最简单的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宋体" panose="02010600030101010101" pitchFamily="2" charset="-122"/>
              </a:rPr>
              <a:t>程序，输出一段欢迎信息。 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824163"/>
            <a:ext cx="5040313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7383463" y="1835150"/>
            <a:ext cx="1381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zh-CN" altLang="en-US" sz="1500">
              <a:solidFill>
                <a:schemeClr val="accent1"/>
              </a:solidFill>
              <a:latin typeface="Lucida Sans Unicode" panose="020B0602030504020204" pitchFamily="34" charset="0"/>
              <a:sym typeface="Lucida Sans Unicode" panose="020B0602030504020204" pitchFamily="34" charset="0"/>
            </a:endParaRPr>
          </a:p>
        </p:txBody>
      </p:sp>
      <p:pic>
        <p:nvPicPr>
          <p:cNvPr id="317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9"/>
          <p:cNvSpPr>
            <a:spLocks noChangeArrowheads="1"/>
          </p:cNvSpPr>
          <p:nvPr/>
        </p:nvSpPr>
        <p:spPr bwMode="auto">
          <a:xfrm>
            <a:off x="673100" y="612775"/>
            <a:ext cx="1162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 b="1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小结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0725" name="Text Box 3"/>
          <p:cNvSpPr>
            <a:spLocks noChangeArrowheads="1"/>
          </p:cNvSpPr>
          <p:nvPr/>
        </p:nvSpPr>
        <p:spPr bwMode="auto">
          <a:xfrm>
            <a:off x="611188" y="1670050"/>
            <a:ext cx="788511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    本章重点讲述了什么是</a:t>
            </a:r>
            <a:r>
              <a:rPr lang="en-US" altLang="zh-CN" sz="2000" b="1">
                <a:solidFill>
                  <a:srgbClr val="494429"/>
                </a:solidFill>
                <a:latin typeface="宋体" panose="02010600030101010101" pitchFamily="2" charset="-122"/>
              </a:rPr>
              <a:t>PHP</a:t>
            </a: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2000" b="1">
                <a:solidFill>
                  <a:srgbClr val="494429"/>
                </a:solidFill>
                <a:latin typeface="宋体" panose="02010600030101010101" pitchFamily="2" charset="-122"/>
              </a:rPr>
              <a:t>PHP</a:t>
            </a: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的工作流程，并详细介绍了通过</a:t>
            </a:r>
            <a:r>
              <a:rPr lang="en-US" altLang="zh-CN" sz="2000" b="1">
                <a:solidFill>
                  <a:srgbClr val="494429"/>
                </a:solidFill>
                <a:latin typeface="宋体" panose="02010600030101010101" pitchFamily="2" charset="-122"/>
              </a:rPr>
              <a:t>WampServer</a:t>
            </a: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来构建</a:t>
            </a:r>
            <a:r>
              <a:rPr lang="en-US" altLang="zh-CN" sz="2000" b="1">
                <a:solidFill>
                  <a:srgbClr val="494429"/>
                </a:solidFill>
                <a:latin typeface="宋体" panose="02010600030101010101" pitchFamily="2" charset="-122"/>
              </a:rPr>
              <a:t>PHP</a:t>
            </a: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程序的运行环境，通过这些内容使读者对</a:t>
            </a:r>
            <a:r>
              <a:rPr lang="en-US" altLang="zh-CN" sz="2000" b="1">
                <a:solidFill>
                  <a:srgbClr val="494429"/>
                </a:solidFill>
                <a:latin typeface="宋体" panose="02010600030101010101" pitchFamily="2" charset="-122"/>
              </a:rPr>
              <a:t>PHP</a:t>
            </a: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有一个全面的认识。</a:t>
            </a:r>
            <a:endParaRPr lang="zh-CN" altLang="en-US" sz="2000" b="1">
              <a:solidFill>
                <a:srgbClr val="49442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43100"/>
            <a:ext cx="4467225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18"/>
          <p:cNvSpPr>
            <a:spLocks noChangeArrowheads="1"/>
          </p:cNvSpPr>
          <p:nvPr/>
        </p:nvSpPr>
        <p:spPr bwMode="auto">
          <a:xfrm>
            <a:off x="3527425" y="2560638"/>
            <a:ext cx="3230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 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概述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781050" y="639763"/>
            <a:ext cx="3178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是什么</a:t>
            </a:r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2000250" y="12287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197" name="矩形 1"/>
          <p:cNvSpPr>
            <a:spLocks noChangeArrowheads="1"/>
          </p:cNvSpPr>
          <p:nvPr/>
        </p:nvSpPr>
        <p:spPr bwMode="auto">
          <a:xfrm>
            <a:off x="179388" y="1166813"/>
            <a:ext cx="68405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是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Hypertext Preprocessor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（超文本预处理器）的缩写，是一种服务器端、跨平台、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HTML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嵌入式的脚本语言。其独特的语法混合了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C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语言、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Java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语言和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Perl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语言的特点，是一种被广泛应用的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开源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的多用途脚本语言，尤其适合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中小型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Web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开发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。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PHP  JSP Python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2021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年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7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月最新： 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JAVA    Python C++ C#   JS   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2022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年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8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月最新：</a:t>
            </a:r>
          </a:p>
        </p:txBody>
      </p:sp>
      <p:pic>
        <p:nvPicPr>
          <p:cNvPr id="8198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863" y="993775"/>
            <a:ext cx="2341562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268538" y="1703388"/>
            <a:ext cx="208756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sym typeface="宋体" panose="02010600030101010101" pitchFamily="2" charset="-122"/>
              </a:rPr>
              <a:t>速度快</a:t>
            </a:r>
          </a:p>
        </p:txBody>
      </p:sp>
      <p:pic>
        <p:nvPicPr>
          <p:cNvPr id="92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语言的优势</a:t>
            </a:r>
          </a:p>
        </p:txBody>
      </p:sp>
      <p:pic>
        <p:nvPicPr>
          <p:cNvPr id="9221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544638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2"/>
          <p:cNvSpPr>
            <a:spLocks noChangeArrowheads="1"/>
          </p:cNvSpPr>
          <p:nvPr/>
        </p:nvSpPr>
        <p:spPr bwMode="auto">
          <a:xfrm>
            <a:off x="2339975" y="2236788"/>
            <a:ext cx="2087563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sym typeface="宋体" panose="02010600030101010101" pitchFamily="2" charset="-122"/>
              </a:rPr>
              <a:t>支持面向对象</a:t>
            </a:r>
          </a:p>
        </p:txBody>
      </p:sp>
      <p:pic>
        <p:nvPicPr>
          <p:cNvPr id="9223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097088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Rectangle 2"/>
          <p:cNvSpPr>
            <a:spLocks noChangeArrowheads="1"/>
          </p:cNvSpPr>
          <p:nvPr/>
        </p:nvSpPr>
        <p:spPr bwMode="auto">
          <a:xfrm>
            <a:off x="2339975" y="2800350"/>
            <a:ext cx="208756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sym typeface="宋体" panose="02010600030101010101" pitchFamily="2" charset="-122"/>
              </a:rPr>
              <a:t>实用性</a:t>
            </a:r>
          </a:p>
        </p:txBody>
      </p:sp>
      <p:pic>
        <p:nvPicPr>
          <p:cNvPr id="9225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660650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Rectangle 2"/>
          <p:cNvSpPr>
            <a:spLocks noChangeArrowheads="1"/>
          </p:cNvSpPr>
          <p:nvPr/>
        </p:nvSpPr>
        <p:spPr bwMode="auto">
          <a:xfrm>
            <a:off x="2339975" y="3352800"/>
            <a:ext cx="2087563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sym typeface="宋体" panose="02010600030101010101" pitchFamily="2" charset="-122"/>
              </a:rPr>
              <a:t>支持广泛的数据库</a:t>
            </a:r>
          </a:p>
        </p:txBody>
      </p:sp>
      <p:pic>
        <p:nvPicPr>
          <p:cNvPr id="9227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213100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Rectangle 2"/>
          <p:cNvSpPr>
            <a:spLocks noChangeArrowheads="1"/>
          </p:cNvSpPr>
          <p:nvPr/>
        </p:nvSpPr>
        <p:spPr bwMode="auto">
          <a:xfrm>
            <a:off x="5005388" y="1703388"/>
            <a:ext cx="208756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sym typeface="宋体" panose="02010600030101010101" pitchFamily="2" charset="-122"/>
              </a:rPr>
              <a:t>成本低</a:t>
            </a:r>
          </a:p>
        </p:txBody>
      </p:sp>
      <p:pic>
        <p:nvPicPr>
          <p:cNvPr id="9229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563688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Rectangle 2"/>
          <p:cNvSpPr>
            <a:spLocks noChangeArrowheads="1"/>
          </p:cNvSpPr>
          <p:nvPr/>
        </p:nvSpPr>
        <p:spPr bwMode="auto">
          <a:xfrm>
            <a:off x="5005388" y="2255838"/>
            <a:ext cx="208756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sym typeface="宋体" panose="02010600030101010101" pitchFamily="2" charset="-122"/>
              </a:rPr>
              <a:t>版本更新速度快</a:t>
            </a:r>
          </a:p>
        </p:txBody>
      </p:sp>
      <p:pic>
        <p:nvPicPr>
          <p:cNvPr id="9231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116138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2" name="Rectangle 2"/>
          <p:cNvSpPr>
            <a:spLocks noChangeArrowheads="1"/>
          </p:cNvSpPr>
          <p:nvPr/>
        </p:nvSpPr>
        <p:spPr bwMode="auto">
          <a:xfrm>
            <a:off x="5005388" y="2819400"/>
            <a:ext cx="2087562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sym typeface="宋体" panose="02010600030101010101" pitchFamily="2" charset="-122"/>
              </a:rPr>
              <a:t>模板化</a:t>
            </a:r>
          </a:p>
        </p:txBody>
      </p:sp>
      <p:pic>
        <p:nvPicPr>
          <p:cNvPr id="9233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679700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4" name="Rectangle 2"/>
          <p:cNvSpPr>
            <a:spLocks noChangeArrowheads="1"/>
          </p:cNvSpPr>
          <p:nvPr/>
        </p:nvSpPr>
        <p:spPr bwMode="auto">
          <a:xfrm>
            <a:off x="5005388" y="3371850"/>
            <a:ext cx="2087562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sym typeface="宋体" panose="02010600030101010101" pitchFamily="2" charset="-122"/>
              </a:rPr>
              <a:t>应用范围广</a:t>
            </a:r>
          </a:p>
        </p:txBody>
      </p:sp>
      <p:pic>
        <p:nvPicPr>
          <p:cNvPr id="9235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232150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Rectangle 2"/>
          <p:cNvSpPr>
            <a:spLocks noChangeArrowheads="1"/>
          </p:cNvSpPr>
          <p:nvPr/>
        </p:nvSpPr>
        <p:spPr bwMode="auto">
          <a:xfrm>
            <a:off x="2339975" y="3929063"/>
            <a:ext cx="2087563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zh-CN" altLang="en-US" sz="1800" b="1">
                <a:latin typeface="Arial" panose="020B0604020202020204" pitchFamily="34" charset="0"/>
                <a:sym typeface="宋体" panose="02010600030101010101" pitchFamily="2" charset="-122"/>
              </a:rPr>
              <a:t>可选择性</a:t>
            </a:r>
          </a:p>
        </p:txBody>
      </p:sp>
      <p:pic>
        <p:nvPicPr>
          <p:cNvPr id="9237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789363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527425" y="1708150"/>
            <a:ext cx="208756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宋体" panose="02010600030101010101" pitchFamily="2" charset="-122"/>
              </a:rPr>
              <a:t>PHP4</a:t>
            </a:r>
            <a:r>
              <a:rPr lang="en-US" altLang="zh-CN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zh-CN" altLang="en-US" sz="1800">
              <a:latin typeface="Arial" panose="020B0604020202020204" pitchFamily="34" charset="0"/>
              <a:sym typeface="宋体" panose="02010600030101010101" pitchFamily="2" charset="-122"/>
            </a:endParaRPr>
          </a:p>
        </p:txBody>
      </p:sp>
      <p:pic>
        <p:nvPicPr>
          <p:cNvPr id="102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的版本</a:t>
            </a:r>
          </a:p>
        </p:txBody>
      </p:sp>
      <p:pic>
        <p:nvPicPr>
          <p:cNvPr id="10245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863" y="1581150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2"/>
          <p:cNvSpPr>
            <a:spLocks noChangeArrowheads="1"/>
          </p:cNvSpPr>
          <p:nvPr/>
        </p:nvSpPr>
        <p:spPr bwMode="auto">
          <a:xfrm>
            <a:off x="3514725" y="2386013"/>
            <a:ext cx="2087563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宋体" panose="02010600030101010101" pitchFamily="2" charset="-122"/>
              </a:rPr>
              <a:t>PHP5</a:t>
            </a:r>
            <a:r>
              <a:rPr lang="en-US" altLang="zh-CN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zh-CN" altLang="en-US" sz="1800">
              <a:latin typeface="Arial" panose="020B0604020202020204" pitchFamily="34" charset="0"/>
              <a:sym typeface="宋体" panose="02010600030101010101" pitchFamily="2" charset="-122"/>
            </a:endParaRPr>
          </a:p>
        </p:txBody>
      </p:sp>
      <p:pic>
        <p:nvPicPr>
          <p:cNvPr id="10247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163" y="2259013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2"/>
          <p:cNvSpPr>
            <a:spLocks noChangeArrowheads="1"/>
          </p:cNvSpPr>
          <p:nvPr/>
        </p:nvSpPr>
        <p:spPr bwMode="auto">
          <a:xfrm>
            <a:off x="3529013" y="3089275"/>
            <a:ext cx="2087562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folHlink"/>
              </a:buClr>
              <a:buSzPct val="110000"/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宋体" panose="02010600030101010101" pitchFamily="2" charset="-122"/>
              </a:rPr>
              <a:t>PHP7</a:t>
            </a:r>
            <a:r>
              <a:rPr lang="en-US" altLang="zh-CN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zh-CN" altLang="en-US" sz="1800">
              <a:latin typeface="Arial" panose="020B0604020202020204" pitchFamily="34" charset="0"/>
              <a:sym typeface="宋体" panose="02010600030101010101" pitchFamily="2" charset="-122"/>
            </a:endParaRPr>
          </a:p>
        </p:txBody>
      </p:sp>
      <p:pic>
        <p:nvPicPr>
          <p:cNvPr id="10249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450" y="2962275"/>
            <a:ext cx="6858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HTML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嵌入式的脚本语言</a:t>
            </a:r>
          </a:p>
        </p:txBody>
      </p:sp>
      <p:sp>
        <p:nvSpPr>
          <p:cNvPr id="11268" name="矩形 1"/>
          <p:cNvSpPr>
            <a:spLocks noChangeArrowheads="1"/>
          </p:cNvSpPr>
          <p:nvPr/>
        </p:nvSpPr>
        <p:spPr bwMode="auto">
          <a:xfrm>
            <a:off x="684213" y="1195388"/>
            <a:ext cx="68405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       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程序代码是嵌入在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HTML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文件中的，文本标记语言。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&lt;html&gt;&lt;table&gt;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&lt;?php  echo “HELLO ”;?&gt;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&lt;/table&gt;&lt;/html&gt;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三行  第一行：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html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第二行：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php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第三行 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  <a:sym typeface="Times New Roman" panose="02020603050405020304" pitchFamily="18" charset="0"/>
              </a:rPr>
              <a:t>mysql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Times New Roman" panose="02020603050405020304" pitchFamily="18" charset="0"/>
              <a:ea typeface="方正书宋简体" pitchFamily="65" charset="-122"/>
              <a:sym typeface="Times New Roman" panose="02020603050405020304" pitchFamily="18" charset="0"/>
            </a:endParaRPr>
          </a:p>
        </p:txBody>
      </p:sp>
      <p:sp>
        <p:nvSpPr>
          <p:cNvPr id="10245" name="AutoShape 4"/>
          <p:cNvSpPr>
            <a:spLocks noChangeArrowheads="1"/>
          </p:cNvSpPr>
          <p:nvPr/>
        </p:nvSpPr>
        <p:spPr bwMode="auto">
          <a:xfrm>
            <a:off x="6480175" y="2032000"/>
            <a:ext cx="1908175" cy="13684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输出一行文字：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&lt;br /&gt;//</a:t>
            </a:r>
            <a:r>
              <a:rPr lang="zh-CN" altLang="en-US" sz="1400"/>
              <a:t>换行</a:t>
            </a:r>
            <a:endParaRPr lang="en-US" altLang="zh-CN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echo "</a:t>
            </a:r>
            <a:r>
              <a:rPr lang="zh-CN" altLang="en-US" sz="1400"/>
              <a:t>你好</a:t>
            </a:r>
            <a:r>
              <a:rPr lang="en-US" altLang="zh-CN" sz="1400"/>
              <a:t>PHP";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 </a:t>
            </a:r>
            <a:endParaRPr lang="zh-CN" altLang="en-US" sz="1400"/>
          </a:p>
        </p:txBody>
      </p:sp>
      <p:sp>
        <p:nvSpPr>
          <p:cNvPr id="10246" name="AutoShape 5"/>
          <p:cNvSpPr>
            <a:spLocks noChangeArrowheads="1"/>
          </p:cNvSpPr>
          <p:nvPr/>
        </p:nvSpPr>
        <p:spPr bwMode="auto">
          <a:xfrm>
            <a:off x="2016125" y="3652838"/>
            <a:ext cx="6443663" cy="8318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</a:rPr>
              <a:t>（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</a:rPr>
              <a:t>1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</a:rPr>
              <a:t>）“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</a:rPr>
              <a:t>&lt;?php”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</a:rPr>
              <a:t>和“</a:t>
            </a:r>
            <a:r>
              <a:rPr lang="en-US" altLang="zh-CN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65" charset="-122"/>
              </a:rPr>
              <a:t>?&gt;”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</a:rPr>
              <a:t>分别是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</a:rPr>
              <a:t>的开始标记和结束标记。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</a:rPr>
              <a:t>（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</a:rPr>
              <a:t>2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</a:rPr>
              <a:t>）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</a:rPr>
              <a:t>PHP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</a:rPr>
              <a:t>程序文件的扩展名通常使用“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65" charset="-122"/>
              </a:rPr>
              <a:t>.php”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65" charset="-122"/>
              </a:rPr>
              <a:t>。</a:t>
            </a:r>
          </a:p>
        </p:txBody>
      </p:sp>
      <p:pic>
        <p:nvPicPr>
          <p:cNvPr id="10247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3508375"/>
            <a:ext cx="1135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Box 11"/>
          <p:cNvSpPr>
            <a:spLocks noChangeArrowheads="1"/>
          </p:cNvSpPr>
          <p:nvPr/>
        </p:nvSpPr>
        <p:spPr bwMode="auto">
          <a:xfrm>
            <a:off x="1152525" y="3832225"/>
            <a:ext cx="64928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说明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6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ldLvl="0" animBg="1"/>
      <p:bldP spid="10246" grpId="0" bldLvl="0" animBg="1"/>
      <p:bldP spid="10248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25" y="19589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18"/>
          <p:cNvSpPr>
            <a:spLocks noChangeArrowheads="1"/>
          </p:cNvSpPr>
          <p:nvPr/>
        </p:nvSpPr>
        <p:spPr bwMode="auto">
          <a:xfrm>
            <a:off x="2884488" y="2301875"/>
            <a:ext cx="323056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 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程序的工作流程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292" name="Text Box 2"/>
          <p:cNvSpPr>
            <a:spLocks noChangeArrowheads="1"/>
          </p:cNvSpPr>
          <p:nvPr/>
        </p:nvSpPr>
        <p:spPr bwMode="auto">
          <a:xfrm>
            <a:off x="2271713" y="1703388"/>
            <a:ext cx="32162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PHP</a:t>
            </a:r>
            <a:r>
              <a:rPr lang="zh-CN" altLang="en-US" sz="2800" b="1">
                <a:latin typeface="Arial" panose="020B0604020202020204" pitchFamily="34" charset="0"/>
              </a:rPr>
              <a:t>服务器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2295" name="Text Box 2"/>
          <p:cNvSpPr>
            <a:spLocks noChangeArrowheads="1"/>
          </p:cNvSpPr>
          <p:nvPr/>
        </p:nvSpPr>
        <p:spPr bwMode="auto">
          <a:xfrm>
            <a:off x="2471738" y="2451100"/>
            <a:ext cx="3994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en-US" altLang="zh-CN" sz="2800" b="1">
                <a:latin typeface="Arial" panose="020B0604020202020204" pitchFamily="34" charset="0"/>
              </a:rPr>
              <a:t>PHP</a:t>
            </a:r>
            <a:r>
              <a:rPr lang="zh-CN" altLang="en-US" sz="2800" b="1">
                <a:latin typeface="Arial" panose="020B0604020202020204" pitchFamily="34" charset="0"/>
              </a:rPr>
              <a:t>的工作流程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2296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81768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文本框 5"/>
          <p:cNvSpPr>
            <a:spLocks noChangeArrowheads="1"/>
          </p:cNvSpPr>
          <p:nvPr/>
        </p:nvSpPr>
        <p:spPr bwMode="auto">
          <a:xfrm>
            <a:off x="2230438" y="192881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2302" name="图片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256698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3" name="文本框 27"/>
          <p:cNvSpPr>
            <a:spLocks noChangeArrowheads="1"/>
          </p:cNvSpPr>
          <p:nvPr/>
        </p:nvSpPr>
        <p:spPr bwMode="auto">
          <a:xfrm>
            <a:off x="2230438" y="267811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/>
      <p:bldP spid="12295" grpId="0" bldLvl="0"/>
      <p:bldP spid="12297" grpId="0" bldLvl="0"/>
      <p:bldP spid="12303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Pages>0</Pages>
  <Words>1185</Words>
  <Characters>0</Characters>
  <Application>Microsoft Office PowerPoint</Application>
  <DocSecurity>0</DocSecurity>
  <PresentationFormat>全屏显示(16:9)</PresentationFormat>
  <Lines>0</Lines>
  <Paragraphs>108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Calibri</vt:lpstr>
      <vt:lpstr>黑体</vt:lpstr>
      <vt:lpstr>隶书</vt:lpstr>
      <vt:lpstr>Times New Roman</vt:lpstr>
      <vt:lpstr>方正书宋简体</vt:lpstr>
      <vt:lpstr>Verdana</vt:lpstr>
      <vt:lpstr>Lucida Sans Unicode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明日科技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 面向对象编程基础</dc:title>
  <dc:subject>C#程序设计实用教程</dc:subject>
  <dc:creator>小科</dc:creator>
  <cp:keywords/>
  <dc:description/>
  <cp:lastModifiedBy>jiangli</cp:lastModifiedBy>
  <cp:revision>893</cp:revision>
  <dcterms:created xsi:type="dcterms:W3CDTF">2014-12-17T01:03:00Z</dcterms:created>
  <dcterms:modified xsi:type="dcterms:W3CDTF">2023-08-21T15:49:40Z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