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0" r:id="rId3"/>
  </p:sldMasterIdLst>
  <p:notesMasterIdLst>
    <p:notesMasterId r:id="rId28"/>
  </p:notesMasterIdLst>
  <p:sldIdLst>
    <p:sldId id="259" r:id="rId4"/>
    <p:sldId id="260" r:id="rId5"/>
    <p:sldId id="509" r:id="rId6"/>
    <p:sldId id="695" r:id="rId7"/>
    <p:sldId id="517" r:id="rId8"/>
    <p:sldId id="667" r:id="rId9"/>
    <p:sldId id="696" r:id="rId10"/>
    <p:sldId id="668" r:id="rId11"/>
    <p:sldId id="512" r:id="rId12"/>
    <p:sldId id="746" r:id="rId13"/>
    <p:sldId id="747" r:id="rId14"/>
    <p:sldId id="748" r:id="rId15"/>
    <p:sldId id="745" r:id="rId16"/>
    <p:sldId id="749" r:id="rId17"/>
    <p:sldId id="750" r:id="rId18"/>
    <p:sldId id="551" r:id="rId19"/>
    <p:sldId id="557" r:id="rId20"/>
    <p:sldId id="558" r:id="rId21"/>
    <p:sldId id="685" r:id="rId22"/>
    <p:sldId id="718" r:id="rId23"/>
    <p:sldId id="719" r:id="rId24"/>
    <p:sldId id="751" r:id="rId25"/>
    <p:sldId id="722" r:id="rId26"/>
    <p:sldId id="449" r:id="rId27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14">
          <p15:clr>
            <a:srgbClr val="A4A3A4"/>
          </p15:clr>
        </p15:guide>
        <p15:guide id="2" pos="28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06" d="100"/>
          <a:sy n="106" d="100"/>
        </p:scale>
        <p:origin x="631" y="69"/>
      </p:cViewPr>
      <p:guideLst>
        <p:guide orient="horz" pos="1714"/>
        <p:guide pos="28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099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/>
            </a:lvl1pPr>
          </a:lstStyle>
          <a:p>
            <a:pPr>
              <a:defRPr/>
            </a:pPr>
            <a:fld id="{F97D7FB5-E7B8-4EE5-9804-0B8780B0E934}" type="datetime1">
              <a:rPr lang="zh-CN" altLang="en-US"/>
              <a:pPr>
                <a:defRPr/>
              </a:pPr>
              <a:t>2023-8-22</a:t>
            </a:fld>
            <a:endParaRPr 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8677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30000"/>
              </a:spcBef>
              <a:defRPr/>
            </a:pPr>
            <a:r>
              <a:rPr lang="zh-CN" altLang="en-US" sz="1200" smtClean="0"/>
              <a:t>单击此处编辑母版文本样式</a:t>
            </a:r>
          </a:p>
          <a:p>
            <a:pPr>
              <a:spcBef>
                <a:spcPct val="30000"/>
              </a:spcBef>
              <a:defRPr/>
            </a:pPr>
            <a:r>
              <a:rPr lang="zh-CN" altLang="en-US" sz="1200" smtClean="0"/>
              <a:t>第二级</a:t>
            </a:r>
          </a:p>
          <a:p>
            <a:pPr>
              <a:spcBef>
                <a:spcPct val="30000"/>
              </a:spcBef>
              <a:defRPr/>
            </a:pPr>
            <a:r>
              <a:rPr lang="zh-CN" altLang="en-US" sz="1200" smtClean="0"/>
              <a:t>第三级</a:t>
            </a:r>
          </a:p>
          <a:p>
            <a:pPr>
              <a:spcBef>
                <a:spcPct val="30000"/>
              </a:spcBef>
              <a:defRPr/>
            </a:pPr>
            <a:r>
              <a:rPr lang="zh-CN" altLang="en-US" sz="1200" smtClean="0"/>
              <a:t>第四级</a:t>
            </a:r>
          </a:p>
          <a:p>
            <a:pPr>
              <a:spcBef>
                <a:spcPct val="30000"/>
              </a:spcBef>
              <a:defRPr/>
            </a:pPr>
            <a:r>
              <a:rPr lang="zh-CN" altLang="en-US" sz="1200" smtClean="0"/>
              <a:t>第五级</a:t>
            </a:r>
          </a:p>
        </p:txBody>
      </p:sp>
      <p:sp>
        <p:nvSpPr>
          <p:cNvPr id="4102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103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/>
            </a:lvl1pPr>
          </a:lstStyle>
          <a:p>
            <a:pPr>
              <a:defRPr/>
            </a:pPr>
            <a:fld id="{2DFDBB90-B400-4ABF-A521-626CDB2E004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C0B6EF-60F6-4E5A-A151-0F73BC08C862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7D2FE4-5115-44F7-99AE-0B2696B124DA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177458"/>
      </p:ext>
    </p:extLst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9FB99-3BBA-4121-A52E-935D9642BE8A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525F3C-9B38-4EEB-838B-428B4740603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835811"/>
      </p:ext>
    </p:extLst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ABEA5-0780-44F8-88DA-52CCF1C5E115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BFBDF-772B-43D3-8DD6-3C82574EC4CE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103008"/>
      </p:ext>
    </p:extLst>
  </p:cSld>
  <p:clrMapOvr>
    <a:masterClrMapping/>
  </p:clrMapOvr>
  <p:transition spd="med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F25E6C-342A-4D37-A216-26F335B3F290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34560-C953-44F9-BEDB-721055BBAC7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74028"/>
      </p:ext>
    </p:extLst>
  </p:cSld>
  <p:clrMapOvr>
    <a:masterClrMapping/>
  </p:clrMapOvr>
  <p:transition spd="med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0EEEEC-5C00-46A0-8B64-BA49761DA266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05435-0DF2-4FA6-A699-F83C35A1D39C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789388"/>
      </p:ext>
    </p:extLst>
  </p:cSld>
  <p:clrMapOvr>
    <a:masterClrMapping/>
  </p:clrMapOvr>
  <p:transition spd="med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579062-BF81-4A7D-82F0-60EDBBDF2759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812464-BDDA-43BA-BF96-FAB2A944CE4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59148"/>
      </p:ext>
    </p:extLst>
  </p:cSld>
  <p:clrMapOvr>
    <a:masterClrMapping/>
  </p:clrMapOvr>
  <p:transition spd="med"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384365-4390-4DAE-BF52-6E429B4D24E9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22666-E375-40AE-9E10-A7E98341CDDC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551355"/>
      </p:ext>
    </p:extLst>
  </p:cSld>
  <p:clrMapOvr>
    <a:masterClrMapping/>
  </p:clrMapOvr>
  <p:transition spd="med"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F61C5D-B739-4CBD-BB6C-927AA96A2DEB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086E82-BD30-4AC4-A1D1-C885B63E736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334"/>
      </p:ext>
    </p:extLst>
  </p:cSld>
  <p:clrMapOvr>
    <a:masterClrMapping/>
  </p:clrMapOvr>
  <p:transition spd="med"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93CF1A-E1DE-4C51-967A-06A28C72A74B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358461-F67A-48B6-AD36-FBCA8C618269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302713"/>
      </p:ext>
    </p:extLst>
  </p:cSld>
  <p:clrMapOvr>
    <a:masterClrMapping/>
  </p:clrMapOvr>
  <p:transition spd="med"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7E572C-AEC0-4BD9-B40A-11DE6BF5ACFC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73DC9-7B0B-4CEC-95AA-0F16CDCC82E5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4532"/>
      </p:ext>
    </p:extLst>
  </p:cSld>
  <p:clrMapOvr>
    <a:masterClrMapping/>
  </p:clrMapOvr>
  <p:transition spd="med"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3CCA9-E138-41E1-AF21-0ED88A9372EE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CB2478-B5AB-44CF-BC23-0EE301516B5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045616"/>
      </p:ext>
    </p:extLst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1C4B71-AABA-4BB3-BFA4-F4F1F7BD0AC6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D61F32-AE71-4E04-B947-13C68A2E6AB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022210"/>
      </p:ext>
    </p:extLst>
  </p:cSld>
  <p:clrMapOvr>
    <a:masterClrMapping/>
  </p:clrMapOvr>
  <p:transition spd="med"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8BA586-37B1-4362-A5FB-5954D5915584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71218D-BE60-453E-ABBE-7D8F9C53FEA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613618"/>
      </p:ext>
    </p:extLst>
  </p:cSld>
  <p:clrMapOvr>
    <a:masterClrMapping/>
  </p:clrMapOvr>
  <p:transition spd="med"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7916A8-515D-4FFD-8CBF-5C2AD69CF158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7602B4-4D58-49CC-B36F-303F59563458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913769"/>
      </p:ext>
    </p:extLst>
  </p:cSld>
  <p:clrMapOvr>
    <a:masterClrMapping/>
  </p:clrMapOvr>
  <p:transition spd="med"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0E379-2A55-4421-A9FD-C672BF23F4F7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1BFEAE-8C16-4512-84AC-F880D7ECE5D3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595338"/>
      </p:ext>
    </p:extLst>
  </p:cSld>
  <p:clrMapOvr>
    <a:masterClrMapping/>
  </p:clrMapOvr>
  <p:transition spd="med"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AE173F-2D11-4EF1-BD31-8B33374938FB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7BEB9-B860-4D3D-BED8-51362C22F08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905841"/>
      </p:ext>
    </p:extLst>
  </p:cSld>
  <p:clrMapOvr>
    <a:masterClrMapping/>
  </p:clrMapOvr>
  <p:transition spd="med"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61A01-31D9-48D0-98C6-546085F061A2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0BE5FD-0429-4E72-A1D2-A85B4F915482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28080"/>
      </p:ext>
    </p:extLst>
  </p:cSld>
  <p:clrMapOvr>
    <a:masterClrMapping/>
  </p:clrMapOvr>
  <p:transition spd="med"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71AD80-3BFB-4CD3-91EF-6F01973CD189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B09E1B-FA7E-4015-84FD-2A9D02A69C40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868708"/>
      </p:ext>
    </p:extLst>
  </p:cSld>
  <p:clrMapOvr>
    <a:masterClrMapping/>
  </p:clrMapOvr>
  <p:transition spd="med"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3B8B6-65AD-42D5-B53A-EA9BBD8DCD44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40AE3E-AD29-47D6-B2DC-858B6B2B872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692501"/>
      </p:ext>
    </p:extLst>
  </p:cSld>
  <p:clrMapOvr>
    <a:masterClrMapping/>
  </p:clrMapOvr>
  <p:transition spd="med"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61D003-C407-4C85-B41C-7204EF398A9A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67578-779A-48FC-BF7E-8D1FAD093009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070742"/>
      </p:ext>
    </p:extLst>
  </p:cSld>
  <p:clrMapOvr>
    <a:masterClrMapping/>
  </p:clrMapOvr>
  <p:transition spd="med"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E3C1F-D09D-4FF4-805D-41FC4B665CC0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597011-6888-439C-801C-849579A82368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225408"/>
      </p:ext>
    </p:extLst>
  </p:cSld>
  <p:clrMapOvr>
    <a:masterClrMapping/>
  </p:clrMapOvr>
  <p:transition spd="med"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9799D-4AE0-4D7B-B713-EF5C294366D1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5DE102-686F-4B9A-9A3C-7A6AB3B5DAAE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091834"/>
      </p:ext>
    </p:extLst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B4962-DBE1-4BFA-AC59-3DA8119886E1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435D2-380A-44C3-B15D-9DA2F119243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588792"/>
      </p:ext>
    </p:extLst>
  </p:cSld>
  <p:clrMapOvr>
    <a:masterClrMapping/>
  </p:clrMapOvr>
  <p:transition spd="med"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222A4-395D-4740-B95A-75BC22BC43D8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92F5A6-1A83-46BA-B5C5-20E0286957E2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323197"/>
      </p:ext>
    </p:extLst>
  </p:cSld>
  <p:clrMapOvr>
    <a:masterClrMapping/>
  </p:clrMapOvr>
  <p:transition spd="med">
    <p:wipe dir="r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7F697-2DF2-4E44-93EA-D0A191BBA44F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9872D-A8BB-401A-816A-425EC059EF16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422200"/>
      </p:ext>
    </p:extLst>
  </p:cSld>
  <p:clrMapOvr>
    <a:masterClrMapping/>
  </p:clrMapOvr>
  <p:transition spd="med">
    <p:wipe dir="r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2E1603-FA61-4E63-9CC8-FC1AAB74E466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436A1D-2905-4A64-8E00-325F81297328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752681"/>
      </p:ext>
    </p:extLst>
  </p:cSld>
  <p:clrMapOvr>
    <a:masterClrMapping/>
  </p:clrMapOvr>
  <p:transition spd="med">
    <p:wipe dir="r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0F4141-A62C-4A80-BC9B-A1E358A1D979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12699-15A2-4313-9C6C-66C859CEF643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135069"/>
      </p:ext>
    </p:extLst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F3E81-D056-42D8-B481-8DD42310FD38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76191-F18A-4FA3-9E85-53414BF578C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991488"/>
      </p:ext>
    </p:extLst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418905-23F6-4066-9091-D75F72D1B1FC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727AC-6310-4F2C-9B87-080B4EB902C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057829"/>
      </p:ext>
    </p:extLst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410CBC-C312-4089-9D3D-78DB72EF546B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40218-D7AE-47A6-A6D1-2F82ED53633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959965"/>
      </p:ext>
    </p:extLst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B4240-8866-4CCB-8F6A-1A77C7473A10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EB8362-F28D-45CD-B60C-28E88AA42736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870209"/>
      </p:ext>
    </p:extLst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B2F47-0B90-4B73-BFC6-63244DFEA4BF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E7AF44-B31F-4528-887B-2966BA3153C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241271"/>
      </p:ext>
    </p:extLst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28FE50-EC51-4D66-8346-17D1947E7A8A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36EA70-3108-4FDA-8249-39653E895E59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493237"/>
      </p:ext>
    </p:extLst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1047D03-5807-42A9-A6F7-B40BECAD9BD0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7E689E5-3E6D-464E-8F47-909EBFB273CC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 spd="med">
    <p:wipe dir="r"/>
  </p:transition>
  <p:hf sldNum="0"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205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6A822A2-A9B3-43FF-8D60-FDC3F704F841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205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4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FC9C5C7-3CA4-4B80-929E-488B8D107A36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r"/>
  </p:transition>
  <p:hf sldNum="0"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3075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3076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C0EAD47-EE18-43F9-B995-0FA75C56C2FA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077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8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F8EA36D-A290-496A-9551-EC0BDDBEC337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wipe dir="r"/>
  </p:transition>
  <p:hf sldNum="0"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0" y="1828800"/>
            <a:ext cx="66294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ext Box 9"/>
          <p:cNvSpPr>
            <a:spLocks noChangeArrowheads="1"/>
          </p:cNvSpPr>
          <p:nvPr/>
        </p:nvSpPr>
        <p:spPr bwMode="auto">
          <a:xfrm>
            <a:off x="1979613" y="2400300"/>
            <a:ext cx="4929187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3000" b="1" dirty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第</a:t>
            </a:r>
            <a:r>
              <a:rPr lang="en-US" altLang="zh-CN" sz="3000" b="1" dirty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5</a:t>
            </a:r>
            <a:r>
              <a:rPr lang="zh-CN" altLang="en-US" sz="3000" b="1" dirty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章  </a:t>
            </a:r>
            <a:r>
              <a:rPr lang="zh-CN" altLang="en-US" sz="3000" b="1" dirty="0" smtClean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函数</a:t>
            </a:r>
            <a:endParaRPr lang="zh-CN" altLang="en-US" sz="3000" b="1" dirty="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7888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9"/>
          <p:cNvSpPr>
            <a:spLocks noChangeArrowheads="1"/>
          </p:cNvSpPr>
          <p:nvPr/>
        </p:nvSpPr>
        <p:spPr bwMode="auto">
          <a:xfrm>
            <a:off x="673100" y="736600"/>
            <a:ext cx="32861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自定义函数的参数</a:t>
            </a:r>
          </a:p>
        </p:txBody>
      </p:sp>
      <p:sp>
        <p:nvSpPr>
          <p:cNvPr id="15364" name="Rectangle 2"/>
          <p:cNvSpPr>
            <a:spLocks noChangeArrowheads="1"/>
          </p:cNvSpPr>
          <p:nvPr/>
        </p:nvSpPr>
        <p:spPr bwMode="auto">
          <a:xfrm>
            <a:off x="107950" y="2916238"/>
            <a:ext cx="3490913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1800">
                <a:latin typeface="Verdana" panose="020B0604030504040204" pitchFamily="34" charset="0"/>
                <a:sym typeface="Verdana" panose="020B0604030504040204" pitchFamily="34" charset="0"/>
              </a:rPr>
              <a:t>       </a:t>
            </a: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按值传递方式</a:t>
            </a:r>
          </a:p>
        </p:txBody>
      </p:sp>
      <p:pic>
        <p:nvPicPr>
          <p:cNvPr id="15365" name="图片 1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2817813"/>
            <a:ext cx="673100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AutoShape 4"/>
          <p:cNvSpPr>
            <a:spLocks noChangeArrowheads="1"/>
          </p:cNvSpPr>
          <p:nvPr/>
        </p:nvSpPr>
        <p:spPr bwMode="auto">
          <a:xfrm>
            <a:off x="3348038" y="2968625"/>
            <a:ext cx="3168650" cy="2016125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&lt;?php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function example( $m ){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        </a:t>
            </a:r>
            <a:r>
              <a:rPr lang="en-US" altLang="zh-CN" sz="1400"/>
              <a:t>$m = $m * 5 + 10;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        </a:t>
            </a:r>
            <a:r>
              <a:rPr lang="en-US" altLang="zh-CN" sz="1400"/>
              <a:t>echo "在函数内：\$m = ".$m;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}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$m = 1;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example( $m) 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echo "&lt;p&gt;在函数外 \$m = $m &lt;p&gt;" 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?&gt; </a:t>
            </a:r>
          </a:p>
        </p:txBody>
      </p:sp>
      <p:grpSp>
        <p:nvGrpSpPr>
          <p:cNvPr id="15367" name="Group 7"/>
          <p:cNvGrpSpPr>
            <a:grpSpLocks/>
          </p:cNvGrpSpPr>
          <p:nvPr/>
        </p:nvGrpSpPr>
        <p:grpSpPr bwMode="auto">
          <a:xfrm>
            <a:off x="2016125" y="1279525"/>
            <a:ext cx="3384550" cy="1471613"/>
            <a:chOff x="0" y="0"/>
            <a:chExt cx="2132" cy="927"/>
          </a:xfrm>
        </p:grpSpPr>
        <p:sp>
          <p:nvSpPr>
            <p:cNvPr id="14346" name="AutoShape 6"/>
            <p:cNvSpPr>
              <a:spLocks noChangeArrowheads="1"/>
            </p:cNvSpPr>
            <p:nvPr/>
          </p:nvSpPr>
          <p:spPr bwMode="auto">
            <a:xfrm>
              <a:off x="0" y="295"/>
              <a:ext cx="1029" cy="28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99FF"/>
                </a:gs>
                <a:gs pos="100000">
                  <a:srgbClr val="FFFFFF"/>
                </a:gs>
              </a:gsLst>
              <a:lin ang="5400000" scaled="1"/>
            </a:gradFill>
            <a:ln w="9525">
              <a:solidFill>
                <a:srgbClr val="B563CF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latin typeface="Arial" panose="020B0604020202020204" pitchFamily="34" charset="0"/>
                  <a:ea typeface="黑体" panose="02010609060101010101" pitchFamily="49" charset="-122"/>
                </a:rPr>
                <a:t>参数传递方式</a:t>
              </a:r>
              <a:endParaRPr lang="en-US" altLang="zh-CN" sz="1800" b="1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14347" name="AutoShape 9"/>
            <p:cNvSpPr>
              <a:spLocks/>
            </p:cNvSpPr>
            <p:nvPr/>
          </p:nvSpPr>
          <p:spPr bwMode="auto">
            <a:xfrm>
              <a:off x="1089" y="91"/>
              <a:ext cx="227" cy="726"/>
            </a:xfrm>
            <a:prstGeom prst="leftBrace">
              <a:avLst>
                <a:gd name="adj1" fmla="val 26637"/>
                <a:gd name="adj2" fmla="val 50000"/>
              </a:avLst>
            </a:prstGeom>
            <a:noFill/>
            <a:ln w="28575">
              <a:solidFill>
                <a:srgbClr val="8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14348" name="AutoShape 66"/>
            <p:cNvSpPr>
              <a:spLocks noChangeArrowheads="1"/>
            </p:cNvSpPr>
            <p:nvPr/>
          </p:nvSpPr>
          <p:spPr bwMode="auto">
            <a:xfrm>
              <a:off x="1341" y="0"/>
              <a:ext cx="791" cy="22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FFFFFF"/>
                </a:gs>
              </a:gsLst>
              <a:lin ang="5400000" scaled="1"/>
            </a:gradFill>
            <a:ln w="9525">
              <a:solidFill>
                <a:srgbClr val="FF99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en-US" sz="1600" b="1">
                  <a:latin typeface="Arial" panose="020B0604020202020204" pitchFamily="34" charset="0"/>
                  <a:ea typeface="黑体" panose="02010609060101010101" pitchFamily="49" charset="-122"/>
                </a:rPr>
                <a:t>按值传递</a:t>
              </a:r>
            </a:p>
          </p:txBody>
        </p:sp>
        <p:sp>
          <p:nvSpPr>
            <p:cNvPr id="14349" name="AutoShape 66"/>
            <p:cNvSpPr>
              <a:spLocks noChangeArrowheads="1"/>
            </p:cNvSpPr>
            <p:nvPr/>
          </p:nvSpPr>
          <p:spPr bwMode="auto">
            <a:xfrm>
              <a:off x="1341" y="341"/>
              <a:ext cx="791" cy="22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FFFFFF"/>
                </a:gs>
              </a:gsLst>
              <a:lin ang="5400000" scaled="1"/>
            </a:gradFill>
            <a:ln w="9525">
              <a:solidFill>
                <a:srgbClr val="FF99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en-US" sz="1600" b="1">
                  <a:latin typeface="Arial" panose="020B0604020202020204" pitchFamily="34" charset="0"/>
                  <a:ea typeface="黑体" panose="02010609060101010101" pitchFamily="49" charset="-122"/>
                </a:rPr>
                <a:t>按引用传递</a:t>
              </a:r>
            </a:p>
          </p:txBody>
        </p:sp>
        <p:sp>
          <p:nvSpPr>
            <p:cNvPr id="14350" name="AutoShape 66"/>
            <p:cNvSpPr>
              <a:spLocks noChangeArrowheads="1"/>
            </p:cNvSpPr>
            <p:nvPr/>
          </p:nvSpPr>
          <p:spPr bwMode="auto">
            <a:xfrm>
              <a:off x="1340" y="703"/>
              <a:ext cx="792" cy="22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FFFFFF"/>
                </a:gs>
              </a:gsLst>
              <a:lin ang="5400000" scaled="1"/>
            </a:gradFill>
            <a:ln w="9525">
              <a:solidFill>
                <a:srgbClr val="FF99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en-US" sz="1600" b="1">
                  <a:latin typeface="Arial" panose="020B0604020202020204" pitchFamily="34" charset="0"/>
                  <a:ea typeface="黑体" panose="02010609060101010101" pitchFamily="49" charset="-122"/>
                </a:rPr>
                <a:t>默认参数</a:t>
              </a:r>
            </a:p>
          </p:txBody>
        </p:sp>
      </p:grpSp>
      <p:sp>
        <p:nvSpPr>
          <p:cNvPr id="15373" name="AutoShape 9"/>
          <p:cNvSpPr>
            <a:spLocks noChangeArrowheads="1"/>
          </p:cNvSpPr>
          <p:nvPr/>
        </p:nvSpPr>
        <p:spPr bwMode="auto">
          <a:xfrm>
            <a:off x="6810375" y="3832225"/>
            <a:ext cx="1692275" cy="5762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C99FF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B563CF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b="1">
                <a:latin typeface="Times New Roman" panose="02020603050405020304" pitchFamily="18" charset="0"/>
                <a:sym typeface="Arial" panose="020B0604020202020204" pitchFamily="34" charset="0"/>
              </a:rPr>
              <a:t>在函数内：$m = 15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b="1">
                <a:latin typeface="Times New Roman" panose="02020603050405020304" pitchFamily="18" charset="0"/>
                <a:sym typeface="Arial" panose="020B0604020202020204" pitchFamily="34" charset="0"/>
              </a:rPr>
              <a:t>在函数外 $m = 1 </a:t>
            </a:r>
            <a:r>
              <a:rPr lang="en-US" altLang="zh-CN" sz="1400" b="1">
                <a:latin typeface="Times New Roman" panose="02020603050405020304" pitchFamily="18" charset="0"/>
              </a:rPr>
              <a:t> </a:t>
            </a:r>
            <a:endParaRPr lang="en-US" altLang="zh-CN" sz="1600" b="1">
              <a:latin typeface="Times New Roman" panose="02020603050405020304" pitchFamily="18" charset="0"/>
            </a:endParaRPr>
          </a:p>
        </p:txBody>
      </p:sp>
      <p:sp>
        <p:nvSpPr>
          <p:cNvPr id="15374" name="AutoShape 10"/>
          <p:cNvSpPr>
            <a:spLocks noChangeArrowheads="1"/>
          </p:cNvSpPr>
          <p:nvPr/>
        </p:nvSpPr>
        <p:spPr bwMode="auto">
          <a:xfrm>
            <a:off x="5976938" y="3898900"/>
            <a:ext cx="755650" cy="455613"/>
          </a:xfrm>
          <a:prstGeom prst="rightArrow">
            <a:avLst>
              <a:gd name="adj1" fmla="val 51861"/>
              <a:gd name="adj2" fmla="val 47514"/>
            </a:avLst>
          </a:prstGeom>
          <a:gradFill rotWithShape="1">
            <a:gsLst>
              <a:gs pos="0">
                <a:srgbClr val="CC99FF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B563C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1400" b="1">
                <a:latin typeface="Times New Roman" panose="02020603050405020304" pitchFamily="18" charset="0"/>
              </a:rPr>
              <a:t>输出</a:t>
            </a:r>
            <a:r>
              <a:rPr lang="zh-CN" altLang="en-US" sz="18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2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5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0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bldLvl="0"/>
      <p:bldP spid="15366" grpId="0" bldLvl="0" animBg="1"/>
      <p:bldP spid="15373" grpId="0" bldLvl="0" animBg="1"/>
      <p:bldP spid="15374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7888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9"/>
          <p:cNvSpPr>
            <a:spLocks noChangeArrowheads="1"/>
          </p:cNvSpPr>
          <p:nvPr/>
        </p:nvSpPr>
        <p:spPr bwMode="auto">
          <a:xfrm>
            <a:off x="673100" y="736600"/>
            <a:ext cx="32861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自定义函数的参数</a:t>
            </a:r>
          </a:p>
        </p:txBody>
      </p:sp>
      <p:sp>
        <p:nvSpPr>
          <p:cNvPr id="15364" name="Rectangle 2"/>
          <p:cNvSpPr>
            <a:spLocks noChangeArrowheads="1"/>
          </p:cNvSpPr>
          <p:nvPr/>
        </p:nvSpPr>
        <p:spPr bwMode="auto">
          <a:xfrm>
            <a:off x="179388" y="1509713"/>
            <a:ext cx="5795962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1800">
                <a:latin typeface="Verdana" panose="020B0604030504040204" pitchFamily="34" charset="0"/>
                <a:sym typeface="Verdana" panose="020B0604030504040204" pitchFamily="34" charset="0"/>
              </a:rPr>
              <a:t>       </a:t>
            </a: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按引用传递方式</a:t>
            </a:r>
          </a:p>
        </p:txBody>
      </p:sp>
      <p:pic>
        <p:nvPicPr>
          <p:cNvPr id="15365" name="图片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75" y="1404938"/>
            <a:ext cx="669925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AutoShape 4"/>
          <p:cNvSpPr>
            <a:spLocks noChangeArrowheads="1"/>
          </p:cNvSpPr>
          <p:nvPr/>
        </p:nvSpPr>
        <p:spPr bwMode="auto">
          <a:xfrm>
            <a:off x="1763713" y="2212975"/>
            <a:ext cx="3167062" cy="2016125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&lt;?php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function example</a:t>
            </a:r>
            <a:r>
              <a:rPr lang="en-US" altLang="zh-CN" sz="1400">
                <a:solidFill>
                  <a:srgbClr val="FF0000"/>
                </a:solidFill>
              </a:rPr>
              <a:t>( &amp;$m </a:t>
            </a:r>
            <a:r>
              <a:rPr lang="en-US" altLang="zh-CN" sz="1400"/>
              <a:t>){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        </a:t>
            </a:r>
            <a:r>
              <a:rPr lang="en-US" altLang="zh-CN" sz="1400"/>
              <a:t>$m = $m * 5 + 10;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        </a:t>
            </a:r>
            <a:r>
              <a:rPr lang="en-US" altLang="zh-CN" sz="1400"/>
              <a:t>echo "在函数内：\$m = ".$m;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}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$m = 1;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example( $m ) 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echo "&lt;p&gt;在函数外：\$m = $m &lt;p&gt;" 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?&gt; </a:t>
            </a:r>
          </a:p>
        </p:txBody>
      </p:sp>
      <p:sp>
        <p:nvSpPr>
          <p:cNvPr id="16391" name="AutoShape 9"/>
          <p:cNvSpPr>
            <a:spLocks noChangeArrowheads="1"/>
          </p:cNvSpPr>
          <p:nvPr/>
        </p:nvSpPr>
        <p:spPr bwMode="auto">
          <a:xfrm>
            <a:off x="5873750" y="2932113"/>
            <a:ext cx="1690688" cy="5762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C99FF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B563CF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b="1">
                <a:latin typeface="Times New Roman" panose="02020603050405020304" pitchFamily="18" charset="0"/>
                <a:sym typeface="Arial" panose="020B0604020202020204" pitchFamily="34" charset="0"/>
              </a:rPr>
              <a:t>在函数内：$m = 15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b="1">
                <a:latin typeface="Times New Roman" panose="02020603050405020304" pitchFamily="18" charset="0"/>
                <a:sym typeface="Arial" panose="020B0604020202020204" pitchFamily="34" charset="0"/>
              </a:rPr>
              <a:t>在函数外：$m = 15  </a:t>
            </a:r>
            <a:r>
              <a:rPr lang="en-US" altLang="zh-CN" sz="1400" b="1">
                <a:latin typeface="Times New Roman" panose="02020603050405020304" pitchFamily="18" charset="0"/>
              </a:rPr>
              <a:t> </a:t>
            </a:r>
            <a:endParaRPr lang="en-US" altLang="zh-CN" sz="1600" b="1">
              <a:latin typeface="Times New Roman" panose="02020603050405020304" pitchFamily="18" charset="0"/>
            </a:endParaRPr>
          </a:p>
        </p:txBody>
      </p:sp>
      <p:sp>
        <p:nvSpPr>
          <p:cNvPr id="16392" name="AutoShape 10"/>
          <p:cNvSpPr>
            <a:spLocks noChangeArrowheads="1"/>
          </p:cNvSpPr>
          <p:nvPr/>
        </p:nvSpPr>
        <p:spPr bwMode="auto">
          <a:xfrm>
            <a:off x="5040313" y="2998788"/>
            <a:ext cx="755650" cy="455612"/>
          </a:xfrm>
          <a:prstGeom prst="rightArrow">
            <a:avLst>
              <a:gd name="adj1" fmla="val 51861"/>
              <a:gd name="adj2" fmla="val 47514"/>
            </a:avLst>
          </a:prstGeom>
          <a:gradFill rotWithShape="1">
            <a:gsLst>
              <a:gs pos="0">
                <a:srgbClr val="CC99FF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B563C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1400" b="1">
                <a:latin typeface="Times New Roman" panose="02020603050405020304" pitchFamily="18" charset="0"/>
              </a:rPr>
              <a:t>输出</a:t>
            </a:r>
            <a:r>
              <a:rPr lang="zh-CN" altLang="en-US" sz="18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 bldLvl="0" animBg="1"/>
      <p:bldP spid="16391" grpId="0" bldLvl="0" animBg="1"/>
      <p:bldP spid="16392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7888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9"/>
          <p:cNvSpPr>
            <a:spLocks noChangeArrowheads="1"/>
          </p:cNvSpPr>
          <p:nvPr/>
        </p:nvSpPr>
        <p:spPr bwMode="auto">
          <a:xfrm>
            <a:off x="673100" y="736600"/>
            <a:ext cx="32861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自定义函数的参数</a:t>
            </a:r>
          </a:p>
        </p:txBody>
      </p:sp>
      <p:sp>
        <p:nvSpPr>
          <p:cNvPr id="17412" name="Rectangle 2"/>
          <p:cNvSpPr>
            <a:spLocks noChangeArrowheads="1"/>
          </p:cNvSpPr>
          <p:nvPr/>
        </p:nvSpPr>
        <p:spPr bwMode="auto">
          <a:xfrm>
            <a:off x="179388" y="1509713"/>
            <a:ext cx="5795962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1800">
                <a:latin typeface="Verdana" panose="020B0604030504040204" pitchFamily="34" charset="0"/>
                <a:sym typeface="Verdana" panose="020B0604030504040204" pitchFamily="34" charset="0"/>
              </a:rPr>
              <a:t>       </a:t>
            </a: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默认参数（可选参数）</a:t>
            </a:r>
          </a:p>
        </p:txBody>
      </p:sp>
      <p:sp>
        <p:nvSpPr>
          <p:cNvPr id="17413" name="AutoShape 4"/>
          <p:cNvSpPr>
            <a:spLocks noChangeArrowheads="1"/>
          </p:cNvSpPr>
          <p:nvPr/>
        </p:nvSpPr>
        <p:spPr bwMode="auto">
          <a:xfrm>
            <a:off x="2016125" y="2032000"/>
            <a:ext cx="2881313" cy="2016125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&lt;?php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function values($price,$tax=""){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        </a:t>
            </a:r>
            <a:r>
              <a:rPr lang="en-US" altLang="zh-CN" sz="1400"/>
              <a:t>$price=$price+($price*$tax);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        </a:t>
            </a:r>
            <a:r>
              <a:rPr lang="en-US" altLang="zh-CN" sz="1400"/>
              <a:t>echo "价格:$price&lt;br&gt;";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}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values(100,0.25);        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values(100);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?&gt; </a:t>
            </a:r>
          </a:p>
        </p:txBody>
      </p:sp>
      <p:pic>
        <p:nvPicPr>
          <p:cNvPr id="17414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1384300"/>
            <a:ext cx="660400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5" name="AutoShape 5"/>
          <p:cNvSpPr>
            <a:spLocks noChangeArrowheads="1"/>
          </p:cNvSpPr>
          <p:nvPr/>
        </p:nvSpPr>
        <p:spPr bwMode="auto">
          <a:xfrm>
            <a:off x="2482850" y="4202113"/>
            <a:ext cx="5184775" cy="646112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        当使用默认参数时，默认参数必须放在非默认参数的右侧；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否则，函数将可能出错。</a:t>
            </a:r>
          </a:p>
        </p:txBody>
      </p:sp>
      <p:pic>
        <p:nvPicPr>
          <p:cNvPr id="17416" name="图片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3949700"/>
            <a:ext cx="113506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7" name="TextBox 11"/>
          <p:cNvSpPr>
            <a:spLocks noChangeArrowheads="1"/>
          </p:cNvSpPr>
          <p:nvPr/>
        </p:nvSpPr>
        <p:spPr bwMode="auto">
          <a:xfrm>
            <a:off x="1619250" y="4273550"/>
            <a:ext cx="6477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注意 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7418" name="AutoShape 9"/>
          <p:cNvSpPr>
            <a:spLocks noChangeArrowheads="1"/>
          </p:cNvSpPr>
          <p:nvPr/>
        </p:nvSpPr>
        <p:spPr bwMode="auto">
          <a:xfrm>
            <a:off x="5832475" y="2752725"/>
            <a:ext cx="971550" cy="5762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C99FF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B563CF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b="1">
                <a:latin typeface="Times New Roman" panose="02020603050405020304" pitchFamily="18" charset="0"/>
                <a:sym typeface="Arial" panose="020B0604020202020204" pitchFamily="34" charset="0"/>
              </a:rPr>
              <a:t>价格:125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b="1">
                <a:latin typeface="Times New Roman" panose="02020603050405020304" pitchFamily="18" charset="0"/>
                <a:sym typeface="Arial" panose="020B0604020202020204" pitchFamily="34" charset="0"/>
              </a:rPr>
              <a:t>价格:100  </a:t>
            </a:r>
            <a:r>
              <a:rPr lang="en-US" altLang="zh-CN" sz="1400" b="1">
                <a:latin typeface="Times New Roman" panose="02020603050405020304" pitchFamily="18" charset="0"/>
              </a:rPr>
              <a:t> </a:t>
            </a:r>
            <a:endParaRPr lang="en-US" altLang="zh-CN" sz="1600" b="1">
              <a:latin typeface="Times New Roman" panose="02020603050405020304" pitchFamily="18" charset="0"/>
            </a:endParaRPr>
          </a:p>
        </p:txBody>
      </p:sp>
      <p:sp>
        <p:nvSpPr>
          <p:cNvPr id="17419" name="AutoShape 10"/>
          <p:cNvSpPr>
            <a:spLocks noChangeArrowheads="1"/>
          </p:cNvSpPr>
          <p:nvPr/>
        </p:nvSpPr>
        <p:spPr bwMode="auto">
          <a:xfrm>
            <a:off x="4999038" y="2817813"/>
            <a:ext cx="755650" cy="455612"/>
          </a:xfrm>
          <a:prstGeom prst="rightArrow">
            <a:avLst>
              <a:gd name="adj1" fmla="val 51861"/>
              <a:gd name="adj2" fmla="val 47514"/>
            </a:avLst>
          </a:prstGeom>
          <a:gradFill rotWithShape="1">
            <a:gsLst>
              <a:gs pos="0">
                <a:srgbClr val="CC99FF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B563C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1400" b="1">
                <a:latin typeface="Times New Roman" panose="02020603050405020304" pitchFamily="18" charset="0"/>
              </a:rPr>
              <a:t>输出</a:t>
            </a:r>
            <a:r>
              <a:rPr lang="zh-CN" altLang="en-US" sz="18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5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9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2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6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bldLvl="0"/>
      <p:bldP spid="17413" grpId="0" bldLvl="0" animBg="1"/>
      <p:bldP spid="17415" grpId="0" bldLvl="0" animBg="1"/>
      <p:bldP spid="17417" grpId="0" bldLvl="0"/>
      <p:bldP spid="17418" grpId="0" bldLvl="0" animBg="1"/>
      <p:bldP spid="17419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9"/>
          <p:cNvSpPr>
            <a:spLocks noChangeArrowheads="1"/>
          </p:cNvSpPr>
          <p:nvPr/>
        </p:nvSpPr>
        <p:spPr bwMode="auto">
          <a:xfrm>
            <a:off x="673100" y="641350"/>
            <a:ext cx="33591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自定义函数的返回值</a:t>
            </a: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468313" y="1565275"/>
            <a:ext cx="79565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/>
              <a:t>        </a:t>
            </a:r>
            <a:r>
              <a:rPr lang="zh-CN" altLang="en-US" sz="1800"/>
              <a:t>通常函数将返回值传递给调用者的方式是使用</a:t>
            </a:r>
            <a:r>
              <a:rPr lang="zh-CN" altLang="en-US" sz="1800">
                <a:solidFill>
                  <a:schemeClr val="hlink"/>
                </a:solidFill>
              </a:rPr>
              <a:t>return语句</a:t>
            </a:r>
            <a:r>
              <a:rPr lang="zh-CN" altLang="en-US" sz="1800"/>
              <a:t>。</a:t>
            </a:r>
          </a:p>
        </p:txBody>
      </p:sp>
      <p:sp>
        <p:nvSpPr>
          <p:cNvPr id="18437" name="AutoShape 4"/>
          <p:cNvSpPr>
            <a:spLocks noChangeArrowheads="1"/>
          </p:cNvSpPr>
          <p:nvPr/>
        </p:nvSpPr>
        <p:spPr bwMode="auto">
          <a:xfrm>
            <a:off x="2160588" y="2463800"/>
            <a:ext cx="2951162" cy="1584325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&lt;?php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function values($price,$tax=0.65){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        </a:t>
            </a:r>
            <a:r>
              <a:rPr lang="en-US" altLang="zh-CN" sz="1400"/>
              <a:t>$price=$price+($price*$tax);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        </a:t>
            </a:r>
            <a:r>
              <a:rPr lang="en-US" altLang="zh-CN" sz="1400"/>
              <a:t>return $price;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}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echo values(100);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?&gt; </a:t>
            </a:r>
          </a:p>
        </p:txBody>
      </p:sp>
      <p:sp>
        <p:nvSpPr>
          <p:cNvPr id="18438" name="AutoShape 9"/>
          <p:cNvSpPr>
            <a:spLocks noChangeArrowheads="1"/>
          </p:cNvSpPr>
          <p:nvPr/>
        </p:nvSpPr>
        <p:spPr bwMode="auto">
          <a:xfrm>
            <a:off x="6013450" y="3076575"/>
            <a:ext cx="574675" cy="3587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C99FF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B563CF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b="1">
                <a:latin typeface="Times New Roman" panose="02020603050405020304" pitchFamily="18" charset="0"/>
                <a:sym typeface="Arial" panose="020B0604020202020204" pitchFamily="34" charset="0"/>
              </a:rPr>
              <a:t>165 </a:t>
            </a:r>
            <a:r>
              <a:rPr lang="en-US" altLang="zh-CN" sz="1400" b="1">
                <a:latin typeface="Times New Roman" panose="02020603050405020304" pitchFamily="18" charset="0"/>
              </a:rPr>
              <a:t> </a:t>
            </a:r>
            <a:endParaRPr lang="en-US" altLang="zh-CN" sz="1600" b="1">
              <a:latin typeface="Times New Roman" panose="02020603050405020304" pitchFamily="18" charset="0"/>
            </a:endParaRPr>
          </a:p>
        </p:txBody>
      </p:sp>
      <p:sp>
        <p:nvSpPr>
          <p:cNvPr id="18439" name="AutoShape 10"/>
          <p:cNvSpPr>
            <a:spLocks noChangeArrowheads="1"/>
          </p:cNvSpPr>
          <p:nvPr/>
        </p:nvSpPr>
        <p:spPr bwMode="auto">
          <a:xfrm>
            <a:off x="5180013" y="3033713"/>
            <a:ext cx="755650" cy="455612"/>
          </a:xfrm>
          <a:prstGeom prst="rightArrow">
            <a:avLst>
              <a:gd name="adj1" fmla="val 51861"/>
              <a:gd name="adj2" fmla="val 47514"/>
            </a:avLst>
          </a:prstGeom>
          <a:gradFill rotWithShape="1">
            <a:gsLst>
              <a:gs pos="0">
                <a:srgbClr val="CC99FF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B563C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1400" b="1">
                <a:latin typeface="Times New Roman" panose="02020603050405020304" pitchFamily="18" charset="0"/>
              </a:rPr>
              <a:t>输出</a:t>
            </a:r>
            <a:r>
              <a:rPr lang="zh-CN" altLang="en-US" sz="18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bldLvl="0" animBg="1"/>
      <p:bldP spid="18438" grpId="0" bldLvl="0" animBg="1"/>
      <p:bldP spid="18439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9"/>
          <p:cNvSpPr>
            <a:spLocks noChangeArrowheads="1"/>
          </p:cNvSpPr>
          <p:nvPr/>
        </p:nvSpPr>
        <p:spPr bwMode="auto">
          <a:xfrm>
            <a:off x="673100" y="641350"/>
            <a:ext cx="25685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变量的作用域</a:t>
            </a:r>
          </a:p>
        </p:txBody>
      </p:sp>
      <p:graphicFrame>
        <p:nvGraphicFramePr>
          <p:cNvPr id="19460" name="Group 4"/>
          <p:cNvGraphicFramePr>
            <a:graphicFrameLocks noGrp="1"/>
          </p:cNvGraphicFramePr>
          <p:nvPr/>
        </p:nvGraphicFramePr>
        <p:xfrm>
          <a:off x="755650" y="1676400"/>
          <a:ext cx="7613650" cy="2843213"/>
        </p:xfrm>
        <a:graphic>
          <a:graphicData uri="http://schemas.openxmlformats.org/drawingml/2006/table">
            <a:tbl>
              <a:tblPr/>
              <a:tblGrid>
                <a:gridCol w="1098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15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作  用  域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说    明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85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全局变量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即被定义在所有函数以外的变量，其作用域是整个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PHP</a:t>
                      </a: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文件，但是在用户自定义函数内部是不可用的。想在用户自定义函数内部使用全局变量，要使用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global</a:t>
                      </a: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关键词声明，或者通过使用全局数组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$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globals</a:t>
                      </a: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进行访问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91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局部变量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即在函数的内部定义的变量，这些变量只限于在函数内部使用，在函数外部不能被使用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98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静态变量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能够在函数调用结束后仍保留变量值，当再次回到其作用域时，又可以继续使用原来的值。而一般变量是在函数调用结束后，其存储的数据值将被清除，所占的内存空间被释放。使用静态变量时，先要用关键字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static</a:t>
                      </a: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来声明变量，需要把关键字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static</a:t>
                      </a: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放在要定义的变量之前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9"/>
          <p:cNvSpPr>
            <a:spLocks noChangeArrowheads="1"/>
          </p:cNvSpPr>
          <p:nvPr/>
        </p:nvSpPr>
        <p:spPr bwMode="auto">
          <a:xfrm>
            <a:off x="674688" y="642938"/>
            <a:ext cx="18462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变量函数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611188" y="1600200"/>
            <a:ext cx="7956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/>
              <a:t>        </a:t>
            </a:r>
            <a:r>
              <a:rPr lang="zh-CN" altLang="en-US" sz="1800"/>
              <a:t>可以将不同的函数名称赋给同一个变量，赋给变量哪个函数名，在程序中使用变量名并在后面加上圆括号时，就调用哪个函数执行。</a:t>
            </a:r>
          </a:p>
        </p:txBody>
      </p:sp>
      <p:sp>
        <p:nvSpPr>
          <p:cNvPr id="20485" name="AutoShape 5"/>
          <p:cNvSpPr>
            <a:spLocks noChangeArrowheads="1"/>
          </p:cNvSpPr>
          <p:nvPr/>
        </p:nvSpPr>
        <p:spPr bwMode="auto">
          <a:xfrm>
            <a:off x="2159000" y="2717800"/>
            <a:ext cx="5762625" cy="862013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        大多数函数都可以将函数名赋值给变量，形成变量函数。但变量函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数不能用于语言结构，例如echo( ),print( ),unset( ),isset( ),empty( ),include( ),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require( )以及类似的语句。</a:t>
            </a:r>
          </a:p>
        </p:txBody>
      </p:sp>
      <p:pic>
        <p:nvPicPr>
          <p:cNvPr id="20486" name="图片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063" y="2463800"/>
            <a:ext cx="113506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7" name="TextBox 11"/>
          <p:cNvSpPr>
            <a:spLocks noChangeArrowheads="1"/>
          </p:cNvSpPr>
          <p:nvPr/>
        </p:nvSpPr>
        <p:spPr bwMode="auto">
          <a:xfrm>
            <a:off x="1295400" y="2787650"/>
            <a:ext cx="6477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注意 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bldLvl="0" animBg="1"/>
      <p:bldP spid="20487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850" y="1984375"/>
            <a:ext cx="445770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ext Box 18"/>
          <p:cNvSpPr>
            <a:spLocks noChangeArrowheads="1"/>
          </p:cNvSpPr>
          <p:nvPr/>
        </p:nvSpPr>
        <p:spPr bwMode="auto">
          <a:xfrm>
            <a:off x="2844800" y="2319338"/>
            <a:ext cx="302895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</a:t>
            </a:r>
            <a:r>
              <a:rPr lang="en-US" altLang="zh-CN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3</a:t>
            </a:r>
            <a:r>
              <a:rPr lang="en-US" altLang="zh-CN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    </a:t>
            </a: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PHP文件的引用</a:t>
            </a:r>
          </a:p>
        </p:txBody>
      </p:sp>
    </p:spTree>
  </p:cSld>
  <p:clrMapOvr>
    <a:masterClrMapping/>
  </p:clrMapOvr>
  <p:transition spd="med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Rectangle 9"/>
          <p:cNvSpPr>
            <a:spLocks noChangeArrowheads="1"/>
          </p:cNvSpPr>
          <p:nvPr/>
        </p:nvSpPr>
        <p:spPr bwMode="auto">
          <a:xfrm>
            <a:off x="673100" y="646113"/>
            <a:ext cx="1738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主要内容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2532" name="Text Box 2"/>
          <p:cNvSpPr>
            <a:spLocks noChangeArrowheads="1"/>
          </p:cNvSpPr>
          <p:nvPr/>
        </p:nvSpPr>
        <p:spPr bwMode="auto">
          <a:xfrm>
            <a:off x="1363663" y="1227138"/>
            <a:ext cx="3998912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include语句</a:t>
            </a:r>
          </a:p>
        </p:txBody>
      </p:sp>
      <p:sp>
        <p:nvSpPr>
          <p:cNvPr id="22533" name="Text Box 2"/>
          <p:cNvSpPr>
            <a:spLocks noChangeArrowheads="1"/>
          </p:cNvSpPr>
          <p:nvPr/>
        </p:nvSpPr>
        <p:spPr bwMode="auto">
          <a:xfrm>
            <a:off x="1358900" y="1874838"/>
            <a:ext cx="4832350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require语句</a:t>
            </a:r>
          </a:p>
        </p:txBody>
      </p:sp>
      <p:sp>
        <p:nvSpPr>
          <p:cNvPr id="22534" name="Text Box 2"/>
          <p:cNvSpPr>
            <a:spLocks noChangeArrowheads="1"/>
          </p:cNvSpPr>
          <p:nvPr/>
        </p:nvSpPr>
        <p:spPr bwMode="auto">
          <a:xfrm>
            <a:off x="1366838" y="2522538"/>
            <a:ext cx="5761037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include语句和require语句的比较</a:t>
            </a:r>
          </a:p>
        </p:txBody>
      </p:sp>
      <p:pic>
        <p:nvPicPr>
          <p:cNvPr id="22535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513" y="131445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6" name="文本框 5"/>
          <p:cNvSpPr>
            <a:spLocks noChangeArrowheads="1"/>
          </p:cNvSpPr>
          <p:nvPr/>
        </p:nvSpPr>
        <p:spPr bwMode="auto">
          <a:xfrm>
            <a:off x="1125538" y="1425575"/>
            <a:ext cx="4635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01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22537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575" y="1960563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8" name="文本框 23"/>
          <p:cNvSpPr>
            <a:spLocks noChangeArrowheads="1"/>
          </p:cNvSpPr>
          <p:nvPr/>
        </p:nvSpPr>
        <p:spPr bwMode="auto">
          <a:xfrm>
            <a:off x="1117600" y="2070100"/>
            <a:ext cx="4635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02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22539" name="图片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575" y="2619375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40" name="文本框 25"/>
          <p:cNvSpPr>
            <a:spLocks noChangeArrowheads="1"/>
          </p:cNvSpPr>
          <p:nvPr/>
        </p:nvSpPr>
        <p:spPr bwMode="auto">
          <a:xfrm>
            <a:off x="1117600" y="2730500"/>
            <a:ext cx="463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03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2541" name="Text Box 2"/>
          <p:cNvSpPr>
            <a:spLocks noChangeArrowheads="1"/>
          </p:cNvSpPr>
          <p:nvPr/>
        </p:nvSpPr>
        <p:spPr bwMode="auto">
          <a:xfrm>
            <a:off x="1368425" y="3148013"/>
            <a:ext cx="6875463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include_once语句和require_once语句</a:t>
            </a:r>
          </a:p>
        </p:txBody>
      </p:sp>
      <p:pic>
        <p:nvPicPr>
          <p:cNvPr id="22542" name="图片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63" y="324485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43" name="文本框 25"/>
          <p:cNvSpPr>
            <a:spLocks noChangeArrowheads="1"/>
          </p:cNvSpPr>
          <p:nvPr/>
        </p:nvSpPr>
        <p:spPr bwMode="auto">
          <a:xfrm>
            <a:off x="1119188" y="3355975"/>
            <a:ext cx="463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04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2544" name="Text Box 2"/>
          <p:cNvSpPr>
            <a:spLocks noChangeArrowheads="1"/>
          </p:cNvSpPr>
          <p:nvPr/>
        </p:nvSpPr>
        <p:spPr bwMode="auto">
          <a:xfrm>
            <a:off x="1365250" y="3797300"/>
            <a:ext cx="7275513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应用include语句构建电子商务平台网首页</a:t>
            </a:r>
          </a:p>
        </p:txBody>
      </p:sp>
      <p:pic>
        <p:nvPicPr>
          <p:cNvPr id="22545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100" y="3884613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46" name="文本框 5"/>
          <p:cNvSpPr>
            <a:spLocks noChangeArrowheads="1"/>
          </p:cNvSpPr>
          <p:nvPr/>
        </p:nvSpPr>
        <p:spPr bwMode="auto">
          <a:xfrm>
            <a:off x="1127125" y="3995738"/>
            <a:ext cx="463550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</a:t>
            </a:r>
            <a:r>
              <a:rPr lang="zh-CN" altLang="en-US" sz="1600">
                <a:solidFill>
                  <a:schemeClr val="bg1"/>
                </a:solidFill>
              </a:rPr>
              <a:t>5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4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9" dur="5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2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5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0" dur="5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3" dur="5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6" dur="5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51" dur="500"/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54" dur="500"/>
                                        <p:tgtEl>
                                          <p:spTgt spid="22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57" dur="500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bldLvl="0"/>
      <p:bldP spid="22533" grpId="0" bldLvl="0"/>
      <p:bldP spid="22534" grpId="0" bldLvl="0"/>
      <p:bldP spid="22536" grpId="0" bldLvl="0"/>
      <p:bldP spid="22538" grpId="0" bldLvl="0"/>
      <p:bldP spid="22540" grpId="0" bldLvl="0"/>
      <p:bldP spid="22541" grpId="0" bldLvl="0"/>
      <p:bldP spid="22543" grpId="0" bldLvl="0"/>
      <p:bldP spid="22544" grpId="0" bldLvl="0"/>
      <p:bldP spid="22546" grpId="0" bldLvl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Rectangle 9"/>
          <p:cNvSpPr>
            <a:spLocks noChangeArrowheads="1"/>
          </p:cNvSpPr>
          <p:nvPr/>
        </p:nvSpPr>
        <p:spPr bwMode="auto">
          <a:xfrm>
            <a:off x="673100" y="641350"/>
            <a:ext cx="21367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include语句</a:t>
            </a:r>
          </a:p>
        </p:txBody>
      </p:sp>
      <p:sp>
        <p:nvSpPr>
          <p:cNvPr id="23556" name="AutoShape 3"/>
          <p:cNvSpPr>
            <a:spLocks noChangeArrowheads="1"/>
          </p:cNvSpPr>
          <p:nvPr/>
        </p:nvSpPr>
        <p:spPr bwMode="auto">
          <a:xfrm>
            <a:off x="2376488" y="1592263"/>
            <a:ext cx="3598862" cy="6207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void include(string filename); </a:t>
            </a:r>
          </a:p>
        </p:txBody>
      </p:sp>
      <p:pic>
        <p:nvPicPr>
          <p:cNvPr id="23557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375" y="1419225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TextBox 11"/>
          <p:cNvSpPr>
            <a:spLocks noChangeArrowheads="1"/>
          </p:cNvSpPr>
          <p:nvPr/>
        </p:nvSpPr>
        <p:spPr bwMode="auto">
          <a:xfrm>
            <a:off x="1492250" y="1711325"/>
            <a:ext cx="596900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1008063" y="2570163"/>
            <a:ext cx="23923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Arial" panose="020B0604020202020204" pitchFamily="34" charset="0"/>
              </a:rPr>
              <a:t>included.php</a:t>
            </a:r>
            <a:r>
              <a:rPr lang="zh-CN" altLang="en-US" sz="1800">
                <a:latin typeface="Arial" panose="020B0604020202020204" pitchFamily="34" charset="0"/>
              </a:rPr>
              <a:t>文件代码</a:t>
            </a:r>
          </a:p>
        </p:txBody>
      </p:sp>
      <p:sp>
        <p:nvSpPr>
          <p:cNvPr id="23560" name="AutoShape 4"/>
          <p:cNvSpPr>
            <a:spLocks noChangeArrowheads="1"/>
          </p:cNvSpPr>
          <p:nvPr/>
        </p:nvSpPr>
        <p:spPr bwMode="auto">
          <a:xfrm>
            <a:off x="1223963" y="3111500"/>
            <a:ext cx="2952750" cy="900113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&lt;?php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$bookname = "PHP开发实战宝典";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echo "这是被引用的文件";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?&gt; </a:t>
            </a: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4824413" y="2535238"/>
            <a:ext cx="20875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Arial" panose="020B0604020202020204" pitchFamily="34" charset="0"/>
              </a:rPr>
              <a:t>index.php</a:t>
            </a:r>
            <a:r>
              <a:rPr lang="zh-CN" altLang="en-US" sz="1800">
                <a:latin typeface="Arial" panose="020B0604020202020204" pitchFamily="34" charset="0"/>
              </a:rPr>
              <a:t>文件代码</a:t>
            </a:r>
          </a:p>
        </p:txBody>
      </p:sp>
      <p:sp>
        <p:nvSpPr>
          <p:cNvPr id="23562" name="AutoShape 4"/>
          <p:cNvSpPr>
            <a:spLocks noChangeArrowheads="1"/>
          </p:cNvSpPr>
          <p:nvPr/>
        </p:nvSpPr>
        <p:spPr bwMode="auto">
          <a:xfrm>
            <a:off x="5003800" y="3113088"/>
            <a:ext cx="2305050" cy="900112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&lt;?php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include</a:t>
            </a:r>
            <a:r>
              <a:rPr lang="en-US" altLang="zh-CN" sz="1400">
                <a:solidFill>
                  <a:srgbClr val="FF0000"/>
                </a:solidFill>
              </a:rPr>
              <a:t>("included.php");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echo "&lt;br /&gt;".$bookname;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?&gt; 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nimBg="1"/>
      <p:bldP spid="23558" grpId="0"/>
      <p:bldP spid="23559" grpId="0"/>
      <p:bldP spid="23560" grpId="0" animBg="1"/>
      <p:bldP spid="23561" grpId="0"/>
      <p:bldP spid="2356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Rectangle 9"/>
          <p:cNvSpPr>
            <a:spLocks noChangeArrowheads="1"/>
          </p:cNvSpPr>
          <p:nvPr/>
        </p:nvSpPr>
        <p:spPr bwMode="auto">
          <a:xfrm>
            <a:off x="781050" y="663575"/>
            <a:ext cx="4978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require语句</a:t>
            </a:r>
          </a:p>
        </p:txBody>
      </p:sp>
      <p:sp>
        <p:nvSpPr>
          <p:cNvPr id="24580" name="AutoShape 3"/>
          <p:cNvSpPr>
            <a:spLocks noChangeArrowheads="1"/>
          </p:cNvSpPr>
          <p:nvPr/>
        </p:nvSpPr>
        <p:spPr bwMode="auto">
          <a:xfrm>
            <a:off x="2844800" y="2636838"/>
            <a:ext cx="3563938" cy="5016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void require(string filename);</a:t>
            </a:r>
          </a:p>
        </p:txBody>
      </p:sp>
      <p:pic>
        <p:nvPicPr>
          <p:cNvPr id="24581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0838" y="2392363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TextBox 11"/>
          <p:cNvSpPr>
            <a:spLocks noChangeArrowheads="1"/>
          </p:cNvSpPr>
          <p:nvPr/>
        </p:nvSpPr>
        <p:spPr bwMode="auto">
          <a:xfrm>
            <a:off x="1889125" y="2684463"/>
            <a:ext cx="595313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611188" y="1671638"/>
            <a:ext cx="795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/>
              <a:t>       </a:t>
            </a:r>
            <a:r>
              <a:rPr lang="zh-CN" altLang="en-US" sz="1800"/>
              <a:t>require语句的使用方法与include语句类似，都是实现对外部文件的引用。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bldLvl="0" animBg="1"/>
      <p:bldP spid="24582" grpId="0" bldLvl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1452563"/>
            <a:ext cx="4751388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ext Box 14"/>
          <p:cNvSpPr>
            <a:spLocks noChangeArrowheads="1"/>
          </p:cNvSpPr>
          <p:nvPr/>
        </p:nvSpPr>
        <p:spPr bwMode="auto">
          <a:xfrm>
            <a:off x="2751138" y="1597025"/>
            <a:ext cx="293687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01         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函数简介</a:t>
            </a:r>
            <a:r>
              <a:rPr lang="zh-CN" altLang="en-US" sz="180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</a:p>
        </p:txBody>
      </p:sp>
      <p:pic>
        <p:nvPicPr>
          <p:cNvPr id="7172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2209800"/>
            <a:ext cx="47513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Text Box 14"/>
          <p:cNvSpPr>
            <a:spLocks noChangeArrowheads="1"/>
          </p:cNvSpPr>
          <p:nvPr/>
        </p:nvSpPr>
        <p:spPr bwMode="auto">
          <a:xfrm>
            <a:off x="2751138" y="2352675"/>
            <a:ext cx="462915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02   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    自定义函数</a:t>
            </a:r>
            <a:r>
              <a:rPr lang="zh-CN" altLang="en-US" sz="180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</a:p>
        </p:txBody>
      </p:sp>
      <p:pic>
        <p:nvPicPr>
          <p:cNvPr id="7174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2965450"/>
            <a:ext cx="4751388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Text Box 14"/>
          <p:cNvSpPr>
            <a:spLocks noChangeArrowheads="1"/>
          </p:cNvSpPr>
          <p:nvPr/>
        </p:nvSpPr>
        <p:spPr bwMode="auto">
          <a:xfrm>
            <a:off x="2751138" y="3132138"/>
            <a:ext cx="2608262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03         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PHP文件的引用 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5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3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6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ldLvl="0"/>
      <p:bldP spid="7173" grpId="0" bldLvl="0"/>
      <p:bldP spid="7175" grpId="0" bldLvl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Rectangle 9"/>
          <p:cNvSpPr>
            <a:spLocks noChangeArrowheads="1"/>
          </p:cNvSpPr>
          <p:nvPr/>
        </p:nvSpPr>
        <p:spPr bwMode="auto">
          <a:xfrm>
            <a:off x="781050" y="663575"/>
            <a:ext cx="5232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include语句和require语句的比较</a:t>
            </a:r>
          </a:p>
        </p:txBody>
      </p:sp>
      <p:sp>
        <p:nvSpPr>
          <p:cNvPr id="24580" name="矩形 1"/>
          <p:cNvSpPr>
            <a:spLocks noChangeArrowheads="1"/>
          </p:cNvSpPr>
          <p:nvPr/>
        </p:nvSpPr>
        <p:spPr bwMode="auto">
          <a:xfrm>
            <a:off x="971550" y="1816100"/>
            <a:ext cx="752475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在使用require语句调用文件时，如果调用的文件没找到，require语句会输出错误信息，并且立即终止脚本的处理。而include语句在没有找到文件时则会输出警告，不会终止脚本的处理。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使用require语句调用文件时，只要程序一执行，就会立刻调用外部文件；而通过</a:t>
            </a:r>
            <a:r>
              <a:rPr lang="zh-CN" altLang="zh-CN" sz="1800">
                <a:solidFill>
                  <a:srgbClr val="FF0000"/>
                </a:solidFill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include</a:t>
            </a:r>
            <a:r>
              <a:rPr lang="zh-CN" altLang="zh-CN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语句调用外部文件时，只有程序执行到该语句时，才会调用外部文件。</a:t>
            </a:r>
          </a:p>
        </p:txBody>
      </p:sp>
      <p:pic>
        <p:nvPicPr>
          <p:cNvPr id="24581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816100"/>
            <a:ext cx="37782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图片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2608263"/>
            <a:ext cx="37623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Rectangle 9"/>
          <p:cNvSpPr>
            <a:spLocks noChangeArrowheads="1"/>
          </p:cNvSpPr>
          <p:nvPr/>
        </p:nvSpPr>
        <p:spPr bwMode="auto">
          <a:xfrm>
            <a:off x="781050" y="663575"/>
            <a:ext cx="62039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include_once语句和require_once语句</a:t>
            </a:r>
          </a:p>
        </p:txBody>
      </p:sp>
      <p:sp>
        <p:nvSpPr>
          <p:cNvPr id="25604" name="Rectangle 2"/>
          <p:cNvSpPr>
            <a:spLocks noChangeArrowheads="1"/>
          </p:cNvSpPr>
          <p:nvPr/>
        </p:nvSpPr>
        <p:spPr bwMode="auto">
          <a:xfrm>
            <a:off x="287338" y="1411288"/>
            <a:ext cx="6624637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1800">
                <a:latin typeface="Verdana" panose="020B0604030504040204" pitchFamily="34" charset="0"/>
                <a:sym typeface="Verdana" panose="020B0604030504040204" pitchFamily="34" charset="0"/>
              </a:rPr>
              <a:t>       </a:t>
            </a: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include_once语句引用一次</a:t>
            </a:r>
          </a:p>
        </p:txBody>
      </p:sp>
      <p:pic>
        <p:nvPicPr>
          <p:cNvPr id="25605" name="图片 1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38" y="1311275"/>
            <a:ext cx="673100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0" name="AutoShape 3"/>
          <p:cNvSpPr>
            <a:spLocks noChangeArrowheads="1"/>
          </p:cNvSpPr>
          <p:nvPr/>
        </p:nvSpPr>
        <p:spPr bwMode="auto">
          <a:xfrm>
            <a:off x="2663825" y="2490788"/>
            <a:ext cx="4321175" cy="5032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void include_once (string filename);</a:t>
            </a:r>
          </a:p>
        </p:txBody>
      </p:sp>
      <p:pic>
        <p:nvPicPr>
          <p:cNvPr id="26631" name="图片 10" descr="按扭-3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3" y="2247900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2" name="TextBox 11"/>
          <p:cNvSpPr>
            <a:spLocks noChangeArrowheads="1"/>
          </p:cNvSpPr>
          <p:nvPr/>
        </p:nvSpPr>
        <p:spPr bwMode="auto">
          <a:xfrm>
            <a:off x="1708150" y="2540000"/>
            <a:ext cx="595313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 bldLvl="0" animBg="1"/>
      <p:bldP spid="26632" grpId="0" bldLvl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7888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Rectangle 9"/>
          <p:cNvSpPr>
            <a:spLocks noChangeArrowheads="1"/>
          </p:cNvSpPr>
          <p:nvPr/>
        </p:nvSpPr>
        <p:spPr bwMode="auto">
          <a:xfrm>
            <a:off x="673100" y="736600"/>
            <a:ext cx="61690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include_once语句和require_once语句</a:t>
            </a:r>
          </a:p>
        </p:txBody>
      </p:sp>
      <p:sp>
        <p:nvSpPr>
          <p:cNvPr id="26628" name="Rectangle 2"/>
          <p:cNvSpPr>
            <a:spLocks noChangeArrowheads="1"/>
          </p:cNvSpPr>
          <p:nvPr/>
        </p:nvSpPr>
        <p:spPr bwMode="auto">
          <a:xfrm>
            <a:off x="179388" y="1509713"/>
            <a:ext cx="5795962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1800">
                <a:latin typeface="Verdana" panose="020B0604030504040204" pitchFamily="34" charset="0"/>
                <a:sym typeface="Verdana" panose="020B0604030504040204" pitchFamily="34" charset="0"/>
              </a:rPr>
              <a:t>       </a:t>
            </a: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require_once语句</a:t>
            </a:r>
          </a:p>
        </p:txBody>
      </p:sp>
      <p:pic>
        <p:nvPicPr>
          <p:cNvPr id="26629" name="图片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75" y="1404938"/>
            <a:ext cx="669925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4" name="AutoShape 3"/>
          <p:cNvSpPr>
            <a:spLocks noChangeArrowheads="1"/>
          </p:cNvSpPr>
          <p:nvPr/>
        </p:nvSpPr>
        <p:spPr bwMode="auto">
          <a:xfrm>
            <a:off x="2663825" y="2528888"/>
            <a:ext cx="4321175" cy="5016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void require_once (string filename);</a:t>
            </a:r>
          </a:p>
        </p:txBody>
      </p:sp>
      <p:pic>
        <p:nvPicPr>
          <p:cNvPr id="27655" name="图片 10" descr="按扭-3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3" y="2284413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6" name="TextBox 11"/>
          <p:cNvSpPr>
            <a:spLocks noChangeArrowheads="1"/>
          </p:cNvSpPr>
          <p:nvPr/>
        </p:nvSpPr>
        <p:spPr bwMode="auto">
          <a:xfrm>
            <a:off x="1708150" y="2576513"/>
            <a:ext cx="595313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4" grpId="0" bldLvl="0" animBg="1"/>
      <p:bldP spid="27656" grpId="0" bldLvl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Rectangle 9"/>
          <p:cNvSpPr>
            <a:spLocks noChangeArrowheads="1"/>
          </p:cNvSpPr>
          <p:nvPr/>
        </p:nvSpPr>
        <p:spPr bwMode="auto">
          <a:xfrm>
            <a:off x="781050" y="663575"/>
            <a:ext cx="74644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应用include语句构建电子商务平台网首页</a:t>
            </a:r>
          </a:p>
        </p:txBody>
      </p:sp>
      <p:pic>
        <p:nvPicPr>
          <p:cNvPr id="27652" name="Picture 4" descr="框架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1743075"/>
            <a:ext cx="3311525" cy="211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ChangeArrowheads="1"/>
          </p:cNvSpPr>
          <p:nvPr/>
        </p:nvSpPr>
        <p:spPr bwMode="auto">
          <a:xfrm>
            <a:off x="7383463" y="1835150"/>
            <a:ext cx="138112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endParaRPr lang="zh-CN" altLang="en-US" sz="1500">
              <a:solidFill>
                <a:schemeClr val="accent1"/>
              </a:solidFill>
              <a:latin typeface="Lucida Sans Unicode" panose="020B0602030504020204" pitchFamily="34" charset="0"/>
              <a:sym typeface="Lucida Sans Unicode" panose="020B0602030504020204" pitchFamily="34" charset="0"/>
            </a:endParaRPr>
          </a:p>
        </p:txBody>
      </p:sp>
      <p:pic>
        <p:nvPicPr>
          <p:cNvPr id="2867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Rectangle 9"/>
          <p:cNvSpPr>
            <a:spLocks noChangeArrowheads="1"/>
          </p:cNvSpPr>
          <p:nvPr/>
        </p:nvSpPr>
        <p:spPr bwMode="auto">
          <a:xfrm>
            <a:off x="673100" y="612775"/>
            <a:ext cx="11620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 b="1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小结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9701" name="Text Box 3"/>
          <p:cNvSpPr>
            <a:spLocks noChangeArrowheads="1"/>
          </p:cNvSpPr>
          <p:nvPr/>
        </p:nvSpPr>
        <p:spPr bwMode="auto">
          <a:xfrm>
            <a:off x="611188" y="1670050"/>
            <a:ext cx="7885112" cy="189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solidFill>
                  <a:srgbClr val="494429"/>
                </a:solidFill>
                <a:latin typeface="宋体" panose="02010600030101010101" pitchFamily="2" charset="-122"/>
              </a:rPr>
              <a:t>    本章主要介绍了PHP语言的自定义函数和文件的引用，这是在开发过程中应用性极强的操作。熟练掌握自定义函数和引用文件不但可以简化程序流程，而且可以增强代码的重用性，降低开发成本，提高工作效率。</a:t>
            </a:r>
            <a:endParaRPr lang="zh-CN" altLang="en-US" sz="2000" b="1">
              <a:solidFill>
                <a:srgbClr val="494429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 bldLvl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850" y="1943100"/>
            <a:ext cx="445770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ext Box 18"/>
          <p:cNvSpPr>
            <a:spLocks noChangeArrowheads="1"/>
          </p:cNvSpPr>
          <p:nvPr/>
        </p:nvSpPr>
        <p:spPr bwMode="auto">
          <a:xfrm>
            <a:off x="2884488" y="2301875"/>
            <a:ext cx="3230562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1      </a:t>
            </a: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函数简介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9"/>
          <p:cNvSpPr>
            <a:spLocks noChangeArrowheads="1"/>
          </p:cNvSpPr>
          <p:nvPr/>
        </p:nvSpPr>
        <p:spPr bwMode="auto">
          <a:xfrm>
            <a:off x="673100" y="646113"/>
            <a:ext cx="1738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主要内容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9220" name="Text Box 2"/>
          <p:cNvSpPr>
            <a:spLocks noChangeArrowheads="1"/>
          </p:cNvSpPr>
          <p:nvPr/>
        </p:nvSpPr>
        <p:spPr bwMode="auto">
          <a:xfrm>
            <a:off x="2590800" y="1779588"/>
            <a:ext cx="4470400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什么是函数</a:t>
            </a:r>
          </a:p>
        </p:txBody>
      </p:sp>
      <p:sp>
        <p:nvSpPr>
          <p:cNvPr id="9221" name="Text Box 2"/>
          <p:cNvSpPr>
            <a:spLocks noChangeArrowheads="1"/>
          </p:cNvSpPr>
          <p:nvPr/>
        </p:nvSpPr>
        <p:spPr bwMode="auto">
          <a:xfrm>
            <a:off x="2619375" y="2668588"/>
            <a:ext cx="4832350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函数的分类</a:t>
            </a:r>
            <a:r>
              <a:rPr lang="zh-CN" altLang="en-US" sz="1800"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9222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650" y="186690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文本框 5"/>
          <p:cNvSpPr>
            <a:spLocks noChangeArrowheads="1"/>
          </p:cNvSpPr>
          <p:nvPr/>
        </p:nvSpPr>
        <p:spPr bwMode="auto">
          <a:xfrm>
            <a:off x="2352675" y="1978025"/>
            <a:ext cx="4635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01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9224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5050" y="2754313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5" name="文本框 23"/>
          <p:cNvSpPr>
            <a:spLocks noChangeArrowheads="1"/>
          </p:cNvSpPr>
          <p:nvPr/>
        </p:nvSpPr>
        <p:spPr bwMode="auto">
          <a:xfrm>
            <a:off x="2378075" y="2863850"/>
            <a:ext cx="4635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02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4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bldLvl="0"/>
      <p:bldP spid="9221" grpId="0" bldLvl="0"/>
      <p:bldP spid="9223" grpId="0" bldLvl="0"/>
      <p:bldP spid="9225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9"/>
          <p:cNvSpPr>
            <a:spLocks noChangeArrowheads="1"/>
          </p:cNvSpPr>
          <p:nvPr/>
        </p:nvSpPr>
        <p:spPr bwMode="auto">
          <a:xfrm>
            <a:off x="781050" y="639763"/>
            <a:ext cx="4619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什么是函数</a:t>
            </a:r>
          </a:p>
        </p:txBody>
      </p:sp>
      <p:sp>
        <p:nvSpPr>
          <p:cNvPr id="9220" name="Rectangle 2"/>
          <p:cNvSpPr>
            <a:spLocks noChangeArrowheads="1"/>
          </p:cNvSpPr>
          <p:nvPr/>
        </p:nvSpPr>
        <p:spPr bwMode="auto">
          <a:xfrm>
            <a:off x="2000250" y="1228725"/>
            <a:ext cx="13811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221" name="矩形 1"/>
          <p:cNvSpPr>
            <a:spLocks noChangeArrowheads="1"/>
          </p:cNvSpPr>
          <p:nvPr/>
        </p:nvSpPr>
        <p:spPr bwMode="auto">
          <a:xfrm>
            <a:off x="539750" y="1535113"/>
            <a:ext cx="80645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        </a:t>
            </a:r>
            <a:r>
              <a:rPr lang="zh-CN" altLang="en-US" sz="1800">
                <a:solidFill>
                  <a:schemeClr val="hlink"/>
                </a:solidFill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把一段可以实现指定功能的代码封装在函数内，直接调用函数即可实现指定的功能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。</a:t>
            </a:r>
          </a:p>
        </p:txBody>
      </p:sp>
      <p:pic>
        <p:nvPicPr>
          <p:cNvPr id="1024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36838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7" name="Rectangle 9"/>
          <p:cNvSpPr>
            <a:spLocks noChangeArrowheads="1"/>
          </p:cNvSpPr>
          <p:nvPr/>
        </p:nvSpPr>
        <p:spPr bwMode="auto">
          <a:xfrm>
            <a:off x="781050" y="2476500"/>
            <a:ext cx="5483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函数的分类</a:t>
            </a:r>
          </a:p>
        </p:txBody>
      </p:sp>
      <p:grpSp>
        <p:nvGrpSpPr>
          <p:cNvPr id="10248" name="Group 8"/>
          <p:cNvGrpSpPr>
            <a:grpSpLocks/>
          </p:cNvGrpSpPr>
          <p:nvPr/>
        </p:nvGrpSpPr>
        <p:grpSpPr bwMode="auto">
          <a:xfrm>
            <a:off x="1908175" y="3148013"/>
            <a:ext cx="3767138" cy="1725612"/>
            <a:chOff x="0" y="0"/>
            <a:chExt cx="2373" cy="1087"/>
          </a:xfrm>
        </p:grpSpPr>
        <p:sp>
          <p:nvSpPr>
            <p:cNvPr id="9225" name="AutoShape 6"/>
            <p:cNvSpPr>
              <a:spLocks noChangeArrowheads="1"/>
            </p:cNvSpPr>
            <p:nvPr/>
          </p:nvSpPr>
          <p:spPr bwMode="auto">
            <a:xfrm>
              <a:off x="0" y="384"/>
              <a:ext cx="1029" cy="28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99FF"/>
                </a:gs>
                <a:gs pos="100000">
                  <a:srgbClr val="FFFFFF"/>
                </a:gs>
              </a:gsLst>
              <a:lin ang="5400000" scaled="1"/>
            </a:gradFill>
            <a:ln w="9525">
              <a:solidFill>
                <a:srgbClr val="B563CF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zh-CN" sz="1800" b="1">
                  <a:latin typeface="Arial" panose="020B0604020202020204" pitchFamily="34" charset="0"/>
                  <a:ea typeface="黑体" panose="02010609060101010101" pitchFamily="49" charset="-122"/>
                </a:rPr>
                <a:t>PHP</a:t>
              </a:r>
              <a:r>
                <a:rPr lang="zh-CN" altLang="en-US" sz="1800" b="1">
                  <a:latin typeface="Arial" panose="020B0604020202020204" pitchFamily="34" charset="0"/>
                  <a:ea typeface="黑体" panose="02010609060101010101" pitchFamily="49" charset="-122"/>
                </a:rPr>
                <a:t>中的函数</a:t>
              </a:r>
              <a:endParaRPr lang="en-US" altLang="zh-CN" sz="1800" b="1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9226" name="AutoShape 10"/>
            <p:cNvSpPr>
              <a:spLocks/>
            </p:cNvSpPr>
            <p:nvPr/>
          </p:nvSpPr>
          <p:spPr bwMode="auto">
            <a:xfrm>
              <a:off x="1077" y="96"/>
              <a:ext cx="227" cy="863"/>
            </a:xfrm>
            <a:prstGeom prst="leftBrace">
              <a:avLst>
                <a:gd name="adj1" fmla="val 31664"/>
                <a:gd name="adj2" fmla="val 50000"/>
              </a:avLst>
            </a:prstGeom>
            <a:noFill/>
            <a:ln w="28575">
              <a:solidFill>
                <a:srgbClr val="8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9227" name="AutoShape 66"/>
            <p:cNvSpPr>
              <a:spLocks noChangeArrowheads="1"/>
            </p:cNvSpPr>
            <p:nvPr/>
          </p:nvSpPr>
          <p:spPr bwMode="auto">
            <a:xfrm>
              <a:off x="1332" y="0"/>
              <a:ext cx="1041" cy="22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FFFFFF"/>
                </a:gs>
              </a:gsLst>
              <a:lin ang="5400000" scaled="1"/>
            </a:gradFill>
            <a:ln w="9525">
              <a:solidFill>
                <a:srgbClr val="FF99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en-US" sz="1600" b="1">
                  <a:latin typeface="Arial" panose="020B0604020202020204" pitchFamily="34" charset="0"/>
                  <a:ea typeface="黑体" panose="02010609060101010101" pitchFamily="49" charset="-122"/>
                </a:rPr>
                <a:t>系统的内置函数</a:t>
              </a:r>
            </a:p>
          </p:txBody>
        </p:sp>
        <p:sp>
          <p:nvSpPr>
            <p:cNvPr id="9228" name="AutoShape 66"/>
            <p:cNvSpPr>
              <a:spLocks noChangeArrowheads="1"/>
            </p:cNvSpPr>
            <p:nvPr/>
          </p:nvSpPr>
          <p:spPr bwMode="auto">
            <a:xfrm>
              <a:off x="1332" y="432"/>
              <a:ext cx="1041" cy="22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FFFFFF"/>
                </a:gs>
              </a:gsLst>
              <a:lin ang="5400000" scaled="1"/>
            </a:gradFill>
            <a:ln w="9525">
              <a:solidFill>
                <a:srgbClr val="FF99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en-US" sz="1600" b="1">
                  <a:latin typeface="Arial" panose="020B0604020202020204" pitchFamily="34" charset="0"/>
                  <a:ea typeface="黑体" panose="02010609060101010101" pitchFamily="49" charset="-122"/>
                </a:rPr>
                <a:t>自定义函数</a:t>
              </a:r>
            </a:p>
          </p:txBody>
        </p:sp>
        <p:sp>
          <p:nvSpPr>
            <p:cNvPr id="9229" name="AutoShape 66"/>
            <p:cNvSpPr>
              <a:spLocks noChangeArrowheads="1"/>
            </p:cNvSpPr>
            <p:nvPr/>
          </p:nvSpPr>
          <p:spPr bwMode="auto">
            <a:xfrm>
              <a:off x="1331" y="863"/>
              <a:ext cx="1042" cy="22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FFFFFF"/>
                </a:gs>
              </a:gsLst>
              <a:lin ang="5400000" scaled="1"/>
            </a:gradFill>
            <a:ln w="9525">
              <a:solidFill>
                <a:srgbClr val="FF99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en-US" sz="1600" b="1">
                  <a:latin typeface="Arial" panose="020B0604020202020204" pitchFamily="34" charset="0"/>
                  <a:ea typeface="黑体" panose="02010609060101010101" pitchFamily="49" charset="-122"/>
                </a:rPr>
                <a:t>变量函数</a:t>
              </a:r>
            </a:p>
          </p:txBody>
        </p:sp>
      </p:grp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2043113"/>
            <a:ext cx="4981575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ext Box 18"/>
          <p:cNvSpPr>
            <a:spLocks noChangeArrowheads="1"/>
          </p:cNvSpPr>
          <p:nvPr/>
        </p:nvSpPr>
        <p:spPr bwMode="auto">
          <a:xfrm>
            <a:off x="2559050" y="2457450"/>
            <a:ext cx="3919538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2      </a:t>
            </a: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自定义函数</a:t>
            </a:r>
          </a:p>
        </p:txBody>
      </p:sp>
    </p:spTree>
  </p:cSld>
  <p:clrMapOvr>
    <a:masterClrMapping/>
  </p:clrMapOvr>
  <p:transition spd="med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9"/>
          <p:cNvSpPr>
            <a:spLocks noChangeArrowheads="1"/>
          </p:cNvSpPr>
          <p:nvPr/>
        </p:nvSpPr>
        <p:spPr bwMode="auto">
          <a:xfrm>
            <a:off x="673100" y="646113"/>
            <a:ext cx="1738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主要内容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2292" name="Text Box 2"/>
          <p:cNvSpPr>
            <a:spLocks noChangeArrowheads="1"/>
          </p:cNvSpPr>
          <p:nvPr/>
        </p:nvSpPr>
        <p:spPr bwMode="auto">
          <a:xfrm>
            <a:off x="896938" y="1635125"/>
            <a:ext cx="447040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自定义函数的定义</a:t>
            </a:r>
          </a:p>
        </p:txBody>
      </p:sp>
      <p:sp>
        <p:nvSpPr>
          <p:cNvPr id="12293" name="Text Box 2"/>
          <p:cNvSpPr>
            <a:spLocks noChangeArrowheads="1"/>
          </p:cNvSpPr>
          <p:nvPr/>
        </p:nvSpPr>
        <p:spPr bwMode="auto">
          <a:xfrm>
            <a:off x="892175" y="2370138"/>
            <a:ext cx="4832350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自定义函数的参数</a:t>
            </a:r>
            <a:r>
              <a:rPr lang="zh-CN" altLang="en-US" sz="1800"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12294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8" y="1722438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文本框 5"/>
          <p:cNvSpPr>
            <a:spLocks noChangeArrowheads="1"/>
          </p:cNvSpPr>
          <p:nvPr/>
        </p:nvSpPr>
        <p:spPr bwMode="auto">
          <a:xfrm>
            <a:off x="658813" y="1833563"/>
            <a:ext cx="4635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01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12296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2455863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7" name="文本框 23"/>
          <p:cNvSpPr>
            <a:spLocks noChangeArrowheads="1"/>
          </p:cNvSpPr>
          <p:nvPr/>
        </p:nvSpPr>
        <p:spPr bwMode="auto">
          <a:xfrm>
            <a:off x="650875" y="2565400"/>
            <a:ext cx="463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</a:t>
            </a:r>
            <a:r>
              <a:rPr lang="zh-CN" altLang="en-US" sz="160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2298" name="Text Box 2"/>
          <p:cNvSpPr>
            <a:spLocks noChangeArrowheads="1"/>
          </p:cNvSpPr>
          <p:nvPr/>
        </p:nvSpPr>
        <p:spPr bwMode="auto">
          <a:xfrm>
            <a:off x="890588" y="3105150"/>
            <a:ext cx="483235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变量的作用域</a:t>
            </a:r>
            <a:r>
              <a:rPr lang="zh-CN" altLang="en-US" sz="1800"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12299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3190875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00" name="文本框 23"/>
          <p:cNvSpPr>
            <a:spLocks noChangeArrowheads="1"/>
          </p:cNvSpPr>
          <p:nvPr/>
        </p:nvSpPr>
        <p:spPr bwMode="auto">
          <a:xfrm>
            <a:off x="649288" y="3300413"/>
            <a:ext cx="463550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</a:t>
            </a:r>
            <a:r>
              <a:rPr lang="zh-CN" altLang="en-US" sz="160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2301" name="Text Box 2"/>
          <p:cNvSpPr>
            <a:spLocks noChangeArrowheads="1"/>
          </p:cNvSpPr>
          <p:nvPr/>
        </p:nvSpPr>
        <p:spPr bwMode="auto">
          <a:xfrm>
            <a:off x="4894263" y="1671638"/>
            <a:ext cx="3495675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自定义函数的调用</a:t>
            </a:r>
          </a:p>
        </p:txBody>
      </p:sp>
      <p:sp>
        <p:nvSpPr>
          <p:cNvPr id="12302" name="Text Box 2"/>
          <p:cNvSpPr>
            <a:spLocks noChangeArrowheads="1"/>
          </p:cNvSpPr>
          <p:nvPr/>
        </p:nvSpPr>
        <p:spPr bwMode="auto">
          <a:xfrm>
            <a:off x="4889500" y="2406650"/>
            <a:ext cx="389572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自定义函数的返回值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12303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525" y="175895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04" name="文本框 5"/>
          <p:cNvSpPr>
            <a:spLocks noChangeArrowheads="1"/>
          </p:cNvSpPr>
          <p:nvPr/>
        </p:nvSpPr>
        <p:spPr bwMode="auto">
          <a:xfrm>
            <a:off x="4654550" y="1870075"/>
            <a:ext cx="46355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</a:t>
            </a:r>
            <a:r>
              <a:rPr lang="zh-CN" altLang="en-US" sz="1600">
                <a:solidFill>
                  <a:schemeClr val="bg1"/>
                </a:solidFill>
              </a:rPr>
              <a:t>2</a:t>
            </a:r>
          </a:p>
        </p:txBody>
      </p:sp>
      <p:pic>
        <p:nvPicPr>
          <p:cNvPr id="12305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588" y="2492375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06" name="文本框 23"/>
          <p:cNvSpPr>
            <a:spLocks noChangeArrowheads="1"/>
          </p:cNvSpPr>
          <p:nvPr/>
        </p:nvSpPr>
        <p:spPr bwMode="auto">
          <a:xfrm>
            <a:off x="4646613" y="2601913"/>
            <a:ext cx="463550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</a:t>
            </a:r>
            <a:r>
              <a:rPr lang="zh-CN" altLang="en-US" sz="160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2307" name="Text Box 2"/>
          <p:cNvSpPr>
            <a:spLocks noChangeArrowheads="1"/>
          </p:cNvSpPr>
          <p:nvPr/>
        </p:nvSpPr>
        <p:spPr bwMode="auto">
          <a:xfrm>
            <a:off x="4887913" y="3140075"/>
            <a:ext cx="35020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变量函数</a:t>
            </a:r>
            <a:r>
              <a:rPr lang="zh-CN" altLang="en-US" sz="1800"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12308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2580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09" name="文本框 23"/>
          <p:cNvSpPr>
            <a:spLocks noChangeArrowheads="1"/>
          </p:cNvSpPr>
          <p:nvPr/>
        </p:nvSpPr>
        <p:spPr bwMode="auto">
          <a:xfrm>
            <a:off x="4645025" y="3335338"/>
            <a:ext cx="463550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</a:t>
            </a:r>
            <a:r>
              <a:rPr lang="zh-CN" altLang="en-US" sz="1600">
                <a:solidFill>
                  <a:schemeClr val="bg1"/>
                </a:solidFill>
              </a:rPr>
              <a:t>6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4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9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2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5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0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3" dur="5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6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51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54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57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62" dur="5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65" dur="5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68" dur="5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bldLvl="0"/>
      <p:bldP spid="12293" grpId="0" bldLvl="0"/>
      <p:bldP spid="12295" grpId="0" bldLvl="0"/>
      <p:bldP spid="12297" grpId="0" bldLvl="0"/>
      <p:bldP spid="12298" grpId="0" bldLvl="0"/>
      <p:bldP spid="12300" grpId="0" bldLvl="0"/>
      <p:bldP spid="12301" grpId="0" bldLvl="0"/>
      <p:bldP spid="12302" grpId="0" bldLvl="0"/>
      <p:bldP spid="12304" grpId="0" bldLvl="0"/>
      <p:bldP spid="12306" grpId="0" bldLvl="0"/>
      <p:bldP spid="12307" grpId="0" bldLvl="0"/>
      <p:bldP spid="12309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Rectangle 9"/>
          <p:cNvSpPr>
            <a:spLocks noChangeArrowheads="1"/>
          </p:cNvSpPr>
          <p:nvPr/>
        </p:nvSpPr>
        <p:spPr bwMode="auto">
          <a:xfrm>
            <a:off x="673100" y="639763"/>
            <a:ext cx="33591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自定义函数的定义</a:t>
            </a:r>
          </a:p>
        </p:txBody>
      </p:sp>
      <p:sp>
        <p:nvSpPr>
          <p:cNvPr id="13316" name="AutoShape 3"/>
          <p:cNvSpPr>
            <a:spLocks noChangeArrowheads="1"/>
          </p:cNvSpPr>
          <p:nvPr/>
        </p:nvSpPr>
        <p:spPr bwMode="auto">
          <a:xfrm>
            <a:off x="1709738" y="1384300"/>
            <a:ext cx="6515100" cy="1295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solidFill>
                  <a:srgbClr val="FF000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function</a:t>
            </a: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 function_name ([$arg_1],[$arg_2], ... ,[$arg_n])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{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   fun_body;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[return arg_n;]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}</a:t>
            </a:r>
          </a:p>
        </p:txBody>
      </p:sp>
      <p:pic>
        <p:nvPicPr>
          <p:cNvPr id="13317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319213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TextBox 11"/>
          <p:cNvSpPr>
            <a:spLocks noChangeArrowheads="1"/>
          </p:cNvSpPr>
          <p:nvPr/>
        </p:nvSpPr>
        <p:spPr bwMode="auto">
          <a:xfrm>
            <a:off x="808038" y="1611313"/>
            <a:ext cx="595312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</a:p>
        </p:txBody>
      </p:sp>
      <p:sp>
        <p:nvSpPr>
          <p:cNvPr id="13319" name="AutoShape 5"/>
          <p:cNvSpPr>
            <a:spLocks noChangeArrowheads="1"/>
          </p:cNvSpPr>
          <p:nvPr/>
        </p:nvSpPr>
        <p:spPr bwMode="auto">
          <a:xfrm>
            <a:off x="2087563" y="3221038"/>
            <a:ext cx="5761037" cy="646112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        函数名称是不区分大小写的，而常量和变量的名称区分大小写。</a:t>
            </a:r>
          </a:p>
        </p:txBody>
      </p:sp>
      <p:pic>
        <p:nvPicPr>
          <p:cNvPr id="13320" name="图片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038" y="2968625"/>
            <a:ext cx="113506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1" name="TextBox 11"/>
          <p:cNvSpPr>
            <a:spLocks noChangeArrowheads="1"/>
          </p:cNvSpPr>
          <p:nvPr/>
        </p:nvSpPr>
        <p:spPr bwMode="auto">
          <a:xfrm>
            <a:off x="1223963" y="3292475"/>
            <a:ext cx="646112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注意 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5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bldLvl="0" animBg="1"/>
      <p:bldP spid="13318" grpId="0" bldLvl="0"/>
      <p:bldP spid="13319" grpId="0" bldLvl="0" animBg="1"/>
      <p:bldP spid="13321" grpId="0" bldLvl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9"/>
          <p:cNvSpPr>
            <a:spLocks noChangeArrowheads="1"/>
          </p:cNvSpPr>
          <p:nvPr/>
        </p:nvSpPr>
        <p:spPr bwMode="auto">
          <a:xfrm>
            <a:off x="673100" y="639763"/>
            <a:ext cx="29622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自定义函数的调用</a:t>
            </a:r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1260475" y="1995488"/>
            <a:ext cx="4356100" cy="1584325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&lt;?php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        /*  声明自定义函数  */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        </a:t>
            </a:r>
            <a:r>
              <a:rPr lang="en-US" altLang="zh-CN" sz="1400"/>
              <a:t>function example($num){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	return "$num * $num = “.$num * $num;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        </a:t>
            </a:r>
            <a:r>
              <a:rPr lang="en-US" altLang="zh-CN" sz="1400"/>
              <a:t>}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        </a:t>
            </a:r>
            <a:r>
              <a:rPr lang="en-US" altLang="zh-CN" sz="1400"/>
              <a:t>echo example(10);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?&gt; </a:t>
            </a:r>
          </a:p>
        </p:txBody>
      </p:sp>
      <p:sp>
        <p:nvSpPr>
          <p:cNvPr id="14341" name="AutoShape 9"/>
          <p:cNvSpPr>
            <a:spLocks noChangeArrowheads="1"/>
          </p:cNvSpPr>
          <p:nvPr/>
        </p:nvSpPr>
        <p:spPr bwMode="auto">
          <a:xfrm>
            <a:off x="6532563" y="2649538"/>
            <a:ext cx="1246187" cy="304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C99FF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B563CF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b="1">
                <a:latin typeface="Times New Roman" panose="02020603050405020304" pitchFamily="18" charset="0"/>
                <a:sym typeface="Arial" panose="020B0604020202020204" pitchFamily="34" charset="0"/>
              </a:rPr>
              <a:t>10 * 10 = 100</a:t>
            </a:r>
            <a:r>
              <a:rPr lang="en-US" altLang="zh-CN" sz="1400" b="1">
                <a:latin typeface="Times New Roman" panose="02020603050405020304" pitchFamily="18" charset="0"/>
              </a:rPr>
              <a:t> </a:t>
            </a:r>
            <a:endParaRPr lang="en-US" altLang="zh-CN" sz="1600" b="1">
              <a:latin typeface="Times New Roman" panose="02020603050405020304" pitchFamily="18" charset="0"/>
            </a:endParaRPr>
          </a:p>
        </p:txBody>
      </p:sp>
      <p:sp>
        <p:nvSpPr>
          <p:cNvPr id="14342" name="AutoShape 10"/>
          <p:cNvSpPr>
            <a:spLocks noChangeArrowheads="1"/>
          </p:cNvSpPr>
          <p:nvPr/>
        </p:nvSpPr>
        <p:spPr bwMode="auto">
          <a:xfrm>
            <a:off x="5700713" y="2573338"/>
            <a:ext cx="755650" cy="455612"/>
          </a:xfrm>
          <a:prstGeom prst="rightArrow">
            <a:avLst>
              <a:gd name="adj1" fmla="val 51861"/>
              <a:gd name="adj2" fmla="val 47514"/>
            </a:avLst>
          </a:prstGeom>
          <a:gradFill rotWithShape="1">
            <a:gsLst>
              <a:gs pos="0">
                <a:srgbClr val="CC99FF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B563C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1400" b="1">
                <a:latin typeface="Times New Roman" panose="02020603050405020304" pitchFamily="18" charset="0"/>
              </a:rPr>
              <a:t>输出</a:t>
            </a:r>
            <a:r>
              <a:rPr lang="zh-CN" altLang="en-US" sz="18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bldLvl="0" animBg="1"/>
      <p:bldP spid="14341" grpId="0" bldLvl="0" animBg="1"/>
      <p:bldP spid="14342" grpId="0" bldLvl="0" animBg="1"/>
    </p:bldLst>
  </p:timing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_2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_2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_3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_3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</TotalTime>
  <Pages>0</Pages>
  <Words>1067</Words>
  <Characters>0</Characters>
  <Application>Microsoft Office PowerPoint</Application>
  <DocSecurity>0</DocSecurity>
  <PresentationFormat>全屏显示(16:9)</PresentationFormat>
  <Lines>0</Lines>
  <Paragraphs>167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方正书宋简体</vt:lpstr>
      <vt:lpstr>黑体</vt:lpstr>
      <vt:lpstr>隶书</vt:lpstr>
      <vt:lpstr>宋体</vt:lpstr>
      <vt:lpstr>Arial</vt:lpstr>
      <vt:lpstr>Calibri</vt:lpstr>
      <vt:lpstr>Lucida Sans Unicode</vt:lpstr>
      <vt:lpstr>Times New Roman</vt:lpstr>
      <vt:lpstr>Verdana</vt:lpstr>
      <vt:lpstr>Office 主题</vt:lpstr>
      <vt:lpstr>Office 主题_2</vt:lpstr>
      <vt:lpstr>Office 主题_3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>明日科技</Company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第3章  面向对象编程基础</dc:title>
  <dc:subject>C#程序设计实用教程</dc:subject>
  <dc:creator>小科</dc:creator>
  <cp:keywords/>
  <dc:description/>
  <cp:lastModifiedBy>jiangli</cp:lastModifiedBy>
  <cp:revision>897</cp:revision>
  <dcterms:created xsi:type="dcterms:W3CDTF">2014-12-17T01:03:00Z</dcterms:created>
  <dcterms:modified xsi:type="dcterms:W3CDTF">2023-08-21T18:07:10Z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2052-11.1.0.9912</vt:lpwstr>
  </property>
</Properties>
</file>