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5"/>
  </p:notesMasterIdLst>
  <p:sldIdLst>
    <p:sldId id="259" r:id="rId3"/>
    <p:sldId id="260" r:id="rId4"/>
    <p:sldId id="509" r:id="rId5"/>
    <p:sldId id="701" r:id="rId6"/>
    <p:sldId id="517" r:id="rId7"/>
    <p:sldId id="518" r:id="rId8"/>
    <p:sldId id="678" r:id="rId9"/>
    <p:sldId id="679" r:id="rId10"/>
    <p:sldId id="727" r:id="rId11"/>
    <p:sldId id="728" r:id="rId12"/>
    <p:sldId id="729" r:id="rId13"/>
    <p:sldId id="730" r:id="rId14"/>
    <p:sldId id="731" r:id="rId15"/>
    <p:sldId id="732" r:id="rId16"/>
    <p:sldId id="733" r:id="rId17"/>
    <p:sldId id="734" r:id="rId18"/>
    <p:sldId id="667" r:id="rId19"/>
    <p:sldId id="680" r:id="rId20"/>
    <p:sldId id="668" r:id="rId21"/>
    <p:sldId id="735" r:id="rId22"/>
    <p:sldId id="736" r:id="rId23"/>
    <p:sldId id="737" r:id="rId24"/>
    <p:sldId id="743" r:id="rId25"/>
    <p:sldId id="744" r:id="rId26"/>
    <p:sldId id="738" r:id="rId27"/>
    <p:sldId id="745" r:id="rId28"/>
    <p:sldId id="748" r:id="rId29"/>
    <p:sldId id="749" r:id="rId30"/>
    <p:sldId id="750" r:id="rId31"/>
    <p:sldId id="751" r:id="rId32"/>
    <p:sldId id="752" r:id="rId33"/>
    <p:sldId id="753" r:id="rId34"/>
    <p:sldId id="756" r:id="rId35"/>
    <p:sldId id="757" r:id="rId36"/>
    <p:sldId id="758" r:id="rId37"/>
    <p:sldId id="759" r:id="rId38"/>
    <p:sldId id="760" r:id="rId39"/>
    <p:sldId id="761" r:id="rId40"/>
    <p:sldId id="762" r:id="rId41"/>
    <p:sldId id="763" r:id="rId42"/>
    <p:sldId id="765" r:id="rId43"/>
    <p:sldId id="449" r:id="rId44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6">
          <p15:clr>
            <a:srgbClr val="A4A3A4"/>
          </p15:clr>
        </p15:guide>
        <p15:guide id="2" pos="28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673" y="60"/>
      </p:cViewPr>
      <p:guideLst>
        <p:guide orient="horz" pos="1606"/>
        <p:guide pos="28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0C2884D3-C95D-4B20-AF40-0268CCD1853F}" type="datetime1">
              <a:rPr lang="zh-CN" altLang="en-US"/>
              <a:pPr>
                <a:defRPr/>
              </a:pPr>
              <a:t>2023-8-22</a:t>
            </a:fld>
            <a:endParaRPr lang="en-US"/>
          </a:p>
        </p:txBody>
      </p:sp>
      <p:sp>
        <p:nvSpPr>
          <p:cNvPr id="2560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789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defRPr/>
            </a:pPr>
            <a:r>
              <a:rPr lang="zh-CN" altLang="en-US" sz="1200" smtClean="0">
                <a:sym typeface="+mn-ea"/>
              </a:rPr>
              <a:t>单击此处编辑母版文本样式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>
                <a:sym typeface="+mn-ea"/>
              </a:rPr>
              <a:t>第二级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>
                <a:sym typeface="+mn-ea"/>
              </a:rPr>
              <a:t>第三级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>
                <a:sym typeface="+mn-ea"/>
              </a:rPr>
              <a:t>第四级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>
                <a:sym typeface="+mn-ea"/>
              </a:rPr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2780A88F-5DA4-4C48-A587-05FB072F045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9149A-D74C-46A8-9B0B-EA55CA6147B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FC3B7-3A85-4529-B2B1-1E4F3539B4A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427718"/>
      </p:ext>
    </p:extLst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33220-9126-420C-8FDE-341E8DFDBBE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177CB-24F8-4F92-A1FE-B2F5260A3AE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02624"/>
      </p:ext>
    </p:extLst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7D35D-9D94-4133-887B-25583E768CB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2A011-64DC-4115-B0CA-DAAA2072570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239887"/>
      </p:ext>
    </p:extLst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52166-D4DB-417A-B5E1-472280F7EED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A1774-4D53-41E8-AFE3-76E1A5AB9F0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274547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DD266-BE9E-4296-8E2F-15202096ACF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D7909-DF22-43E0-827E-B2BE40FB085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86427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3E2A1-C73A-4B29-9B61-1C58016020C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7741C-F0E9-4FC5-95CF-A4BB7B8C9C5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232149"/>
      </p:ext>
    </p:extLst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E32C8-6831-4FF9-B39A-3B99DF1CFB2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D915F-DDCA-4640-9A0B-B5E164E9F0E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329110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4B53A-4698-41F5-ABE4-0381793D320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27D9D-E9BB-455B-8EB0-CE7B962BFCC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57819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04FB7-D393-4261-84AD-2D5A1441B12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06C4E-1B01-4E7F-BF5D-A8D4BCEF062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210662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95EF8-726F-40D4-8941-8E9121139C6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14A46-27A1-4145-82C2-2486E437579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148350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9C55-DAB5-4E24-B526-3730BB7E22DF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08BF-379E-45A7-81AC-8041E4CCA34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705998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D9B3B-A9AD-40E8-A204-65E1BAB1B45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51491-97EF-41DC-AA1A-93CCA6883F2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092429"/>
      </p:ext>
    </p:extLst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FEB31-E6DE-4EC2-A4FC-C87717CA632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D8181-4ABD-47DC-B446-16AAABB2F23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083523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12B70-C359-480E-8503-32C92EF4E0F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C6284-114D-42D3-8918-ED76D7970FA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498172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C7BBC-1044-4A3B-ABF3-E7A5E47EEEF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EBB66-C17F-4A2C-99F8-A387BE5AEC4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243216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50B9D-459F-459B-9DDA-431149070D1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E358E-873B-4864-92F8-B99951B3028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940948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07FD4-0590-483E-8FC5-3C53C81BA3E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CB329-F672-4417-B9DF-E43B31BED6E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982430"/>
      </p:ext>
    </p:extLst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2EC09-D528-490B-9828-85BE7668BC5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7587E-AE82-4493-A9BC-4F8DB80F1CA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78247"/>
      </p:ext>
    </p:extLst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E904F-B06C-42D4-8A68-E1D76C376AAF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4D12E-FAF9-442D-BC39-5EAC89548B2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855311"/>
      </p:ext>
    </p:extLst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E420-177E-42D3-B735-A9D64546E95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CDA37-6801-425E-BA4B-3DB46E0AE84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703749"/>
      </p:ext>
    </p:extLst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33274-A9A1-4832-BF95-218EEC278E2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0A2C6-3804-4F88-84B6-AD562774497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91114"/>
      </p:ext>
    </p:extLst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99595-40E6-4135-BFA3-081CC30F141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41014-814B-4B92-86F3-13F06E81935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534837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5E49DA5-1661-4B7F-A2D1-03CED3338025}" type="datetime1">
              <a:rPr lang="en-US"/>
              <a:pPr>
                <a:defRPr/>
              </a:pPr>
              <a:t>8/22/2023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1AC2066-1283-4BE0-A896-7D34BBEA4B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2EA07B9-B46D-44F3-8D25-55AF8D35E645}" type="datetime1">
              <a:rPr lang="en-US"/>
              <a:pPr>
                <a:defRPr/>
              </a:pPr>
              <a:t>8/22/2023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118815A-4057-49E1-9EF6-296ED420A2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8288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9"/>
          <p:cNvSpPr>
            <a:spLocks noChangeArrowheads="1"/>
          </p:cNvSpPr>
          <p:nvPr/>
        </p:nvSpPr>
        <p:spPr bwMode="auto">
          <a:xfrm>
            <a:off x="1800225" y="2435225"/>
            <a:ext cx="5616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</a:t>
            </a:r>
            <a:r>
              <a:rPr lang="en-US" altLang="zh-CN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8</a:t>
            </a: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章  </a:t>
            </a:r>
            <a:r>
              <a:rPr lang="en-US" altLang="zh-CN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</a:t>
            </a: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制作动态网页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从结果集中获取一行作为对象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685800" y="1520825"/>
            <a:ext cx="7740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mysqli_fetch_object()函数返回的是一个对象而不是数组。</a:t>
            </a:r>
          </a:p>
        </p:txBody>
      </p:sp>
      <p:sp>
        <p:nvSpPr>
          <p:cNvPr id="13317" name="AutoShape 3"/>
          <p:cNvSpPr>
            <a:spLocks noChangeArrowheads="1"/>
          </p:cNvSpPr>
          <p:nvPr/>
        </p:nvSpPr>
        <p:spPr bwMode="auto">
          <a:xfrm>
            <a:off x="2266950" y="2278063"/>
            <a:ext cx="5176838" cy="555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mixed mysqli_fetch_object ( resource result )</a:t>
            </a:r>
          </a:p>
        </p:txBody>
      </p:sp>
      <p:pic>
        <p:nvPicPr>
          <p:cNvPr id="13318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203200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Box 11"/>
          <p:cNvSpPr>
            <a:spLocks noChangeArrowheads="1"/>
          </p:cNvSpPr>
          <p:nvPr/>
        </p:nvSpPr>
        <p:spPr bwMode="auto">
          <a:xfrm>
            <a:off x="1368425" y="2324100"/>
            <a:ext cx="5937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116013" y="3221038"/>
            <a:ext cx="38401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访问结果集中行的元素的语法如下：</a:t>
            </a:r>
          </a:p>
        </p:txBody>
      </p:sp>
      <p:sp>
        <p:nvSpPr>
          <p:cNvPr id="13321" name="AutoShape 3"/>
          <p:cNvSpPr>
            <a:spLocks noChangeArrowheads="1"/>
          </p:cNvSpPr>
          <p:nvPr/>
        </p:nvSpPr>
        <p:spPr bwMode="auto">
          <a:xfrm>
            <a:off x="2268538" y="3795713"/>
            <a:ext cx="2124075" cy="5572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bevel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$row-&gt;col_name</a:t>
            </a:r>
            <a:endParaRPr lang="zh-CN" altLang="en-US" sz="1800" b="1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ldLvl="0" animBg="1"/>
      <p:bldP spid="13319" grpId="0" bldLvl="0"/>
      <p:bldP spid="22536" grpId="0"/>
      <p:bldP spid="1332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从结果集中获取一行作为枚举数组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84213" y="1600200"/>
            <a:ext cx="77406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mysqli_fetch_row()函数从结果集中取得一行作为枚举数组</a:t>
            </a:r>
            <a:r>
              <a:rPr lang="en-US" altLang="zh-CN" sz="1800">
                <a:latin typeface="Arial" panose="020B0604020202020204" pitchFamily="34" charset="0"/>
              </a:rPr>
              <a:t>(</a:t>
            </a:r>
            <a:r>
              <a:rPr lang="zh-CN" altLang="en-US" sz="1800">
                <a:latin typeface="Arial" panose="020B0604020202020204" pitchFamily="34" charset="0"/>
              </a:rPr>
              <a:t>数字索引数组</a:t>
            </a:r>
            <a:r>
              <a:rPr lang="en-US" altLang="zh-CN" sz="1800">
                <a:latin typeface="Arial" panose="020B0604020202020204" pitchFamily="34" charset="0"/>
              </a:rPr>
              <a:t>)</a:t>
            </a:r>
            <a:r>
              <a:rPr lang="zh-CN" altLang="en-US" sz="1800">
                <a:latin typeface="Arial" panose="020B0604020202020204" pitchFamily="34" charset="0"/>
              </a:rPr>
              <a:t>。  </a:t>
            </a:r>
            <a:endParaRPr lang="en-US" altLang="zh-CN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</a:t>
            </a:r>
            <a:r>
              <a:rPr lang="en-US" altLang="zh-CN" sz="1800">
                <a:latin typeface="Arial" panose="020B0604020202020204" pitchFamily="34" charset="0"/>
              </a:rPr>
              <a:t>for    foreach</a:t>
            </a:r>
            <a:r>
              <a:rPr lang="zh-CN" altLang="en-US" sz="1800">
                <a:latin typeface="Arial" panose="020B0604020202020204" pitchFamily="34" charset="0"/>
              </a:rPr>
              <a:t>的区别</a:t>
            </a:r>
          </a:p>
        </p:txBody>
      </p:sp>
      <p:sp>
        <p:nvSpPr>
          <p:cNvPr id="14341" name="AutoShape 3"/>
          <p:cNvSpPr>
            <a:spLocks noChangeArrowheads="1"/>
          </p:cNvSpPr>
          <p:nvPr/>
        </p:nvSpPr>
        <p:spPr bwMode="auto">
          <a:xfrm>
            <a:off x="2266950" y="2682875"/>
            <a:ext cx="5006975" cy="557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mixed </a:t>
            </a:r>
            <a:r>
              <a:rPr lang="zh-CN" altLang="zh-CN" sz="1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mysqli_fetch_row </a:t>
            </a: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( resource result )</a:t>
            </a:r>
          </a:p>
        </p:txBody>
      </p:sp>
      <p:pic>
        <p:nvPicPr>
          <p:cNvPr id="14342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243681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Box 11"/>
          <p:cNvSpPr>
            <a:spLocks noChangeArrowheads="1"/>
          </p:cNvSpPr>
          <p:nvPr/>
        </p:nvSpPr>
        <p:spPr bwMode="auto">
          <a:xfrm>
            <a:off x="1368425" y="2728913"/>
            <a:ext cx="5937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 animBg="1"/>
      <p:bldP spid="14343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从结果集中获取一行作为关联数组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76263" y="1671638"/>
            <a:ext cx="77406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mysqli_fetch_assoc()函数从结果集中取得一行作为关联数组。</a:t>
            </a:r>
          </a:p>
        </p:txBody>
      </p:sp>
      <p:sp>
        <p:nvSpPr>
          <p:cNvPr id="15365" name="AutoShape 3"/>
          <p:cNvSpPr>
            <a:spLocks noChangeArrowheads="1"/>
          </p:cNvSpPr>
          <p:nvPr/>
        </p:nvSpPr>
        <p:spPr bwMode="auto">
          <a:xfrm>
            <a:off x="2266950" y="2640013"/>
            <a:ext cx="5113338" cy="5572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mixed mysqli_fetch_assoc ( resource result )</a:t>
            </a:r>
          </a:p>
        </p:txBody>
      </p:sp>
      <p:pic>
        <p:nvPicPr>
          <p:cNvPr id="15366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239236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Box 11"/>
          <p:cNvSpPr>
            <a:spLocks noChangeArrowheads="1"/>
          </p:cNvSpPr>
          <p:nvPr/>
        </p:nvSpPr>
        <p:spPr bwMode="auto">
          <a:xfrm>
            <a:off x="1368425" y="2684463"/>
            <a:ext cx="5937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ldLvl="0" animBg="1"/>
      <p:bldP spid="15367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获取查询结果集中的记录数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685800" y="1643063"/>
            <a:ext cx="77406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使用mysqli_num_rows()函数，可以获取由select语句查询到的结果集中行的数目。</a:t>
            </a:r>
          </a:p>
        </p:txBody>
      </p:sp>
      <p:sp>
        <p:nvSpPr>
          <p:cNvPr id="16389" name="AutoShape 3"/>
          <p:cNvSpPr>
            <a:spLocks noChangeArrowheads="1"/>
          </p:cNvSpPr>
          <p:nvPr/>
        </p:nvSpPr>
        <p:spPr bwMode="auto">
          <a:xfrm>
            <a:off x="2266950" y="2828925"/>
            <a:ext cx="4681538" cy="557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int mysqli_num_rows ( resource result )</a:t>
            </a:r>
          </a:p>
        </p:txBody>
      </p:sp>
      <p:pic>
        <p:nvPicPr>
          <p:cNvPr id="16390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2581275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extBox 11"/>
          <p:cNvSpPr>
            <a:spLocks noChangeArrowheads="1"/>
          </p:cNvSpPr>
          <p:nvPr/>
        </p:nvSpPr>
        <p:spPr bwMode="auto">
          <a:xfrm>
            <a:off x="1368425" y="2873375"/>
            <a:ext cx="5937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ldLvl="0" animBg="1"/>
      <p:bldP spid="16391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释放内存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9750" y="1708150"/>
            <a:ext cx="7740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mysqli_free_result()函数用于释放内存。</a:t>
            </a:r>
          </a:p>
        </p:txBody>
      </p:sp>
      <p:sp>
        <p:nvSpPr>
          <p:cNvPr id="17413" name="AutoShape 3"/>
          <p:cNvSpPr>
            <a:spLocks noChangeArrowheads="1"/>
          </p:cNvSpPr>
          <p:nvPr/>
        </p:nvSpPr>
        <p:spPr bwMode="auto">
          <a:xfrm>
            <a:off x="2120900" y="2641600"/>
            <a:ext cx="4681538" cy="557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void mysqli_free_result(resource result);</a:t>
            </a:r>
          </a:p>
        </p:txBody>
      </p:sp>
      <p:pic>
        <p:nvPicPr>
          <p:cNvPr id="17414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23939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Box 11"/>
          <p:cNvSpPr>
            <a:spLocks noChangeArrowheads="1"/>
          </p:cNvSpPr>
          <p:nvPr/>
        </p:nvSpPr>
        <p:spPr bwMode="auto">
          <a:xfrm>
            <a:off x="1222375" y="2686050"/>
            <a:ext cx="5937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ldLvl="0" animBg="1"/>
      <p:bldP spid="17415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关闭连接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647700" y="1600200"/>
            <a:ext cx="75596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使用mysqli_close()函数断开与MySQL服务器的连接。</a:t>
            </a:r>
          </a:p>
        </p:txBody>
      </p:sp>
      <p:sp>
        <p:nvSpPr>
          <p:cNvPr id="18437" name="AutoShape 3"/>
          <p:cNvSpPr>
            <a:spLocks noChangeArrowheads="1"/>
          </p:cNvSpPr>
          <p:nvPr/>
        </p:nvSpPr>
        <p:spPr bwMode="auto">
          <a:xfrm>
            <a:off x="2447925" y="2568575"/>
            <a:ext cx="3852863" cy="555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bool mysqli_close ( </a:t>
            </a:r>
            <a:r>
              <a:rPr lang="en-US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$conn</a:t>
            </a: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)</a:t>
            </a:r>
          </a:p>
        </p:txBody>
      </p:sp>
      <p:pic>
        <p:nvPicPr>
          <p:cNvPr id="18438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23193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Box 11"/>
          <p:cNvSpPr>
            <a:spLocks noChangeArrowheads="1"/>
          </p:cNvSpPr>
          <p:nvPr/>
        </p:nvSpPr>
        <p:spPr bwMode="auto">
          <a:xfrm>
            <a:off x="1547813" y="2611438"/>
            <a:ext cx="5937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 animBg="1"/>
      <p:bldP spid="18439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9"/>
          <p:cNvSpPr>
            <a:spLocks noChangeArrowheads="1"/>
          </p:cNvSpPr>
          <p:nvPr/>
        </p:nvSpPr>
        <p:spPr bwMode="auto">
          <a:xfrm>
            <a:off x="781050" y="641350"/>
            <a:ext cx="5915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连接与关闭MySQL服务器的最佳时机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785813" y="1276350"/>
            <a:ext cx="7453312" cy="37084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function book_query(){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	global $conn;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	$result=mysqli_query($conn,"select * from tb_demo01");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	while($myrow=mysqli_fetch_row($result)){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		echo $myrow[1]." ";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		echo $myrow[2]."&lt;br /&gt;";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	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	mysqli_free_result($result);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$conn = mysqli_connect("localhost", "root", "", "db_database10") or die("连接数据库服务器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失败！".mysqli_error());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mysqli_query($conn,"set names utf8");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book_query();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book_query();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mysqli_close($conn);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?&gt;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25" y="19589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Text Box 18"/>
          <p:cNvSpPr>
            <a:spLocks noChangeArrowheads="1"/>
          </p:cNvSpPr>
          <p:nvPr/>
        </p:nvSpPr>
        <p:spPr bwMode="auto">
          <a:xfrm>
            <a:off x="2886075" y="2301875"/>
            <a:ext cx="352266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管理MySQL数据库中的数据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08" name="Text Box 2"/>
          <p:cNvSpPr>
            <a:spLocks noChangeArrowheads="1"/>
          </p:cNvSpPr>
          <p:nvPr/>
        </p:nvSpPr>
        <p:spPr bwMode="auto">
          <a:xfrm>
            <a:off x="900113" y="1703388"/>
            <a:ext cx="32162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  添加数据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1509" name="Text Box 2"/>
          <p:cNvSpPr>
            <a:spLocks noChangeArrowheads="1"/>
          </p:cNvSpPr>
          <p:nvPr/>
        </p:nvSpPr>
        <p:spPr bwMode="auto">
          <a:xfrm>
            <a:off x="4772025" y="1703388"/>
            <a:ext cx="33385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编辑数据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1510" name="Text Box 2"/>
          <p:cNvSpPr>
            <a:spLocks noChangeArrowheads="1"/>
          </p:cNvSpPr>
          <p:nvPr/>
        </p:nvSpPr>
        <p:spPr bwMode="auto">
          <a:xfrm>
            <a:off x="1098550" y="2451100"/>
            <a:ext cx="343217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删除数据</a:t>
            </a:r>
          </a:p>
        </p:txBody>
      </p:sp>
      <p:sp>
        <p:nvSpPr>
          <p:cNvPr id="21511" name="Text Box 2"/>
          <p:cNvSpPr>
            <a:spLocks noChangeArrowheads="1"/>
          </p:cNvSpPr>
          <p:nvPr/>
        </p:nvSpPr>
        <p:spPr bwMode="auto">
          <a:xfrm>
            <a:off x="4772025" y="2451100"/>
            <a:ext cx="39941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 </a:t>
            </a:r>
            <a:r>
              <a:rPr lang="zh-CN" altLang="en-US" sz="2800" b="1">
                <a:latin typeface="Arial" panose="020B0604020202020204" pitchFamily="34" charset="0"/>
              </a:rPr>
              <a:t>批量数据操作</a:t>
            </a:r>
          </a:p>
        </p:txBody>
      </p:sp>
      <p:pic>
        <p:nvPicPr>
          <p:cNvPr id="21512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181768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文本框 5"/>
          <p:cNvSpPr>
            <a:spLocks noChangeArrowheads="1"/>
          </p:cNvSpPr>
          <p:nvPr/>
        </p:nvSpPr>
        <p:spPr bwMode="auto">
          <a:xfrm>
            <a:off x="858838" y="1928813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1514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288" y="18145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" name="文本框 23"/>
          <p:cNvSpPr>
            <a:spLocks noChangeArrowheads="1"/>
          </p:cNvSpPr>
          <p:nvPr/>
        </p:nvSpPr>
        <p:spPr bwMode="auto">
          <a:xfrm>
            <a:off x="4530725" y="19256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1516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25495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7" name="文本框 25"/>
          <p:cNvSpPr>
            <a:spLocks noChangeArrowheads="1"/>
          </p:cNvSpPr>
          <p:nvPr/>
        </p:nvSpPr>
        <p:spPr bwMode="auto">
          <a:xfrm>
            <a:off x="847725" y="2659063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1518" name="图片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288" y="256698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9" name="文本框 27"/>
          <p:cNvSpPr>
            <a:spLocks noChangeArrowheads="1"/>
          </p:cNvSpPr>
          <p:nvPr/>
        </p:nvSpPr>
        <p:spPr bwMode="auto">
          <a:xfrm>
            <a:off x="4530725" y="2678113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04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20" name="Text Box 2"/>
          <p:cNvSpPr>
            <a:spLocks noChangeArrowheads="1"/>
          </p:cNvSpPr>
          <p:nvPr/>
        </p:nvSpPr>
        <p:spPr bwMode="auto">
          <a:xfrm>
            <a:off x="885825" y="3181350"/>
            <a:ext cx="77914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Arial" panose="020B0604020202020204" pitchFamily="34" charset="0"/>
              </a:rPr>
              <a:t>     在电子商务平台网后台中查看订单和删除订单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1521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32956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2" name="文本框 5"/>
          <p:cNvSpPr>
            <a:spLocks noChangeArrowheads="1"/>
          </p:cNvSpPr>
          <p:nvPr/>
        </p:nvSpPr>
        <p:spPr bwMode="auto">
          <a:xfrm>
            <a:off x="844550" y="340677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5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1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4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7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/>
      <p:bldP spid="21509" grpId="0" bldLvl="0"/>
      <p:bldP spid="21510" grpId="0" bldLvl="0"/>
      <p:bldP spid="21511" grpId="0" bldLvl="0"/>
      <p:bldP spid="21513" grpId="0" bldLvl="0"/>
      <p:bldP spid="21515" grpId="0" bldLvl="0"/>
      <p:bldP spid="21517" grpId="0" bldLvl="0"/>
      <p:bldP spid="21519" grpId="0" bldLvl="0"/>
      <p:bldP spid="21520" grpId="0" bldLvl="0"/>
      <p:bldP spid="21522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>
            <a:spLocks noChangeArrowheads="1"/>
          </p:cNvSpPr>
          <p:nvPr/>
        </p:nvSpPr>
        <p:spPr bwMode="auto">
          <a:xfrm>
            <a:off x="792163" y="1455738"/>
            <a:ext cx="76104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000000"/>
                </a:solidFill>
              </a:rPr>
              <a:t>         </a:t>
            </a:r>
            <a:r>
              <a:rPr lang="zh-CN" altLang="en-US" sz="1800">
                <a:sym typeface="宋体" panose="02010600030101010101" pitchFamily="2" charset="-122"/>
              </a:rPr>
              <a:t>【</a:t>
            </a:r>
            <a:r>
              <a:rPr lang="zh-CN" altLang="en-US" sz="1800" b="1">
                <a:solidFill>
                  <a:schemeClr val="hlink"/>
                </a:solidFill>
                <a:sym typeface="宋体" panose="02010600030101010101" pitchFamily="2" charset="-122"/>
              </a:rPr>
              <a:t>实例</a:t>
            </a:r>
            <a:r>
              <a:rPr lang="zh-CN" altLang="en-US" sz="1800">
                <a:sym typeface="宋体" panose="02010600030101010101" pitchFamily="2" charset="-122"/>
              </a:rPr>
              <a:t>】通过INSERT语句和mysqli_query()函数向图书信息表中添加一条记录。</a:t>
            </a:r>
            <a:r>
              <a:rPr lang="zh-CN" altLang="en-US" sz="1800">
                <a:latin typeface="Arial" panose="020B0604020202020204" pitchFamily="34" charset="0"/>
                <a:sym typeface="宋体" panose="02010600030101010101" pitchFamily="2" charset="-122"/>
              </a:rPr>
              <a:t> </a:t>
            </a:r>
            <a:endParaRPr lang="en-US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450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Rectangle 9"/>
          <p:cNvSpPr>
            <a:spLocks noChangeArrowheads="1"/>
          </p:cNvSpPr>
          <p:nvPr/>
        </p:nvSpPr>
        <p:spPr bwMode="auto">
          <a:xfrm>
            <a:off x="673100" y="641350"/>
            <a:ext cx="18113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添加数据</a:t>
            </a:r>
          </a:p>
        </p:txBody>
      </p:sp>
      <p:pic>
        <p:nvPicPr>
          <p:cNvPr id="3174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211388"/>
            <a:ext cx="4787900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487488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14"/>
          <p:cNvSpPr>
            <a:spLocks noChangeArrowheads="1"/>
          </p:cNvSpPr>
          <p:nvPr/>
        </p:nvSpPr>
        <p:spPr bwMode="auto">
          <a:xfrm>
            <a:off x="2752725" y="1631950"/>
            <a:ext cx="372903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PHP操作MySQL数据库的方法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512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528888"/>
            <a:ext cx="4751388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14"/>
          <p:cNvSpPr>
            <a:spLocks noChangeArrowheads="1"/>
          </p:cNvSpPr>
          <p:nvPr/>
        </p:nvSpPr>
        <p:spPr bwMode="auto">
          <a:xfrm>
            <a:off x="2752725" y="2671763"/>
            <a:ext cx="372903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02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管理MySQL数据库中的数据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78647"/>
            <a:ext cx="4751388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4"/>
          <p:cNvSpPr>
            <a:spLocks noChangeArrowheads="1"/>
          </p:cNvSpPr>
          <p:nvPr/>
        </p:nvSpPr>
        <p:spPr bwMode="auto">
          <a:xfrm>
            <a:off x="2752254" y="3721522"/>
            <a:ext cx="372903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03    </a:t>
            </a:r>
            <a:r>
              <a:rPr lang="zh-CN" altLang="en-US" sz="15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会话控制</a:t>
            </a:r>
            <a:r>
              <a:rPr lang="zh-CN" altLang="en-US" sz="1800" dirty="0" smtClean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zh-CN" altLang="en-US" sz="1800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5" grpId="0" bldLvl="0"/>
      <p:bldP spid="7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>
            <a:spLocks noChangeArrowheads="1"/>
          </p:cNvSpPr>
          <p:nvPr/>
        </p:nvSpPr>
        <p:spPr bwMode="auto">
          <a:xfrm>
            <a:off x="792163" y="1455738"/>
            <a:ext cx="76104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000000"/>
                </a:solidFill>
              </a:rPr>
              <a:t>         </a:t>
            </a:r>
            <a:r>
              <a:rPr lang="zh-CN" altLang="en-US" sz="1800">
                <a:sym typeface="宋体" panose="02010600030101010101" pitchFamily="2" charset="-122"/>
              </a:rPr>
              <a:t>【</a:t>
            </a:r>
            <a:r>
              <a:rPr lang="zh-CN" altLang="en-US" sz="1800" b="1">
                <a:solidFill>
                  <a:schemeClr val="hlink"/>
                </a:solidFill>
                <a:sym typeface="宋体" panose="02010600030101010101" pitchFamily="2" charset="-122"/>
              </a:rPr>
              <a:t>实例</a:t>
            </a:r>
            <a:r>
              <a:rPr lang="zh-CN" altLang="en-US" sz="1800">
                <a:sym typeface="宋体" panose="02010600030101010101" pitchFamily="2" charset="-122"/>
              </a:rPr>
              <a:t>】通过UPDATE语句和mysqli_query()函数实现对数据的更新操作。</a:t>
            </a:r>
            <a:r>
              <a:rPr lang="zh-CN" altLang="en-US" sz="1800">
                <a:latin typeface="Arial" panose="020B0604020202020204" pitchFamily="34" charset="0"/>
                <a:sym typeface="宋体" panose="02010600030101010101" pitchFamily="2" charset="-122"/>
              </a:rPr>
              <a:t> </a:t>
            </a:r>
            <a:endParaRPr lang="en-US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4608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9"/>
          <p:cNvSpPr>
            <a:spLocks noChangeArrowheads="1"/>
          </p:cNvSpPr>
          <p:nvPr/>
        </p:nvSpPr>
        <p:spPr bwMode="auto">
          <a:xfrm>
            <a:off x="673100" y="641350"/>
            <a:ext cx="18113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编辑数据</a:t>
            </a:r>
          </a:p>
        </p:txBody>
      </p:sp>
      <p:pic>
        <p:nvPicPr>
          <p:cNvPr id="3277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2211388"/>
            <a:ext cx="5246687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>
            <a:spLocks noChangeArrowheads="1"/>
          </p:cNvSpPr>
          <p:nvPr/>
        </p:nvSpPr>
        <p:spPr bwMode="auto">
          <a:xfrm>
            <a:off x="792163" y="1455738"/>
            <a:ext cx="761047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000000"/>
                </a:solidFill>
              </a:rPr>
              <a:t>         </a:t>
            </a:r>
            <a:r>
              <a:rPr lang="zh-CN" altLang="en-US" sz="1800">
                <a:sym typeface="宋体" panose="02010600030101010101" pitchFamily="2" charset="-122"/>
              </a:rPr>
              <a:t>【</a:t>
            </a:r>
            <a:r>
              <a:rPr lang="zh-CN" altLang="en-US" sz="1800" b="1">
                <a:solidFill>
                  <a:schemeClr val="hlink"/>
                </a:solidFill>
                <a:sym typeface="宋体" panose="02010600030101010101" pitchFamily="2" charset="-122"/>
              </a:rPr>
              <a:t>实例</a:t>
            </a:r>
            <a:r>
              <a:rPr lang="zh-CN" altLang="en-US" sz="1800">
                <a:sym typeface="宋体" panose="02010600030101010101" pitchFamily="2" charset="-122"/>
              </a:rPr>
              <a:t>】如果不小心输入了重复的记录，那么，就要删除多余的数据，删除数据只需利用mysqli_query()函数执行DELETE语句即可。</a:t>
            </a:r>
            <a:r>
              <a:rPr lang="zh-CN" altLang="en-US" sz="1800">
                <a:latin typeface="Arial" panose="020B0604020202020204" pitchFamily="34" charset="0"/>
                <a:sym typeface="宋体" panose="02010600030101010101" pitchFamily="2" charset="-122"/>
              </a:rPr>
              <a:t> </a:t>
            </a:r>
            <a:endParaRPr lang="en-US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4710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Rectangle 9"/>
          <p:cNvSpPr>
            <a:spLocks noChangeArrowheads="1"/>
          </p:cNvSpPr>
          <p:nvPr/>
        </p:nvSpPr>
        <p:spPr bwMode="auto">
          <a:xfrm>
            <a:off x="673100" y="641350"/>
            <a:ext cx="18113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删除数据</a:t>
            </a:r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355850"/>
            <a:ext cx="20161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标题 3"/>
          <p:cNvSpPr>
            <a:spLocks noGrp="1" noChangeArrowheads="1"/>
          </p:cNvSpPr>
          <p:nvPr>
            <p:ph type="title"/>
          </p:nvPr>
        </p:nvSpPr>
        <p:spPr>
          <a:xfrm>
            <a:off x="555625" y="1431925"/>
            <a:ext cx="8229600" cy="857250"/>
          </a:xfrm>
        </p:spPr>
        <p:txBody>
          <a:bodyPr/>
          <a:lstStyle/>
          <a:p>
            <a:pPr algn="l"/>
            <a:r>
              <a:rPr lang="zh-CN" altLang="zh-CN" sz="1600" smtClean="0"/>
              <a:t>在update.php页面添加一列，每行输出复选框，name为chk[]，value为数组id值。</a:t>
            </a:r>
          </a:p>
        </p:txBody>
      </p:sp>
      <p:sp>
        <p:nvSpPr>
          <p:cNvPr id="24578" name="Text Box 2"/>
          <p:cNvSpPr>
            <a:spLocks noChangeArrowheads="1"/>
          </p:cNvSpPr>
          <p:nvPr/>
        </p:nvSpPr>
        <p:spPr bwMode="auto">
          <a:xfrm>
            <a:off x="87313" y="1244600"/>
            <a:ext cx="7610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000000"/>
                </a:solidFill>
              </a:rPr>
              <a:t>         </a:t>
            </a:r>
            <a:r>
              <a:rPr lang="zh-CN" altLang="en-US" sz="1800">
                <a:sym typeface="宋体" panose="02010600030101010101" pitchFamily="2" charset="-122"/>
              </a:rPr>
              <a:t>【</a:t>
            </a:r>
            <a:r>
              <a:rPr lang="zh-CN" altLang="en-US" sz="1800" b="1">
                <a:solidFill>
                  <a:schemeClr val="hlink"/>
                </a:solidFill>
                <a:sym typeface="宋体" panose="02010600030101010101" pitchFamily="2" charset="-122"/>
              </a:rPr>
              <a:t>实例</a:t>
            </a:r>
            <a:r>
              <a:rPr lang="zh-CN" altLang="en-US" sz="1800">
                <a:sym typeface="宋体" panose="02010600030101010101" pitchFamily="2" charset="-122"/>
              </a:rPr>
              <a:t>】</a:t>
            </a:r>
            <a:r>
              <a:rPr lang="zh-CN" altLang="zh-CN" sz="1800">
                <a:latin typeface="Arial" panose="020B0604020202020204" pitchFamily="34" charset="0"/>
              </a:rPr>
              <a:t>开发一个可以执行批量删除数据的程序</a:t>
            </a:r>
            <a:r>
              <a:rPr lang="zh-CN" altLang="en-US" sz="1800">
                <a:sym typeface="宋体" panose="02010600030101010101" pitchFamily="2" charset="-122"/>
              </a:rPr>
              <a:t>。</a:t>
            </a:r>
            <a:r>
              <a:rPr lang="zh-CN" altLang="en-US" sz="1800">
                <a:latin typeface="Arial" panose="020B0604020202020204" pitchFamily="34" charset="0"/>
                <a:sym typeface="宋体" panose="02010600030101010101" pitchFamily="2" charset="-122"/>
              </a:rPr>
              <a:t> </a:t>
            </a:r>
            <a:endParaRPr lang="en-US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4813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Rectangle 9"/>
          <p:cNvSpPr>
            <a:spLocks noChangeArrowheads="1"/>
          </p:cNvSpPr>
          <p:nvPr/>
        </p:nvSpPr>
        <p:spPr bwMode="auto">
          <a:xfrm>
            <a:off x="673100" y="641350"/>
            <a:ext cx="24590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批量数据操作</a:t>
            </a:r>
            <a:endParaRPr lang="zh-CN" altLang="en-US" sz="270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48134" name="图片 -21474826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25" y="2073275"/>
            <a:ext cx="3448050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标题 3"/>
          <p:cNvSpPr>
            <a:spLocks noGrp="1" noChangeArrowheads="1"/>
          </p:cNvSpPr>
          <p:nvPr>
            <p:ph type="title"/>
          </p:nvPr>
        </p:nvSpPr>
        <p:spPr>
          <a:xfrm>
            <a:off x="457200" y="2143125"/>
            <a:ext cx="8229600" cy="857250"/>
          </a:xfrm>
        </p:spPr>
        <p:txBody>
          <a:bodyPr/>
          <a:lstStyle/>
          <a:p>
            <a:endParaRPr lang="zh-CN" altLang="en-US" smtClean="0"/>
          </a:p>
        </p:txBody>
      </p:sp>
      <p:sp>
        <p:nvSpPr>
          <p:cNvPr id="24578" name="Text Box 2"/>
          <p:cNvSpPr>
            <a:spLocks noChangeArrowheads="1"/>
          </p:cNvSpPr>
          <p:nvPr/>
        </p:nvSpPr>
        <p:spPr bwMode="auto">
          <a:xfrm>
            <a:off x="684213" y="1541463"/>
            <a:ext cx="76104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000000"/>
                </a:solidFill>
              </a:rPr>
              <a:t>         </a:t>
            </a:r>
            <a:r>
              <a:rPr lang="zh-CN" altLang="en-US" sz="1800">
                <a:sym typeface="宋体" panose="02010600030101010101" pitchFamily="2" charset="-122"/>
              </a:rPr>
              <a:t>【</a:t>
            </a:r>
            <a:r>
              <a:rPr lang="zh-CN" altLang="en-US" sz="1800" b="1">
                <a:solidFill>
                  <a:schemeClr val="hlink"/>
                </a:solidFill>
                <a:sym typeface="宋体" panose="02010600030101010101" pitchFamily="2" charset="-122"/>
              </a:rPr>
              <a:t>实例</a:t>
            </a:r>
            <a:r>
              <a:rPr lang="zh-CN" altLang="en-US" sz="1800">
                <a:sym typeface="宋体" panose="02010600030101010101" pitchFamily="2" charset="-122"/>
              </a:rPr>
              <a:t>】</a:t>
            </a:r>
            <a:r>
              <a:rPr lang="zh-CN" altLang="zh-CN" sz="1800">
                <a:latin typeface="Arial" panose="020B0604020202020204" pitchFamily="34" charset="0"/>
              </a:rPr>
              <a:t>开发一个可以执行批量删除数据的程序</a:t>
            </a:r>
            <a:r>
              <a:rPr lang="zh-CN" altLang="en-US" sz="1800">
                <a:sym typeface="宋体" panose="02010600030101010101" pitchFamily="2" charset="-122"/>
              </a:rPr>
              <a:t>。</a:t>
            </a:r>
            <a:r>
              <a:rPr lang="zh-CN" altLang="en-US" sz="1800">
                <a:latin typeface="Arial" panose="020B0604020202020204" pitchFamily="34" charset="0"/>
                <a:sym typeface="宋体" panose="02010600030101010101" pitchFamily="2" charset="-122"/>
              </a:rPr>
              <a:t> </a:t>
            </a:r>
            <a:endParaRPr lang="en-US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4915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Rectangle 9"/>
          <p:cNvSpPr>
            <a:spLocks noChangeArrowheads="1"/>
          </p:cNvSpPr>
          <p:nvPr/>
        </p:nvSpPr>
        <p:spPr bwMode="auto">
          <a:xfrm>
            <a:off x="673100" y="641350"/>
            <a:ext cx="24590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批量数据操作</a:t>
            </a:r>
            <a:endParaRPr lang="zh-CN" altLang="en-US" sz="270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3"/>
          <p:cNvSpPr>
            <a:spLocks noGrp="1" noChangeArrowheads="1"/>
          </p:cNvSpPr>
          <p:nvPr>
            <p:ph type="title"/>
          </p:nvPr>
        </p:nvSpPr>
        <p:spPr>
          <a:xfrm>
            <a:off x="457200" y="2143125"/>
            <a:ext cx="8229600" cy="857250"/>
          </a:xfrm>
        </p:spPr>
        <p:txBody>
          <a:bodyPr/>
          <a:lstStyle/>
          <a:p>
            <a:endParaRPr lang="zh-CN" altLang="en-US" smtClean="0"/>
          </a:p>
        </p:txBody>
      </p:sp>
      <p:sp>
        <p:nvSpPr>
          <p:cNvPr id="24578" name="Text Box 2"/>
          <p:cNvSpPr>
            <a:spLocks noChangeArrowheads="1"/>
          </p:cNvSpPr>
          <p:nvPr/>
        </p:nvSpPr>
        <p:spPr bwMode="auto">
          <a:xfrm>
            <a:off x="684213" y="1541463"/>
            <a:ext cx="76104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000000"/>
                </a:solidFill>
              </a:rPr>
              <a:t>         </a:t>
            </a:r>
            <a:r>
              <a:rPr lang="zh-CN" altLang="en-US" sz="1800">
                <a:sym typeface="宋体" panose="02010600030101010101" pitchFamily="2" charset="-122"/>
              </a:rPr>
              <a:t>【</a:t>
            </a:r>
            <a:r>
              <a:rPr lang="zh-CN" altLang="en-US" sz="1800" b="1">
                <a:solidFill>
                  <a:schemeClr val="hlink"/>
                </a:solidFill>
                <a:sym typeface="宋体" panose="02010600030101010101" pitchFamily="2" charset="-122"/>
              </a:rPr>
              <a:t>实例</a:t>
            </a:r>
            <a:r>
              <a:rPr lang="zh-CN" altLang="en-US" sz="1800">
                <a:sym typeface="宋体" panose="02010600030101010101" pitchFamily="2" charset="-122"/>
              </a:rPr>
              <a:t>】</a:t>
            </a:r>
            <a:r>
              <a:rPr lang="zh-CN" altLang="zh-CN" sz="1800">
                <a:latin typeface="Arial" panose="020B0604020202020204" pitchFamily="34" charset="0"/>
              </a:rPr>
              <a:t>开发一个可以执行批量删除数据的程序</a:t>
            </a:r>
            <a:r>
              <a:rPr lang="zh-CN" altLang="en-US" sz="1800">
                <a:sym typeface="宋体" panose="02010600030101010101" pitchFamily="2" charset="-122"/>
              </a:rPr>
              <a:t>。</a:t>
            </a:r>
            <a:r>
              <a:rPr lang="zh-CN" altLang="en-US" sz="1800">
                <a:latin typeface="Arial" panose="020B0604020202020204" pitchFamily="34" charset="0"/>
                <a:sym typeface="宋体" panose="02010600030101010101" pitchFamily="2" charset="-122"/>
              </a:rPr>
              <a:t> </a:t>
            </a:r>
            <a:endParaRPr lang="en-US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5018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Rectangle 9"/>
          <p:cNvSpPr>
            <a:spLocks noChangeArrowheads="1"/>
          </p:cNvSpPr>
          <p:nvPr/>
        </p:nvSpPr>
        <p:spPr bwMode="auto">
          <a:xfrm>
            <a:off x="673100" y="641350"/>
            <a:ext cx="24590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批量数据操作</a:t>
            </a:r>
            <a:endParaRPr lang="zh-CN" altLang="en-US" sz="270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>
            <a:spLocks noChangeArrowheads="1"/>
          </p:cNvSpPr>
          <p:nvPr/>
        </p:nvSpPr>
        <p:spPr bwMode="auto">
          <a:xfrm>
            <a:off x="503238" y="1455738"/>
            <a:ext cx="8137525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000000"/>
                </a:solidFill>
              </a:rPr>
              <a:t>         </a:t>
            </a:r>
            <a:r>
              <a:rPr lang="zh-CN" altLang="en-US" sz="1800">
                <a:sym typeface="宋体" panose="02010600030101010101" pitchFamily="2" charset="-122"/>
              </a:rPr>
              <a:t>【</a:t>
            </a:r>
            <a:r>
              <a:rPr lang="zh-CN" altLang="en-US" sz="1800" b="1">
                <a:solidFill>
                  <a:schemeClr val="hlink"/>
                </a:solidFill>
                <a:sym typeface="宋体" panose="02010600030101010101" pitchFamily="2" charset="-122"/>
              </a:rPr>
              <a:t>实例</a:t>
            </a:r>
            <a:r>
              <a:rPr lang="zh-CN" altLang="en-US" sz="1800">
                <a:sym typeface="宋体" panose="02010600030101010101" pitchFamily="2" charset="-122"/>
              </a:rPr>
              <a:t>】</a:t>
            </a:r>
            <a:r>
              <a:rPr lang="zh-CN" altLang="zh-CN" sz="1800">
                <a:latin typeface="Arial" panose="020B0604020202020204" pitchFamily="34" charset="0"/>
              </a:rPr>
              <a:t>在电子商务平台网后台中，管理员登录后台后，即可进入“查看客户订单信息”页面。在该页面中，管理员不仅可以同时查看多个用户的订单信息，而且可以同时删除多个订单。选中欲删除的订单信息后面的复选框（支持单条和多条订单删除），单击“删除选择项”按钮即可删除指定的订单记录。 </a:t>
            </a:r>
            <a:endParaRPr lang="en-US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512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Rectangle 9"/>
          <p:cNvSpPr>
            <a:spLocks noChangeArrowheads="1"/>
          </p:cNvSpPr>
          <p:nvPr/>
        </p:nvSpPr>
        <p:spPr bwMode="auto">
          <a:xfrm>
            <a:off x="673100" y="641350"/>
            <a:ext cx="72834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在电子商务平台网后台中查看订单和删除订单</a:t>
            </a:r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787650"/>
            <a:ext cx="384651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232150"/>
            <a:ext cx="41402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908175"/>
            <a:ext cx="46450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18"/>
          <p:cNvSpPr>
            <a:spLocks noChangeArrowheads="1"/>
          </p:cNvSpPr>
          <p:nvPr/>
        </p:nvSpPr>
        <p:spPr bwMode="auto">
          <a:xfrm>
            <a:off x="2778125" y="2301875"/>
            <a:ext cx="40290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 smtClean="0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3</a:t>
            </a:r>
            <a:r>
              <a:rPr lang="en-US" altLang="zh-CN" sz="15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</a:t>
            </a:r>
            <a:r>
              <a:rPr lang="zh-CN" altLang="en-US" sz="15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 </a:t>
            </a:r>
            <a:r>
              <a:rPr lang="zh-CN" altLang="en-U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会话控制</a:t>
            </a:r>
            <a:endParaRPr lang="zh-CN" altLang="en-US" sz="18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08114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781050" y="639763"/>
            <a:ext cx="4619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浏览器中的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Cookie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设置</a:t>
            </a:r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2000250" y="1228725"/>
            <a:ext cx="1381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221" name="矩形 1"/>
          <p:cNvSpPr>
            <a:spLocks noChangeArrowheads="1"/>
          </p:cNvSpPr>
          <p:nvPr/>
        </p:nvSpPr>
        <p:spPr bwMode="auto">
          <a:xfrm>
            <a:off x="539750" y="1600200"/>
            <a:ext cx="80645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以IE浏览器为例，Cookie的设置方法如下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：</a:t>
            </a:r>
            <a:endParaRPr lang="zh-CN" altLang="en-US" sz="1800">
              <a:latin typeface="Times New Roman" panose="02020603050405020304" pitchFamily="18" charset="0"/>
              <a:ea typeface="方正书宋简体" pitchFamily="1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打开IE浏览器，单击“工具”菜单中的“Internet选项”，然后选择“隐私”选项卡，在“设置”区域可以拖动滚动滑块，这样即可修改IE浏览器中的Cookie设置。通常情况下，可以将滚动滑块拖动至“中”或者“中高”级别，这样既可以保护用户的隐私，同时又开启了Cookie。</a:t>
            </a:r>
          </a:p>
        </p:txBody>
      </p:sp>
    </p:spTree>
    <p:extLst>
      <p:ext uri="{BB962C8B-B14F-4D97-AF65-F5344CB8AC3E}">
        <p14:creationId xmlns:p14="http://schemas.microsoft.com/office/powerpoint/2010/main" val="118403714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了解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Cookie</a:t>
            </a:r>
          </a:p>
        </p:txBody>
      </p:sp>
      <p:sp>
        <p:nvSpPr>
          <p:cNvPr id="10244" name="矩形 1"/>
          <p:cNvSpPr>
            <a:spLocks noChangeArrowheads="1"/>
          </p:cNvSpPr>
          <p:nvPr/>
        </p:nvSpPr>
        <p:spPr bwMode="auto">
          <a:xfrm>
            <a:off x="539750" y="1492250"/>
            <a:ext cx="806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Cookie文本文件的格式如下：</a:t>
            </a:r>
          </a:p>
        </p:txBody>
      </p:sp>
      <p:sp>
        <p:nvSpPr>
          <p:cNvPr id="11269" name="AutoShape 3"/>
          <p:cNvSpPr>
            <a:spLocks noChangeArrowheads="1"/>
          </p:cNvSpPr>
          <p:nvPr/>
        </p:nvSpPr>
        <p:spPr bwMode="auto">
          <a:xfrm>
            <a:off x="1727200" y="2103438"/>
            <a:ext cx="3203575" cy="539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sym typeface="Arial" panose="020B0604020202020204" pitchFamily="34" charset="0"/>
              </a:rPr>
              <a:t>用户名@网站地址[数字].txt</a:t>
            </a:r>
          </a:p>
        </p:txBody>
      </p:sp>
      <p:sp>
        <p:nvSpPr>
          <p:cNvPr id="11270" name="矩形 1"/>
          <p:cNvSpPr>
            <a:spLocks noChangeArrowheads="1"/>
          </p:cNvSpPr>
          <p:nvPr/>
        </p:nvSpPr>
        <p:spPr bwMode="auto">
          <a:xfrm>
            <a:off x="971550" y="2895600"/>
            <a:ext cx="73088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Cookie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常用于以下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3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个方面：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Times New Roman" panose="02020603050405020304" pitchFamily="18" charset="0"/>
              <a:ea typeface="方正书宋简体" pitchFamily="1" charset="-122"/>
              <a:sym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  <a:sym typeface="Times New Roman" panose="02020603050405020304" pitchFamily="18" charset="0"/>
              </a:rPr>
              <a:t>     记录访客的某些信息。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  <a:sym typeface="Times New Roman" panose="02020603050405020304" pitchFamily="18" charset="0"/>
              </a:rPr>
              <a:t>     在页面之间传递变量。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  <a:sym typeface="Times New Roman" panose="02020603050405020304" pitchFamily="18" charset="0"/>
              </a:rPr>
              <a:t>     将所查看的</a:t>
            </a:r>
            <a:r>
              <a:rPr lang="en-US" altLang="zh-CN" sz="1800">
                <a:latin typeface="Arial" panose="020B0604020202020204" pitchFamily="34" charset="0"/>
                <a:sym typeface="Times New Roman" panose="02020603050405020304" pitchFamily="18" charset="0"/>
              </a:rPr>
              <a:t>Internet</a:t>
            </a:r>
            <a:r>
              <a:rPr lang="zh-CN" altLang="en-US" sz="1800">
                <a:latin typeface="Arial" panose="020B0604020202020204" pitchFamily="34" charset="0"/>
                <a:sym typeface="Times New Roman" panose="02020603050405020304" pitchFamily="18" charset="0"/>
              </a:rPr>
              <a:t>页存储在</a:t>
            </a:r>
            <a:r>
              <a:rPr lang="en-US" altLang="zh-CN" sz="1800">
                <a:latin typeface="Arial" panose="020B0604020202020204" pitchFamily="34" charset="0"/>
                <a:sym typeface="Times New Roman" panose="02020603050405020304" pitchFamily="18" charset="0"/>
              </a:rPr>
              <a:t>Cookies</a:t>
            </a:r>
            <a:r>
              <a:rPr lang="zh-CN" altLang="en-US" sz="1800">
                <a:latin typeface="Arial" panose="020B0604020202020204" pitchFamily="34" charset="0"/>
                <a:sym typeface="Times New Roman" panose="02020603050405020304" pitchFamily="18" charset="0"/>
              </a:rPr>
              <a:t>临时文件夹中，这样可以提高以后浏览的速度。</a:t>
            </a:r>
          </a:p>
        </p:txBody>
      </p:sp>
      <p:pic>
        <p:nvPicPr>
          <p:cNvPr id="11271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471863"/>
            <a:ext cx="3016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759200"/>
            <a:ext cx="3016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048125"/>
            <a:ext cx="3016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53717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ldLvl="0" animBg="1"/>
      <p:bldP spid="1127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创建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Cookie</a:t>
            </a:r>
          </a:p>
        </p:txBody>
      </p:sp>
      <p:sp>
        <p:nvSpPr>
          <p:cNvPr id="11268" name="矩形 1"/>
          <p:cNvSpPr>
            <a:spLocks noChangeArrowheads="1"/>
          </p:cNvSpPr>
          <p:nvPr/>
        </p:nvSpPr>
        <p:spPr bwMode="auto">
          <a:xfrm>
            <a:off x="938213" y="1570038"/>
            <a:ext cx="77041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创建Cookie应用的是setcookie()函数。</a:t>
            </a:r>
          </a:p>
        </p:txBody>
      </p:sp>
      <p:sp>
        <p:nvSpPr>
          <p:cNvPr id="12293" name="AutoShape 3"/>
          <p:cNvSpPr>
            <a:spLocks noChangeArrowheads="1"/>
          </p:cNvSpPr>
          <p:nvPr/>
        </p:nvSpPr>
        <p:spPr bwMode="auto">
          <a:xfrm>
            <a:off x="2087563" y="2211388"/>
            <a:ext cx="5892800" cy="6873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bool setcookie(string name[,string value[,int expire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[,string path[,string domain[,int secure]]]]])</a:t>
            </a:r>
          </a:p>
        </p:txBody>
      </p:sp>
      <p:pic>
        <p:nvPicPr>
          <p:cNvPr id="12294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621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Box 11"/>
          <p:cNvSpPr>
            <a:spLocks noChangeArrowheads="1"/>
          </p:cNvSpPr>
          <p:nvPr/>
        </p:nvSpPr>
        <p:spPr bwMode="auto">
          <a:xfrm>
            <a:off x="1168400" y="2254250"/>
            <a:ext cx="64928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 </a:t>
            </a:r>
          </a:p>
        </p:txBody>
      </p:sp>
      <p:sp>
        <p:nvSpPr>
          <p:cNvPr id="12296" name="AutoShape 4"/>
          <p:cNvSpPr>
            <a:spLocks noChangeArrowheads="1"/>
          </p:cNvSpPr>
          <p:nvPr/>
        </p:nvSpPr>
        <p:spPr bwMode="auto">
          <a:xfrm>
            <a:off x="1944688" y="3184525"/>
            <a:ext cx="5830887" cy="13319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setcookie("mr",'明日科技');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FF0000"/>
                </a:solidFill>
              </a:rPr>
              <a:t>      setcookie("mr", '明日科技', time()+60);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setcookie("mr", "明日科技", time()+60, "/12.1/",". mrbccd.cn", 1);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  <a:endParaRPr lang="en-US" altLang="zh-CN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91405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ldLvl="0" animBg="1"/>
      <p:bldP spid="12295" grpId="0" bldLvl="0"/>
      <p:bldP spid="1229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908175"/>
            <a:ext cx="46450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18"/>
          <p:cNvSpPr>
            <a:spLocks noChangeArrowheads="1"/>
          </p:cNvSpPr>
          <p:nvPr/>
        </p:nvSpPr>
        <p:spPr bwMode="auto">
          <a:xfrm>
            <a:off x="2778125" y="2301875"/>
            <a:ext cx="40290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PHP操作MySQL数据库的方法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读取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Cookie</a:t>
            </a:r>
          </a:p>
        </p:txBody>
      </p:sp>
      <p:sp>
        <p:nvSpPr>
          <p:cNvPr id="12292" name="矩形 1"/>
          <p:cNvSpPr>
            <a:spLocks noChangeArrowheads="1"/>
          </p:cNvSpPr>
          <p:nvPr/>
        </p:nvSpPr>
        <p:spPr bwMode="auto">
          <a:xfrm>
            <a:off x="536575" y="1520825"/>
            <a:ext cx="80676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在PHP中应用全局数组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$_COOKIE[]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读取客户端Cookie的值。</a:t>
            </a:r>
          </a:p>
        </p:txBody>
      </p:sp>
      <p:sp>
        <p:nvSpPr>
          <p:cNvPr id="13317" name="AutoShape 4"/>
          <p:cNvSpPr>
            <a:spLocks noChangeArrowheads="1"/>
          </p:cNvSpPr>
          <p:nvPr/>
        </p:nvSpPr>
        <p:spPr bwMode="auto">
          <a:xfrm>
            <a:off x="1116013" y="2070100"/>
            <a:ext cx="6048375" cy="140176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setcookie(</a:t>
            </a:r>
            <a:r>
              <a:rPr lang="en-US" altLang="zh-CN" sz="1400"/>
              <a:t>‘</a:t>
            </a:r>
            <a:r>
              <a:rPr lang="zh-CN" altLang="en-US" sz="1400"/>
              <a:t>mr</a:t>
            </a:r>
            <a:r>
              <a:rPr lang="en-US" altLang="zh-CN" sz="1400"/>
              <a:t>’</a:t>
            </a:r>
            <a:r>
              <a:rPr lang="zh-CN" altLang="en-US" sz="1400"/>
              <a:t>, </a:t>
            </a:r>
            <a:r>
              <a:rPr lang="en-US" altLang="zh-CN" sz="1400"/>
              <a:t>‘</a:t>
            </a:r>
            <a:r>
              <a:rPr lang="zh-CN" altLang="en-US" sz="1400"/>
              <a:t>明日科技</a:t>
            </a:r>
            <a:r>
              <a:rPr lang="en-US" altLang="zh-CN" sz="1400"/>
              <a:t>’</a:t>
            </a:r>
            <a:r>
              <a:rPr lang="zh-CN" altLang="en-US" sz="1400"/>
              <a:t>, time()+60);</a:t>
            </a:r>
            <a:r>
              <a:rPr lang="en-US" altLang="zh-CN" sz="1400"/>
              <a:t>//</a:t>
            </a:r>
            <a:r>
              <a:rPr lang="zh-CN" altLang="en-US" sz="1400"/>
              <a:t>创建</a:t>
            </a:r>
            <a:r>
              <a:rPr lang="en-US" altLang="zh-CN" sz="1400"/>
              <a:t>cookie</a:t>
            </a:r>
            <a:endParaRPr lang="zh-CN" altLang="en-US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if(isset($_COOKIE['mr'])){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	echo </a:t>
            </a:r>
            <a:r>
              <a:rPr lang="en-US" altLang="zh-CN" sz="1400"/>
              <a:t>‘</a:t>
            </a:r>
            <a:r>
              <a:rPr lang="zh-CN" altLang="en-US" sz="1400"/>
              <a:t>读取Cookie：</a:t>
            </a:r>
            <a:r>
              <a:rPr lang="en-US" altLang="zh-CN" sz="1400"/>
              <a:t>’</a:t>
            </a:r>
            <a:r>
              <a:rPr lang="zh-CN" altLang="en-US" sz="1400"/>
              <a:t>.$_COOKIE[</a:t>
            </a:r>
            <a:r>
              <a:rPr lang="en-US" altLang="zh-CN" sz="1400"/>
              <a:t>‘</a:t>
            </a:r>
            <a:r>
              <a:rPr lang="zh-CN" altLang="en-US" sz="1400"/>
              <a:t>mr</a:t>
            </a:r>
            <a:r>
              <a:rPr lang="en-US" altLang="zh-CN" sz="1400"/>
              <a:t>’</a:t>
            </a:r>
            <a:r>
              <a:rPr lang="zh-CN" altLang="en-US" sz="1400"/>
              <a:t>];</a:t>
            </a:r>
            <a:r>
              <a:rPr lang="en-US" altLang="zh-CN" sz="1400"/>
              <a:t>//</a:t>
            </a:r>
            <a:r>
              <a:rPr lang="zh-CN" altLang="en-US" sz="1400"/>
              <a:t>读取</a:t>
            </a:r>
            <a:r>
              <a:rPr lang="en-US" altLang="zh-CN" sz="1400"/>
              <a:t>cookie</a:t>
            </a:r>
            <a:endParaRPr lang="zh-CN" altLang="en-US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   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13318" name="AutoShape 5"/>
          <p:cNvSpPr>
            <a:spLocks noChangeArrowheads="1"/>
          </p:cNvSpPr>
          <p:nvPr/>
        </p:nvSpPr>
        <p:spPr bwMode="auto">
          <a:xfrm>
            <a:off x="1798638" y="3689350"/>
            <a:ext cx="6300787" cy="10429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 通过setcookie()函数创建Cookie后，在当前页应用echo $_COOKIE["name"]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不会有任何输出。必须是在刷新后或者到达下一个页面时才可以看到Cookie值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。因为setcookie()函数执行后，会向客户端发送一个Cookie，如果不刷新或者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浏览下一个页面，客户端就不能将Cookie送回。</a:t>
            </a:r>
          </a:p>
        </p:txBody>
      </p:sp>
      <p:pic>
        <p:nvPicPr>
          <p:cNvPr id="13319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471863"/>
            <a:ext cx="11350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Box 11"/>
          <p:cNvSpPr>
            <a:spLocks noChangeArrowheads="1"/>
          </p:cNvSpPr>
          <p:nvPr/>
        </p:nvSpPr>
        <p:spPr bwMode="auto">
          <a:xfrm>
            <a:off x="900113" y="3795713"/>
            <a:ext cx="649287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注意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94044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ldLvl="0" animBg="1"/>
      <p:bldP spid="13318" grpId="0" bldLvl="0" animBg="1"/>
      <p:bldP spid="13320" grpId="0" bldLvl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删除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Cookie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13316" name="矩形 1"/>
          <p:cNvSpPr>
            <a:spLocks noChangeArrowheads="1"/>
          </p:cNvSpPr>
          <p:nvPr/>
        </p:nvSpPr>
        <p:spPr bwMode="auto">
          <a:xfrm>
            <a:off x="539750" y="1419225"/>
            <a:ext cx="8067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方法有两种：一种是使用setcookie()函数删除，另一种是在客户端手动删除Cookie。</a:t>
            </a:r>
          </a:p>
        </p:txBody>
      </p:sp>
      <p:sp>
        <p:nvSpPr>
          <p:cNvPr id="14341" name="AutoShape 4"/>
          <p:cNvSpPr>
            <a:spLocks noChangeArrowheads="1"/>
          </p:cNvSpPr>
          <p:nvPr/>
        </p:nvSpPr>
        <p:spPr bwMode="auto">
          <a:xfrm>
            <a:off x="2232025" y="2219325"/>
            <a:ext cx="2736850" cy="7207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setcookie("mr", "", time()-1);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14342" name="AutoShape 5"/>
          <p:cNvSpPr>
            <a:spLocks noChangeArrowheads="1"/>
          </p:cNvSpPr>
          <p:nvPr/>
        </p:nvSpPr>
        <p:spPr bwMode="auto">
          <a:xfrm>
            <a:off x="2592388" y="3268663"/>
            <a:ext cx="4970462" cy="53816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 还可以直接将过期时间设置为0，即直接删除Cookie。</a:t>
            </a:r>
          </a:p>
        </p:txBody>
      </p:sp>
      <p:pic>
        <p:nvPicPr>
          <p:cNvPr id="14343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04958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Box 11"/>
          <p:cNvSpPr>
            <a:spLocks noChangeArrowheads="1"/>
          </p:cNvSpPr>
          <p:nvPr/>
        </p:nvSpPr>
        <p:spPr bwMode="auto">
          <a:xfrm>
            <a:off x="1692275" y="3373438"/>
            <a:ext cx="6477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说明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72982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9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 animBg="1"/>
      <p:bldP spid="14342" grpId="0" bldLvl="0" animBg="1"/>
      <p:bldP spid="14344" grpId="0" bldLvl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创建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Cookie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数组</a:t>
            </a:r>
          </a:p>
        </p:txBody>
      </p:sp>
      <p:sp>
        <p:nvSpPr>
          <p:cNvPr id="14340" name="AutoShape 3"/>
          <p:cNvSpPr>
            <a:spLocks noChangeArrowheads="1"/>
          </p:cNvSpPr>
          <p:nvPr/>
        </p:nvSpPr>
        <p:spPr bwMode="auto">
          <a:xfrm>
            <a:off x="2087563" y="1525588"/>
            <a:ext cx="5892800" cy="6873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setcookie(string name[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下标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][,string value[,int expire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[,string path[,string domain[,int secure]]]]])</a:t>
            </a:r>
          </a:p>
        </p:txBody>
      </p:sp>
      <p:pic>
        <p:nvPicPr>
          <p:cNvPr id="14341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763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Box 11"/>
          <p:cNvSpPr>
            <a:spLocks noChangeArrowheads="1"/>
          </p:cNvSpPr>
          <p:nvPr/>
        </p:nvSpPr>
        <p:spPr bwMode="auto">
          <a:xfrm>
            <a:off x="1168400" y="1568450"/>
            <a:ext cx="64928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 </a:t>
            </a:r>
          </a:p>
        </p:txBody>
      </p:sp>
      <p:sp>
        <p:nvSpPr>
          <p:cNvPr id="15370" name="AutoShape 4"/>
          <p:cNvSpPr>
            <a:spLocks noChangeArrowheads="1"/>
          </p:cNvSpPr>
          <p:nvPr/>
        </p:nvSpPr>
        <p:spPr bwMode="auto">
          <a:xfrm>
            <a:off x="936625" y="3148013"/>
            <a:ext cx="3095625" cy="12969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 setcookie("</a:t>
            </a:r>
            <a:r>
              <a:rPr lang="en-US" altLang="zh-CN" sz="1400">
                <a:solidFill>
                  <a:srgbClr val="FF0000"/>
                </a:solidFill>
              </a:rPr>
              <a:t>user[1]","</a:t>
            </a:r>
            <a:r>
              <a:rPr lang="en-US" altLang="zh-CN" sz="1400"/>
              <a:t>张三");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 setcookie("</a:t>
            </a:r>
            <a:r>
              <a:rPr lang="en-US" altLang="zh-CN" sz="1400">
                <a:solidFill>
                  <a:srgbClr val="FF0000"/>
                </a:solidFill>
              </a:rPr>
              <a:t>user[2]","</a:t>
            </a:r>
            <a:r>
              <a:rPr lang="en-US" altLang="zh-CN" sz="1400"/>
              <a:t>李四");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 setcookie("</a:t>
            </a:r>
            <a:r>
              <a:rPr lang="en-US" altLang="zh-CN" sz="1400">
                <a:solidFill>
                  <a:srgbClr val="FF0000"/>
                </a:solidFill>
              </a:rPr>
              <a:t>user[super]","</a:t>
            </a:r>
            <a:r>
              <a:rPr lang="en-US" altLang="zh-CN" sz="1400"/>
              <a:t>明日科技");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 header("location:cookie.php");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</a:p>
        </p:txBody>
      </p:sp>
      <p:sp>
        <p:nvSpPr>
          <p:cNvPr id="15371" name="AutoShape 4"/>
          <p:cNvSpPr>
            <a:spLocks noChangeArrowheads="1"/>
          </p:cNvSpPr>
          <p:nvPr/>
        </p:nvSpPr>
        <p:spPr bwMode="auto">
          <a:xfrm>
            <a:off x="4537075" y="3257550"/>
            <a:ext cx="3492500" cy="115093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    foreach($_COOKIE['user'] as $key=&gt;$value){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</a:t>
            </a:r>
            <a:r>
              <a:rPr lang="en-US" altLang="zh-CN" sz="1400"/>
              <a:t>echo $key."=&gt;".$value."&lt;br /&gt;";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223963" y="2716213"/>
            <a:ext cx="1916112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楷体" panose="02010609060101010101" pitchFamily="49" charset="-122"/>
                <a:ea typeface="楷体" panose="02010609060101010101" pitchFamily="49" charset="-122"/>
              </a:rPr>
              <a:t>7-1.php</a:t>
            </a: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文件代码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4787900" y="2824163"/>
            <a:ext cx="2249488" cy="37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楷体" panose="02010609060101010101" pitchFamily="49" charset="-122"/>
                <a:ea typeface="楷体" panose="02010609060101010101" pitchFamily="49" charset="-122"/>
              </a:rPr>
              <a:t>cookie.php</a:t>
            </a: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文件代码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62483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 animBg="1"/>
      <p:bldP spid="15371" grpId="0" animBg="1"/>
      <p:bldP spid="15372" grpId="0" animBg="1"/>
      <p:bldP spid="1537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9"/>
          <p:cNvSpPr>
            <a:spLocks noChangeArrowheads="1"/>
          </p:cNvSpPr>
          <p:nvPr/>
        </p:nvSpPr>
        <p:spPr bwMode="auto">
          <a:xfrm>
            <a:off x="673100" y="641350"/>
            <a:ext cx="2495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了解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Session</a:t>
            </a:r>
          </a:p>
        </p:txBody>
      </p:sp>
      <p:pic>
        <p:nvPicPr>
          <p:cNvPr id="18437" name="Picture 5" descr="83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319338"/>
            <a:ext cx="3816350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矩形 1"/>
          <p:cNvSpPr>
            <a:spLocks noChangeArrowheads="1"/>
          </p:cNvSpPr>
          <p:nvPr/>
        </p:nvSpPr>
        <p:spPr bwMode="auto">
          <a:xfrm>
            <a:off x="539750" y="1419225"/>
            <a:ext cx="8067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在计算机专业术语中，</a:t>
            </a: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SESSION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是指一个终端用户与交互系统进行通信的时间间隔，通常是指从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注册进入系统到注销退出系统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之间所经过的时间。</a:t>
            </a:r>
          </a:p>
        </p:txBody>
      </p:sp>
    </p:spTree>
    <p:extLst>
      <p:ext uri="{BB962C8B-B14F-4D97-AF65-F5344CB8AC3E}">
        <p14:creationId xmlns:p14="http://schemas.microsoft.com/office/powerpoint/2010/main" val="248153310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9"/>
          <p:cNvSpPr>
            <a:spLocks noChangeArrowheads="1"/>
          </p:cNvSpPr>
          <p:nvPr/>
        </p:nvSpPr>
        <p:spPr bwMode="auto">
          <a:xfrm>
            <a:off x="673100" y="641350"/>
            <a:ext cx="2422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启动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Session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76263" y="1636713"/>
            <a:ext cx="7667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</a:t>
            </a:r>
            <a:r>
              <a:rPr lang="zh-CN" altLang="en-US" sz="1800"/>
              <a:t>启动Session使用的是session_start()函数。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461" name="AutoShape 3"/>
          <p:cNvSpPr>
            <a:spLocks noChangeArrowheads="1"/>
          </p:cNvSpPr>
          <p:nvPr/>
        </p:nvSpPr>
        <p:spPr bwMode="auto">
          <a:xfrm>
            <a:off x="2843213" y="2470150"/>
            <a:ext cx="3168650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bool session_start();</a:t>
            </a:r>
          </a:p>
        </p:txBody>
      </p:sp>
      <p:pic>
        <p:nvPicPr>
          <p:cNvPr id="19462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50" y="222091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TextBox 11"/>
          <p:cNvSpPr>
            <a:spLocks noChangeArrowheads="1"/>
          </p:cNvSpPr>
          <p:nvPr/>
        </p:nvSpPr>
        <p:spPr bwMode="auto">
          <a:xfrm>
            <a:off x="1924050" y="2513013"/>
            <a:ext cx="649288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 </a:t>
            </a:r>
          </a:p>
        </p:txBody>
      </p:sp>
    </p:spTree>
    <p:extLst>
      <p:ext uri="{BB962C8B-B14F-4D97-AF65-F5344CB8AC3E}">
        <p14:creationId xmlns:p14="http://schemas.microsoft.com/office/powerpoint/2010/main" val="259795424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bldLvl="0" animBg="1"/>
      <p:bldP spid="19463" grpId="0" bldLvl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9"/>
          <p:cNvSpPr>
            <a:spLocks noChangeArrowheads="1"/>
          </p:cNvSpPr>
          <p:nvPr/>
        </p:nvSpPr>
        <p:spPr bwMode="auto">
          <a:xfrm>
            <a:off x="673100" y="641350"/>
            <a:ext cx="2422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注册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Session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503238" y="1706563"/>
            <a:ext cx="7667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</a:t>
            </a:r>
            <a:r>
              <a:rPr lang="zh-CN" altLang="en-US" sz="1800"/>
              <a:t>会话变量启动后，全部被保存在全局数组</a:t>
            </a:r>
            <a:r>
              <a:rPr lang="zh-CN" altLang="en-US" sz="1800">
                <a:solidFill>
                  <a:srgbClr val="FF0000"/>
                </a:solidFill>
              </a:rPr>
              <a:t>$_SESSION[]</a:t>
            </a:r>
            <a:r>
              <a:rPr lang="zh-CN" altLang="en-US" sz="1800"/>
              <a:t>中。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485" name="AutoShape 4"/>
          <p:cNvSpPr>
            <a:spLocks noChangeArrowheads="1"/>
          </p:cNvSpPr>
          <p:nvPr/>
        </p:nvSpPr>
        <p:spPr bwMode="auto">
          <a:xfrm>
            <a:off x="2376488" y="2500313"/>
            <a:ext cx="2587625" cy="10795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session_start();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$_SESSION["name"] = null;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409829898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9"/>
          <p:cNvSpPr>
            <a:spLocks noChangeArrowheads="1"/>
          </p:cNvSpPr>
          <p:nvPr/>
        </p:nvSpPr>
        <p:spPr bwMode="auto">
          <a:xfrm>
            <a:off x="673100" y="641350"/>
            <a:ext cx="2422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使用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Session</a:t>
            </a:r>
          </a:p>
        </p:txBody>
      </p:sp>
      <p:sp>
        <p:nvSpPr>
          <p:cNvPr id="21509" name="AutoShape 4"/>
          <p:cNvSpPr>
            <a:spLocks noChangeArrowheads="1"/>
          </p:cNvSpPr>
          <p:nvPr/>
        </p:nvSpPr>
        <p:spPr bwMode="auto">
          <a:xfrm>
            <a:off x="1979613" y="1968500"/>
            <a:ext cx="4105275" cy="28384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FF0000"/>
                </a:solidFill>
              </a:rPr>
              <a:t>session_start()</a:t>
            </a:r>
            <a:r>
              <a:rPr lang="zh-CN" altLang="en-US" sz="1400"/>
              <a:t>;</a:t>
            </a:r>
            <a:r>
              <a:rPr lang="en-US" altLang="zh-CN" sz="1400"/>
              <a:t>//</a:t>
            </a:r>
            <a:r>
              <a:rPr lang="zh-CN" altLang="en-US" sz="1400"/>
              <a:t>启动</a:t>
            </a:r>
            <a:r>
              <a:rPr lang="en-US" altLang="zh-CN" sz="1400"/>
              <a:t>session</a:t>
            </a:r>
            <a:endParaRPr lang="zh-CN" altLang="en-US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$string="PHP从基础到项目实战";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if (!isset($_SESSION['name'])){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 $_SESSION[</a:t>
            </a:r>
            <a:r>
              <a:rPr lang="en-US" altLang="zh-CN" sz="1400"/>
              <a:t>‘name’</a:t>
            </a:r>
            <a:r>
              <a:rPr lang="zh-CN" altLang="en-US" sz="1400"/>
              <a:t>]=$string;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 echo $_SESSION['name'];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}else{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         echo $_SESSION['name'];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}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503238" y="1598613"/>
            <a:ext cx="7667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/>
              <a:t>      将各种类型的数据添加到</a:t>
            </a:r>
            <a:r>
              <a:rPr lang="en-US" altLang="zh-CN" sz="1800"/>
              <a:t>Session</a:t>
            </a:r>
            <a:r>
              <a:rPr lang="zh-CN" altLang="en-US" sz="1800"/>
              <a:t>中，必须应用全局数组</a:t>
            </a:r>
            <a:r>
              <a:rPr lang="en-US" altLang="zh-CN" sz="1800">
                <a:solidFill>
                  <a:srgbClr val="FF0000"/>
                </a:solidFill>
              </a:rPr>
              <a:t>$_ SESSION[  ]</a:t>
            </a:r>
            <a:r>
              <a:rPr lang="zh-CN" altLang="en-US" sz="1800"/>
              <a:t>。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99720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9"/>
          <p:cNvSpPr>
            <a:spLocks noChangeArrowheads="1"/>
          </p:cNvSpPr>
          <p:nvPr/>
        </p:nvSpPr>
        <p:spPr bwMode="auto">
          <a:xfrm>
            <a:off x="673100" y="641350"/>
            <a:ext cx="2422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删除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Session</a:t>
            </a:r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252413" y="1527175"/>
            <a:ext cx="50038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删除单个会话</a:t>
            </a:r>
          </a:p>
        </p:txBody>
      </p:sp>
      <p:sp>
        <p:nvSpPr>
          <p:cNvPr id="22533" name="AutoShape 4"/>
          <p:cNvSpPr>
            <a:spLocks noChangeArrowheads="1"/>
          </p:cNvSpPr>
          <p:nvPr/>
        </p:nvSpPr>
        <p:spPr bwMode="auto">
          <a:xfrm>
            <a:off x="1263650" y="2174875"/>
            <a:ext cx="2587625" cy="61277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unset ( $_SESSION['name'] ) 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</a:p>
        </p:txBody>
      </p:sp>
      <p:pic>
        <p:nvPicPr>
          <p:cNvPr id="22534" name="图片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3" y="1419225"/>
            <a:ext cx="6731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3744913" y="1527175"/>
            <a:ext cx="50038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删除多个会话</a:t>
            </a:r>
          </a:p>
        </p:txBody>
      </p:sp>
      <p:pic>
        <p:nvPicPr>
          <p:cNvPr id="22536" name="图片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50" y="1450975"/>
            <a:ext cx="669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AutoShape 4"/>
          <p:cNvSpPr>
            <a:spLocks noChangeArrowheads="1"/>
          </p:cNvSpPr>
          <p:nvPr/>
        </p:nvSpPr>
        <p:spPr bwMode="auto">
          <a:xfrm>
            <a:off x="4752975" y="2536825"/>
            <a:ext cx="1439863" cy="6111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session_unset();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</a:p>
        </p:txBody>
      </p:sp>
      <p:sp>
        <p:nvSpPr>
          <p:cNvPr id="22538" name="AutoShape 4"/>
          <p:cNvSpPr>
            <a:spLocks noChangeArrowheads="1"/>
          </p:cNvSpPr>
          <p:nvPr/>
        </p:nvSpPr>
        <p:spPr bwMode="auto">
          <a:xfrm>
            <a:off x="6588125" y="2536825"/>
            <a:ext cx="1765300" cy="6111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$_SESSION = array();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5003800" y="2105025"/>
            <a:ext cx="792163" cy="373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方法1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6696075" y="2105025"/>
            <a:ext cx="792163" cy="373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方法2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2541" name="Rectangle 2"/>
          <p:cNvSpPr>
            <a:spLocks noChangeArrowheads="1"/>
          </p:cNvSpPr>
          <p:nvPr/>
        </p:nvSpPr>
        <p:spPr bwMode="auto">
          <a:xfrm>
            <a:off x="215900" y="3255963"/>
            <a:ext cx="50038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销毁Session</a:t>
            </a:r>
          </a:p>
        </p:txBody>
      </p:sp>
      <p:pic>
        <p:nvPicPr>
          <p:cNvPr id="22542" name="图片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3148013"/>
            <a:ext cx="6604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3" name="AutoShape 4"/>
          <p:cNvSpPr>
            <a:spLocks noChangeArrowheads="1"/>
          </p:cNvSpPr>
          <p:nvPr/>
        </p:nvSpPr>
        <p:spPr bwMode="auto">
          <a:xfrm>
            <a:off x="1443038" y="3760788"/>
            <a:ext cx="1619250" cy="6111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/>
              <a:t>session_destroy();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112632162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9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2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5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/>
      <p:bldP spid="22533" grpId="0" bldLvl="0" animBg="1"/>
      <p:bldP spid="22535" grpId="0" bldLvl="0"/>
      <p:bldP spid="22537" grpId="0" animBg="1"/>
      <p:bldP spid="22538" grpId="0" animBg="1"/>
      <p:bldP spid="22539" grpId="0" animBg="1"/>
      <p:bldP spid="22540" grpId="0" animBg="1"/>
      <p:bldP spid="22541" grpId="0" bldLvl="0"/>
      <p:bldP spid="22543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673100" y="641350"/>
            <a:ext cx="44751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Session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和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Cookie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综合应用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673100" y="2195513"/>
            <a:ext cx="76676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</a:t>
            </a:r>
            <a:r>
              <a:rPr lang="zh-CN" altLang="en-US" sz="1800"/>
              <a:t>在Web网站的开发过程中，需要对不同的登录用户设置不同的权限。如果是管理员则可以登录网站后台管理系统，管理网站的数据；如果是普通用户，则只有浏览网站的权限，不可以进入到网站的后台管理系统。编写一个实例，看如何通过SESSION来控制用户对页面的访问权限。</a:t>
            </a:r>
            <a:endParaRPr lang="en-US" altLang="zh-CN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415800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243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9"/>
          <p:cNvSpPr>
            <a:spLocks noChangeArrowheads="1"/>
          </p:cNvSpPr>
          <p:nvPr/>
        </p:nvSpPr>
        <p:spPr bwMode="auto">
          <a:xfrm>
            <a:off x="835025" y="292100"/>
            <a:ext cx="60594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用户管理和权限控制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03238" y="969963"/>
            <a:ext cx="82438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  autologin.php</a:t>
            </a:r>
            <a:r>
              <a:rPr lang="zh-CN" altLang="en-US" sz="1800"/>
              <a:t>用户登录页面，</a:t>
            </a:r>
            <a:r>
              <a:rPr lang="en-US" altLang="zh-CN" sz="1800"/>
              <a:t>doautologin.php</a:t>
            </a:r>
            <a:r>
              <a:rPr lang="zh-CN" altLang="en-US" sz="1800"/>
              <a:t>处理用户登录页面，</a:t>
            </a:r>
            <a:r>
              <a:rPr lang="en-US" altLang="zh-CN" sz="1800"/>
              <a:t>home.php</a:t>
            </a:r>
            <a:r>
              <a:rPr lang="zh-CN" altLang="en-US" sz="1800"/>
              <a:t>登录后进入的网站首页</a:t>
            </a:r>
            <a:r>
              <a:rPr lang="en-US" altLang="zh-CN" sz="1800"/>
              <a:t>,</a:t>
            </a:r>
            <a:r>
              <a:rPr lang="zh-CN" altLang="en-US" sz="1800"/>
              <a:t>运行</a:t>
            </a:r>
            <a:r>
              <a:rPr lang="en-US" altLang="zh-CN" sz="1800"/>
              <a:t>autologin</a:t>
            </a:r>
            <a:r>
              <a:rPr lang="zh-CN" altLang="en-US" sz="1800"/>
              <a:t>页面，用户名密码自定义，勾选允许下次自动登录，进入</a:t>
            </a:r>
            <a:r>
              <a:rPr lang="en-US" altLang="zh-CN" sz="1800"/>
              <a:t>home.php</a:t>
            </a:r>
            <a:r>
              <a:rPr lang="zh-CN" altLang="en-US" sz="1800"/>
              <a:t>，第二次运行</a:t>
            </a:r>
            <a:r>
              <a:rPr lang="en-US" altLang="zh-CN" sz="1800"/>
              <a:t>aotologin.php</a:t>
            </a:r>
            <a:r>
              <a:rPr lang="zh-CN" altLang="en-US" sz="1800"/>
              <a:t>直接进入</a:t>
            </a:r>
            <a:r>
              <a:rPr lang="en-US" altLang="zh-CN" sz="1800"/>
              <a:t>home</a:t>
            </a:r>
            <a:r>
              <a:rPr lang="zh-CN" altLang="en-US" sz="1800"/>
              <a:t>页。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4581" name="Rectangle 2"/>
          <p:cNvSpPr>
            <a:spLocks noChangeArrowheads="1"/>
          </p:cNvSpPr>
          <p:nvPr/>
        </p:nvSpPr>
        <p:spPr bwMode="auto">
          <a:xfrm>
            <a:off x="107950" y="2247900"/>
            <a:ext cx="50038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登录功能的实现</a:t>
            </a:r>
          </a:p>
        </p:txBody>
      </p:sp>
      <p:pic>
        <p:nvPicPr>
          <p:cNvPr id="24582" name="图片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139950"/>
            <a:ext cx="6731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矩形 1"/>
          <p:cNvSpPr>
            <a:spLocks noChangeArrowheads="1"/>
          </p:cNvSpPr>
          <p:nvPr/>
        </p:nvSpPr>
        <p:spPr bwMode="auto">
          <a:xfrm>
            <a:off x="422275" y="3036888"/>
            <a:ext cx="4572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&lt;?php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   session_start();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     if(isset($_COOKIE["username"])){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	$_SESSION["username"]=$_COOKIE["username"];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	header("location:home.php");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}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?&gt;</a:t>
            </a:r>
            <a:endParaRPr lang="zh-CN" altLang="en-US" sz="1200">
              <a:latin typeface="Arial" panose="020B0604020202020204" pitchFamily="34" charset="0"/>
            </a:endParaRPr>
          </a:p>
        </p:txBody>
      </p:sp>
      <p:sp>
        <p:nvSpPr>
          <p:cNvPr id="23560" name="矩形 2"/>
          <p:cNvSpPr>
            <a:spLocks noChangeArrowheads="1"/>
          </p:cNvSpPr>
          <p:nvPr/>
        </p:nvSpPr>
        <p:spPr bwMode="auto">
          <a:xfrm>
            <a:off x="4895850" y="2317750"/>
            <a:ext cx="3635375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&lt;?php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	session_start();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?&gt;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&lt;!DOCTYPE html&gt;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&lt;html&gt;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&lt;head&gt;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	&lt;title&gt;</a:t>
            </a:r>
            <a:r>
              <a:rPr lang="zh-CN" altLang="en-US" sz="1200">
                <a:latin typeface="Arial" panose="020B0604020202020204" pitchFamily="34" charset="0"/>
              </a:rPr>
              <a:t>自动登录示例</a:t>
            </a:r>
            <a:r>
              <a:rPr lang="en-US" altLang="zh-CN" sz="1200">
                <a:latin typeface="Arial" panose="020B0604020202020204" pitchFamily="34" charset="0"/>
              </a:rPr>
              <a:t>&lt;/title&gt;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&lt;/head&gt;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&lt;body&gt;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        </a:t>
            </a:r>
            <a:r>
              <a:rPr lang="zh-CN" altLang="en-US" sz="1200">
                <a:latin typeface="Arial" panose="020B0604020202020204" pitchFamily="34" charset="0"/>
              </a:rPr>
              <a:t>欢迎</a:t>
            </a:r>
            <a:r>
              <a:rPr lang="en-US" altLang="zh-CN" sz="1200">
                <a:latin typeface="Arial" panose="020B0604020202020204" pitchFamily="34" charset="0"/>
              </a:rPr>
              <a:t>&lt;?php echo $_SESSION["username"]; ?&gt;</a:t>
            </a:r>
            <a:r>
              <a:rPr lang="zh-CN" altLang="en-US" sz="1200">
                <a:latin typeface="Arial" panose="020B0604020202020204" pitchFamily="34" charset="0"/>
              </a:rPr>
              <a:t>来到本网站首页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&lt;/body&gt;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&lt;/html&gt;</a:t>
            </a:r>
            <a:endParaRPr lang="zh-CN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24821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7172" name="Text Box 2"/>
          <p:cNvSpPr>
            <a:spLocks noChangeArrowheads="1"/>
          </p:cNvSpPr>
          <p:nvPr/>
        </p:nvSpPr>
        <p:spPr bwMode="auto">
          <a:xfrm>
            <a:off x="593725" y="1233488"/>
            <a:ext cx="29432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000" b="1">
                <a:latin typeface="Arial" panose="020B0604020202020204" pitchFamily="34" charset="0"/>
              </a:rPr>
              <a:t>连接MySQL服务器</a:t>
            </a:r>
          </a:p>
        </p:txBody>
      </p:sp>
      <p:sp>
        <p:nvSpPr>
          <p:cNvPr id="7173" name="Text Box 2"/>
          <p:cNvSpPr>
            <a:spLocks noChangeArrowheads="1"/>
          </p:cNvSpPr>
          <p:nvPr/>
        </p:nvSpPr>
        <p:spPr bwMode="auto">
          <a:xfrm>
            <a:off x="4889500" y="1228725"/>
            <a:ext cx="29622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000" b="1">
                <a:latin typeface="Arial" panose="020B0604020202020204" pitchFamily="34" charset="0"/>
                <a:sym typeface="Arial" panose="020B0604020202020204" pitchFamily="34" charset="0"/>
              </a:rPr>
              <a:t>选择MySQL数据库</a:t>
            </a:r>
          </a:p>
        </p:txBody>
      </p:sp>
      <p:sp>
        <p:nvSpPr>
          <p:cNvPr id="7174" name="Text Box 2"/>
          <p:cNvSpPr>
            <a:spLocks noChangeArrowheads="1"/>
          </p:cNvSpPr>
          <p:nvPr/>
        </p:nvSpPr>
        <p:spPr bwMode="auto">
          <a:xfrm>
            <a:off x="795338" y="1804988"/>
            <a:ext cx="2903537" cy="49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执行SQL</a:t>
            </a:r>
            <a:r>
              <a:rPr lang="zh-CN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语句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717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12477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文本框 5"/>
          <p:cNvSpPr>
            <a:spLocks noChangeArrowheads="1"/>
          </p:cNvSpPr>
          <p:nvPr/>
        </p:nvSpPr>
        <p:spPr bwMode="auto">
          <a:xfrm>
            <a:off x="498475" y="1358900"/>
            <a:ext cx="463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7177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12795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文本框 23"/>
          <p:cNvSpPr>
            <a:spLocks noChangeArrowheads="1"/>
          </p:cNvSpPr>
          <p:nvPr/>
        </p:nvSpPr>
        <p:spPr bwMode="auto">
          <a:xfrm>
            <a:off x="4791075" y="139065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7179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18780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文本框 25"/>
          <p:cNvSpPr>
            <a:spLocks noChangeArrowheads="1"/>
          </p:cNvSpPr>
          <p:nvPr/>
        </p:nvSpPr>
        <p:spPr bwMode="auto">
          <a:xfrm>
            <a:off x="490538" y="1989138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7181" name="Text Box 2"/>
          <p:cNvSpPr>
            <a:spLocks noChangeArrowheads="1"/>
          </p:cNvSpPr>
          <p:nvPr/>
        </p:nvSpPr>
        <p:spPr bwMode="auto">
          <a:xfrm>
            <a:off x="4884738" y="1873250"/>
            <a:ext cx="41179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solidFill>
                  <a:srgbClr val="FF0000"/>
                </a:solidFill>
                <a:latin typeface="Arial" panose="020B0604020202020204" pitchFamily="34" charset="0"/>
              </a:rPr>
              <a:t>     </a:t>
            </a:r>
            <a:r>
              <a:rPr lang="zh-CN" altLang="en-US" sz="2000" b="1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将结果集返回到数组中</a:t>
            </a:r>
          </a:p>
        </p:txBody>
      </p:sp>
      <p:pic>
        <p:nvPicPr>
          <p:cNvPr id="7182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350" y="189706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3" name="文本框 25"/>
          <p:cNvSpPr>
            <a:spLocks noChangeArrowheads="1"/>
          </p:cNvSpPr>
          <p:nvPr/>
        </p:nvSpPr>
        <p:spPr bwMode="auto">
          <a:xfrm>
            <a:off x="4778375" y="2008188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184" name="Text Box 2"/>
          <p:cNvSpPr>
            <a:spLocks noChangeArrowheads="1"/>
          </p:cNvSpPr>
          <p:nvPr/>
        </p:nvSpPr>
        <p:spPr bwMode="auto">
          <a:xfrm>
            <a:off x="581025" y="2462213"/>
            <a:ext cx="3817938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000" b="1">
                <a:latin typeface="Arial" panose="020B0604020202020204" pitchFamily="34" charset="0"/>
                <a:sym typeface="Arial" panose="020B0604020202020204" pitchFamily="34" charset="0"/>
              </a:rPr>
              <a:t>从结果集中获取一行作为对象</a:t>
            </a:r>
          </a:p>
        </p:txBody>
      </p:sp>
      <p:sp>
        <p:nvSpPr>
          <p:cNvPr id="7185" name="Text Box 2"/>
          <p:cNvSpPr>
            <a:spLocks noChangeArrowheads="1"/>
          </p:cNvSpPr>
          <p:nvPr/>
        </p:nvSpPr>
        <p:spPr bwMode="auto">
          <a:xfrm>
            <a:off x="4840288" y="2493963"/>
            <a:ext cx="4375150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</a:t>
            </a:r>
            <a:r>
              <a:rPr lang="zh-CN" altLang="en-US" sz="2000" b="1">
                <a:latin typeface="Arial" panose="020B0604020202020204" pitchFamily="34" charset="0"/>
                <a:sym typeface="Arial" panose="020B0604020202020204" pitchFamily="34" charset="0"/>
              </a:rPr>
              <a:t> 从结果集中获取一行作为枚举数组</a:t>
            </a:r>
          </a:p>
        </p:txBody>
      </p:sp>
      <p:sp>
        <p:nvSpPr>
          <p:cNvPr id="7186" name="Text Box 2"/>
          <p:cNvSpPr>
            <a:spLocks noChangeArrowheads="1"/>
          </p:cNvSpPr>
          <p:nvPr/>
        </p:nvSpPr>
        <p:spPr bwMode="auto">
          <a:xfrm>
            <a:off x="582613" y="3082925"/>
            <a:ext cx="4572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000" b="1">
                <a:latin typeface="Arial" panose="020B0604020202020204" pitchFamily="34" charset="0"/>
                <a:sym typeface="Arial" panose="020B0604020202020204" pitchFamily="34" charset="0"/>
              </a:rPr>
              <a:t>从结果集中获取一行作为关联数组</a:t>
            </a:r>
          </a:p>
        </p:txBody>
      </p:sp>
      <p:pic>
        <p:nvPicPr>
          <p:cNvPr id="7187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24765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文本框 5"/>
          <p:cNvSpPr>
            <a:spLocks noChangeArrowheads="1"/>
          </p:cNvSpPr>
          <p:nvPr/>
        </p:nvSpPr>
        <p:spPr bwMode="auto">
          <a:xfrm>
            <a:off x="482600" y="258762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5</a:t>
            </a:r>
          </a:p>
        </p:txBody>
      </p:sp>
      <p:pic>
        <p:nvPicPr>
          <p:cNvPr id="7189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75" y="25082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0" name="文本框 23"/>
          <p:cNvSpPr>
            <a:spLocks noChangeArrowheads="1"/>
          </p:cNvSpPr>
          <p:nvPr/>
        </p:nvSpPr>
        <p:spPr bwMode="auto">
          <a:xfrm>
            <a:off x="4775200" y="261937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6</a:t>
            </a:r>
          </a:p>
        </p:txBody>
      </p:sp>
      <p:pic>
        <p:nvPicPr>
          <p:cNvPr id="7191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310673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2" name="文本框 25"/>
          <p:cNvSpPr>
            <a:spLocks noChangeArrowheads="1"/>
          </p:cNvSpPr>
          <p:nvPr/>
        </p:nvSpPr>
        <p:spPr bwMode="auto">
          <a:xfrm>
            <a:off x="474663" y="3217863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7193" name="Text Box 2"/>
          <p:cNvSpPr>
            <a:spLocks noChangeArrowheads="1"/>
          </p:cNvSpPr>
          <p:nvPr/>
        </p:nvSpPr>
        <p:spPr bwMode="auto">
          <a:xfrm>
            <a:off x="4832350" y="3101975"/>
            <a:ext cx="4165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000" b="1">
                <a:latin typeface="Arial" panose="020B0604020202020204" pitchFamily="34" charset="0"/>
                <a:sym typeface="Arial" panose="020B0604020202020204" pitchFamily="34" charset="0"/>
              </a:rPr>
              <a:t>获取查询结果集中的记录数</a:t>
            </a:r>
          </a:p>
        </p:txBody>
      </p:sp>
      <p:pic>
        <p:nvPicPr>
          <p:cNvPr id="7194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75" y="312578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5" name="文本框 25"/>
          <p:cNvSpPr>
            <a:spLocks noChangeArrowheads="1"/>
          </p:cNvSpPr>
          <p:nvPr/>
        </p:nvSpPr>
        <p:spPr bwMode="auto">
          <a:xfrm>
            <a:off x="4762500" y="3236913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7196" name="Text Box 2"/>
          <p:cNvSpPr>
            <a:spLocks noChangeArrowheads="1"/>
          </p:cNvSpPr>
          <p:nvPr/>
        </p:nvSpPr>
        <p:spPr bwMode="auto">
          <a:xfrm>
            <a:off x="565150" y="3690938"/>
            <a:ext cx="357346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000" b="1">
                <a:latin typeface="Arial" panose="020B0604020202020204" pitchFamily="34" charset="0"/>
                <a:sym typeface="Arial" panose="020B0604020202020204" pitchFamily="34" charset="0"/>
              </a:rPr>
              <a:t>释放内存</a:t>
            </a:r>
          </a:p>
        </p:txBody>
      </p:sp>
      <p:sp>
        <p:nvSpPr>
          <p:cNvPr id="7197" name="Text Box 2"/>
          <p:cNvSpPr>
            <a:spLocks noChangeArrowheads="1"/>
          </p:cNvSpPr>
          <p:nvPr/>
        </p:nvSpPr>
        <p:spPr bwMode="auto">
          <a:xfrm>
            <a:off x="4824413" y="3722688"/>
            <a:ext cx="29622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000" b="1">
                <a:latin typeface="Arial" panose="020B0604020202020204" pitchFamily="34" charset="0"/>
                <a:sym typeface="Arial" panose="020B0604020202020204" pitchFamily="34" charset="0"/>
              </a:rPr>
              <a:t>关闭连接</a:t>
            </a:r>
          </a:p>
        </p:txBody>
      </p:sp>
      <p:sp>
        <p:nvSpPr>
          <p:cNvPr id="7198" name="Text Box 2"/>
          <p:cNvSpPr>
            <a:spLocks noChangeArrowheads="1"/>
          </p:cNvSpPr>
          <p:nvPr/>
        </p:nvSpPr>
        <p:spPr bwMode="auto">
          <a:xfrm>
            <a:off x="566738" y="4311650"/>
            <a:ext cx="4911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000" b="1">
                <a:latin typeface="Arial" panose="020B0604020202020204" pitchFamily="34" charset="0"/>
                <a:sym typeface="Arial" panose="020B0604020202020204" pitchFamily="34" charset="0"/>
              </a:rPr>
              <a:t>连接与关闭MySQL服务器的最佳时机</a:t>
            </a:r>
          </a:p>
        </p:txBody>
      </p:sp>
      <p:pic>
        <p:nvPicPr>
          <p:cNvPr id="7199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37052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0" name="文本框 5"/>
          <p:cNvSpPr>
            <a:spLocks noChangeArrowheads="1"/>
          </p:cNvSpPr>
          <p:nvPr/>
        </p:nvSpPr>
        <p:spPr bwMode="auto">
          <a:xfrm>
            <a:off x="466725" y="381635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9</a:t>
            </a:r>
          </a:p>
        </p:txBody>
      </p:sp>
      <p:pic>
        <p:nvPicPr>
          <p:cNvPr id="7201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37369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2" name="文本框 23"/>
          <p:cNvSpPr>
            <a:spLocks noChangeArrowheads="1"/>
          </p:cNvSpPr>
          <p:nvPr/>
        </p:nvSpPr>
        <p:spPr bwMode="auto">
          <a:xfrm>
            <a:off x="4759325" y="384810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</a:rPr>
              <a:t>10</a:t>
            </a:r>
          </a:p>
        </p:txBody>
      </p:sp>
      <p:pic>
        <p:nvPicPr>
          <p:cNvPr id="7203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3370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4" name="文本框 25"/>
          <p:cNvSpPr>
            <a:spLocks noChangeArrowheads="1"/>
          </p:cNvSpPr>
          <p:nvPr/>
        </p:nvSpPr>
        <p:spPr bwMode="auto">
          <a:xfrm>
            <a:off x="458788" y="444817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</a:rPr>
              <a:t>11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1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4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7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2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5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8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3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6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9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84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87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90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95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98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1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6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9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2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7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0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3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/>
      <p:bldP spid="7173" grpId="0" bldLvl="0"/>
      <p:bldP spid="7174" grpId="0" bldLvl="0"/>
      <p:bldP spid="7176" grpId="0" bldLvl="0"/>
      <p:bldP spid="7178" grpId="0" bldLvl="0"/>
      <p:bldP spid="7180" grpId="0" bldLvl="0"/>
      <p:bldP spid="7181" grpId="0" bldLvl="0"/>
      <p:bldP spid="7183" grpId="0" bldLvl="0"/>
      <p:bldP spid="7184" grpId="0" bldLvl="0"/>
      <p:bldP spid="7185" grpId="0" bldLvl="0"/>
      <p:bldP spid="7186" grpId="0" bldLvl="0"/>
      <p:bldP spid="7188" grpId="0" bldLvl="0"/>
      <p:bldP spid="7190" grpId="0" bldLvl="0"/>
      <p:bldP spid="7192" grpId="0" bldLvl="0"/>
      <p:bldP spid="7193" grpId="0" bldLvl="0"/>
      <p:bldP spid="7195" grpId="0" bldLvl="0"/>
      <p:bldP spid="7196" grpId="0" bldLvl="0"/>
      <p:bldP spid="7197" grpId="0" bldLvl="0"/>
      <p:bldP spid="7198" grpId="0" bldLvl="0"/>
      <p:bldP spid="7200" grpId="0" bldLvl="0"/>
      <p:bldP spid="7202" grpId="0" bldLvl="0"/>
      <p:bldP spid="7204" grpId="0" bldLvl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47638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9"/>
          <p:cNvSpPr>
            <a:spLocks noChangeArrowheads="1"/>
          </p:cNvSpPr>
          <p:nvPr/>
        </p:nvSpPr>
        <p:spPr bwMode="auto">
          <a:xfrm>
            <a:off x="852488" y="-6350"/>
            <a:ext cx="60594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用户管理和权限控制</a:t>
            </a:r>
          </a:p>
        </p:txBody>
      </p:sp>
      <p:pic>
        <p:nvPicPr>
          <p:cNvPr id="25605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596900"/>
            <a:ext cx="669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Rectangle 2"/>
          <p:cNvSpPr>
            <a:spLocks noChangeArrowheads="1"/>
          </p:cNvSpPr>
          <p:nvPr/>
        </p:nvSpPr>
        <p:spPr bwMode="auto">
          <a:xfrm>
            <a:off x="663575" y="722313"/>
            <a:ext cx="449897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自动登录直接进入系统</a:t>
            </a:r>
          </a:p>
        </p:txBody>
      </p:sp>
      <p:sp>
        <p:nvSpPr>
          <p:cNvPr id="24582" name="矩形 1"/>
          <p:cNvSpPr>
            <a:spLocks noChangeArrowheads="1"/>
          </p:cNvSpPr>
          <p:nvPr/>
        </p:nvSpPr>
        <p:spPr bwMode="auto">
          <a:xfrm>
            <a:off x="849313" y="1455738"/>
            <a:ext cx="74310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&lt;?php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     session_start();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    $username=$_POST["username"];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    $pw=$_POST["pw"];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    //</a:t>
            </a:r>
            <a:r>
              <a:rPr lang="zh-CN" altLang="en-US" sz="1200">
                <a:latin typeface="Arial" panose="020B0604020202020204" pitchFamily="34" charset="0"/>
              </a:rPr>
              <a:t>假设用户名为安妮，密码为</a:t>
            </a:r>
            <a:r>
              <a:rPr lang="en-US" altLang="zh-CN" sz="1200">
                <a:latin typeface="Arial" panose="020B0604020202020204" pitchFamily="34" charset="0"/>
              </a:rPr>
              <a:t>123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    if($username=="</a:t>
            </a:r>
            <a:r>
              <a:rPr lang="zh-CN" altLang="en-US" sz="1200">
                <a:latin typeface="Arial" panose="020B0604020202020204" pitchFamily="34" charset="0"/>
              </a:rPr>
              <a:t>安妮</a:t>
            </a:r>
            <a:r>
              <a:rPr lang="en-US" altLang="zh-CN" sz="1200">
                <a:latin typeface="Arial" panose="020B0604020202020204" pitchFamily="34" charset="0"/>
              </a:rPr>
              <a:t>" &amp;&amp; $pw=="123"){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	//</a:t>
            </a:r>
            <a:r>
              <a:rPr lang="zh-CN" altLang="en-US" sz="1200">
                <a:latin typeface="Arial" panose="020B0604020202020204" pitchFamily="34" charset="0"/>
              </a:rPr>
              <a:t>登录成功</a:t>
            </a:r>
            <a:r>
              <a:rPr lang="en-US" altLang="zh-CN" sz="1200">
                <a:latin typeface="Arial" panose="020B0604020202020204" pitchFamily="34" charset="0"/>
              </a:rPr>
              <a:t>,</a:t>
            </a:r>
            <a:r>
              <a:rPr lang="zh-CN" altLang="en-US" sz="1200">
                <a:latin typeface="Arial" panose="020B0604020202020204" pitchFamily="34" charset="0"/>
              </a:rPr>
              <a:t>判断用户是否点击“允许下次自动登录”复选框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1200">
                <a:latin typeface="Arial" panose="020B0604020202020204" pitchFamily="34" charset="0"/>
              </a:rPr>
              <a:t>	</a:t>
            </a:r>
            <a:r>
              <a:rPr lang="en-US" altLang="zh-CN" sz="1200">
                <a:latin typeface="Arial" panose="020B0604020202020204" pitchFamily="34" charset="0"/>
              </a:rPr>
              <a:t>if(isset($_POST["isauto"])){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	setcookie("username",$username,time()+60*60*24);//</a:t>
            </a:r>
            <a:r>
              <a:rPr lang="zh-CN" altLang="en-US" sz="1200">
                <a:latin typeface="Arial" panose="020B0604020202020204" pitchFamily="34" charset="0"/>
              </a:rPr>
              <a:t>将用户名写入</a:t>
            </a:r>
            <a:r>
              <a:rPr lang="en-US" altLang="zh-CN" sz="1200">
                <a:latin typeface="Arial" panose="020B0604020202020204" pitchFamily="34" charset="0"/>
              </a:rPr>
              <a:t>cookie</a:t>
            </a:r>
            <a:r>
              <a:rPr lang="zh-CN" altLang="en-US" sz="1200">
                <a:latin typeface="Arial" panose="020B0604020202020204" pitchFamily="34" charset="0"/>
              </a:rPr>
              <a:t>，</a:t>
            </a:r>
            <a:r>
              <a:rPr lang="en-US" altLang="zh-CN" sz="1200">
                <a:latin typeface="Arial" panose="020B0604020202020204" pitchFamily="34" charset="0"/>
              </a:rPr>
              <a:t>1</a:t>
            </a:r>
            <a:r>
              <a:rPr lang="zh-CN" altLang="en-US" sz="1200">
                <a:latin typeface="Arial" panose="020B0604020202020204" pitchFamily="34" charset="0"/>
              </a:rPr>
              <a:t>天有效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1200">
                <a:latin typeface="Arial" panose="020B0604020202020204" pitchFamily="34" charset="0"/>
              </a:rPr>
              <a:t>	</a:t>
            </a:r>
            <a:r>
              <a:rPr lang="en-US" altLang="zh-CN" sz="1200">
                <a:latin typeface="Arial" panose="020B0604020202020204" pitchFamily="34" charset="0"/>
              </a:rPr>
              <a:t>}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	$_SESSION["username"]=$username;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zh-CN" sz="12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	header("location:home.php");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    }else{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	echo "&lt;script&gt;alert('</a:t>
            </a:r>
            <a:r>
              <a:rPr lang="zh-CN" altLang="en-US" sz="1200">
                <a:latin typeface="Arial" panose="020B0604020202020204" pitchFamily="34" charset="0"/>
              </a:rPr>
              <a:t>用户名密码错误</a:t>
            </a:r>
            <a:r>
              <a:rPr lang="en-US" altLang="zh-CN" sz="1200">
                <a:latin typeface="Arial" panose="020B0604020202020204" pitchFamily="34" charset="0"/>
              </a:rPr>
              <a:t>,</a:t>
            </a:r>
            <a:r>
              <a:rPr lang="zh-CN" altLang="en-US" sz="1200">
                <a:latin typeface="Arial" panose="020B0604020202020204" pitchFamily="34" charset="0"/>
              </a:rPr>
              <a:t>请重新登录</a:t>
            </a:r>
            <a:r>
              <a:rPr lang="en-US" altLang="zh-CN" sz="1200">
                <a:latin typeface="Arial" panose="020B0604020202020204" pitchFamily="34" charset="0"/>
              </a:rPr>
              <a:t>');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	location.href='autologin.php';&lt;/script&gt;";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   }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</a:rPr>
              <a:t> ?&gt;</a:t>
            </a:r>
            <a:endParaRPr lang="zh-CN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488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9"/>
          <p:cNvSpPr>
            <a:spLocks noChangeArrowheads="1"/>
          </p:cNvSpPr>
          <p:nvPr/>
        </p:nvSpPr>
        <p:spPr bwMode="auto">
          <a:xfrm>
            <a:off x="817563" y="639763"/>
            <a:ext cx="49069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Cookie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与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Session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的比较</a:t>
            </a:r>
          </a:p>
        </p:txBody>
      </p:sp>
      <p:sp>
        <p:nvSpPr>
          <p:cNvPr id="26628" name="矩形 1"/>
          <p:cNvSpPr>
            <a:spLocks noChangeArrowheads="1"/>
          </p:cNvSpPr>
          <p:nvPr/>
        </p:nvSpPr>
        <p:spPr bwMode="auto">
          <a:xfrm>
            <a:off x="719138" y="1924050"/>
            <a:ext cx="7848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Session与Cookie最大的区别是：Session是将信息保存在服务器上，并通过一个Session ID来传递客户端的信息，服务器在接收到Session ID后根据这个ID来提供相关的Session信息资源；Cookie是将所有的信息以文本文件的形式保存在客户端，并由浏览器进行管理和维护。</a:t>
            </a:r>
            <a:endParaRPr lang="zh-CN" altLang="en-US" sz="1800">
              <a:latin typeface="Arial" panose="020B0604020202020204" pitchFamily="34" charset="0"/>
              <a:sym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46969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ChangeArrowheads="1"/>
          </p:cNvSpPr>
          <p:nvPr/>
        </p:nvSpPr>
        <p:spPr bwMode="auto">
          <a:xfrm>
            <a:off x="7383463" y="1835150"/>
            <a:ext cx="1381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zh-CN" altLang="en-US" sz="1500">
              <a:solidFill>
                <a:schemeClr val="accent1"/>
              </a:solidFill>
              <a:latin typeface="Lucida Sans Unicode" panose="020B0602030504020204" pitchFamily="34" charset="0"/>
              <a:sym typeface="Lucida Sans Unicode" panose="020B0602030504020204" pitchFamily="34" charset="0"/>
            </a:endParaRPr>
          </a:p>
        </p:txBody>
      </p:sp>
      <p:pic>
        <p:nvPicPr>
          <p:cNvPr id="522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Rectangle 9"/>
          <p:cNvSpPr>
            <a:spLocks noChangeArrowheads="1"/>
          </p:cNvSpPr>
          <p:nvPr/>
        </p:nvSpPr>
        <p:spPr bwMode="auto">
          <a:xfrm>
            <a:off x="673100" y="612775"/>
            <a:ext cx="1162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 b="1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小结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1989" name="Text Box 3"/>
          <p:cNvSpPr>
            <a:spLocks noChangeArrowheads="1"/>
          </p:cNvSpPr>
          <p:nvPr/>
        </p:nvSpPr>
        <p:spPr bwMode="auto">
          <a:xfrm>
            <a:off x="611188" y="1455738"/>
            <a:ext cx="8497316" cy="422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>
                <a:latin typeface="Arial" panose="020B0604020202020204" pitchFamily="34" charset="0"/>
              </a:rPr>
              <a:t>       </a:t>
            </a:r>
            <a:r>
              <a:rPr lang="zh-CN" altLang="zh-CN" sz="2000" dirty="0">
                <a:latin typeface="Arial" panose="020B0604020202020204" pitchFamily="34" charset="0"/>
              </a:rPr>
              <a:t>本章主要介绍了使用</a:t>
            </a:r>
            <a:r>
              <a:rPr lang="en-US" altLang="zh-CN" sz="2000" dirty="0">
                <a:latin typeface="Arial" panose="020B0604020202020204" pitchFamily="34" charset="0"/>
              </a:rPr>
              <a:t>PHP</a:t>
            </a:r>
            <a:r>
              <a:rPr lang="zh-CN" altLang="zh-CN" sz="2000" dirty="0">
                <a:latin typeface="Arial" panose="020B0604020202020204" pitchFamily="34" charset="0"/>
              </a:rPr>
              <a:t>操作</a:t>
            </a:r>
            <a:r>
              <a:rPr lang="en-US" altLang="zh-CN" sz="2000" dirty="0">
                <a:latin typeface="Arial" panose="020B0604020202020204" pitchFamily="34" charset="0"/>
              </a:rPr>
              <a:t>MySQL</a:t>
            </a:r>
            <a:r>
              <a:rPr lang="zh-CN" altLang="zh-CN" sz="2000" dirty="0">
                <a:latin typeface="Arial" panose="020B0604020202020204" pitchFamily="34" charset="0"/>
              </a:rPr>
              <a:t>数据库的</a:t>
            </a:r>
            <a:r>
              <a:rPr lang="zh-CN" altLang="zh-CN" sz="2000" dirty="0" smtClean="0">
                <a:latin typeface="Arial" panose="020B0604020202020204" pitchFamily="34" charset="0"/>
              </a:rPr>
              <a:t>方法</a:t>
            </a:r>
            <a:r>
              <a:rPr lang="zh-CN" altLang="en-US" sz="2000" dirty="0" smtClean="0">
                <a:latin typeface="Arial" panose="020B0604020202020204" pitchFamily="34" charset="0"/>
              </a:rPr>
              <a:t>以及</a:t>
            </a:r>
            <a:r>
              <a:rPr lang="en-US" altLang="zh-CN" sz="2000" dirty="0" smtClean="0">
                <a:latin typeface="Arial" panose="020B0604020202020204" pitchFamily="34" charset="0"/>
              </a:rPr>
              <a:t>PHP</a:t>
            </a:r>
            <a:r>
              <a:rPr lang="zh-CN" altLang="en-US" sz="2000" dirty="0" smtClean="0">
                <a:latin typeface="Arial" panose="020B0604020202020204" pitchFamily="34" charset="0"/>
              </a:rPr>
              <a:t>会话控制</a:t>
            </a:r>
            <a:r>
              <a:rPr lang="zh-CN" altLang="en-US" sz="2000" b="1" dirty="0" smtClean="0">
                <a:solidFill>
                  <a:srgbClr val="494429"/>
                </a:solidFill>
                <a:latin typeface="宋体" panose="02010600030101010101" pitchFamily="2" charset="-122"/>
              </a:rPr>
              <a:t>Cookie及Session的概念和功能</a:t>
            </a:r>
            <a:r>
              <a:rPr lang="zh-CN" altLang="zh-CN" sz="2000" dirty="0" smtClean="0">
                <a:latin typeface="Arial" panose="020B0604020202020204" pitchFamily="34" charset="0"/>
              </a:rPr>
              <a:t>。</a:t>
            </a:r>
            <a:r>
              <a:rPr lang="zh-CN" altLang="zh-CN" sz="2000" dirty="0">
                <a:latin typeface="Arial" panose="020B0604020202020204" pitchFamily="34" charset="0"/>
              </a:rPr>
              <a:t>通过本章的学习，读者能够掌握</a:t>
            </a:r>
            <a:r>
              <a:rPr lang="en-US" altLang="zh-CN" sz="2000" dirty="0">
                <a:latin typeface="Arial" panose="020B0604020202020204" pitchFamily="34" charset="0"/>
              </a:rPr>
              <a:t>PHP</a:t>
            </a:r>
            <a:r>
              <a:rPr lang="zh-CN" altLang="zh-CN" sz="2000" dirty="0">
                <a:latin typeface="Arial" panose="020B0604020202020204" pitchFamily="34" charset="0"/>
              </a:rPr>
              <a:t>操作</a:t>
            </a:r>
            <a:r>
              <a:rPr lang="en-US" altLang="zh-CN" sz="2000" dirty="0">
                <a:latin typeface="Arial" panose="020B0604020202020204" pitchFamily="34" charset="0"/>
              </a:rPr>
              <a:t>MySQL</a:t>
            </a:r>
            <a:r>
              <a:rPr lang="zh-CN" altLang="zh-CN" sz="2000" dirty="0">
                <a:latin typeface="Arial" panose="020B0604020202020204" pitchFamily="34" charset="0"/>
              </a:rPr>
              <a:t>数据库的一般流程，掌握</a:t>
            </a:r>
            <a:r>
              <a:rPr lang="en-US" altLang="zh-CN" sz="2000" dirty="0" err="1">
                <a:latin typeface="Arial" panose="020B0604020202020204" pitchFamily="34" charset="0"/>
              </a:rPr>
              <a:t>mysqli</a:t>
            </a:r>
            <a:r>
              <a:rPr lang="zh-CN" altLang="zh-CN" sz="2000" dirty="0">
                <a:latin typeface="Arial" panose="020B0604020202020204" pitchFamily="34" charset="0"/>
              </a:rPr>
              <a:t>扩展库中常用函数的使用方法，并能够具备独立完成基本数据库程序的能力。希望本章能够起到抛砖引玉的作用，能够帮助读者在此基础上更深层次地学习</a:t>
            </a:r>
            <a:r>
              <a:rPr lang="en-US" altLang="zh-CN" sz="2000" dirty="0">
                <a:latin typeface="Arial" panose="020B0604020202020204" pitchFamily="34" charset="0"/>
              </a:rPr>
              <a:t>PHP</a:t>
            </a:r>
            <a:r>
              <a:rPr lang="zh-CN" altLang="zh-CN" sz="2000" dirty="0">
                <a:latin typeface="Arial" panose="020B0604020202020204" pitchFamily="34" charset="0"/>
              </a:rPr>
              <a:t>操作</a:t>
            </a:r>
            <a:r>
              <a:rPr lang="en-US" altLang="zh-CN" sz="2000" dirty="0">
                <a:latin typeface="Arial" panose="020B0604020202020204" pitchFamily="34" charset="0"/>
              </a:rPr>
              <a:t>MySQL</a:t>
            </a:r>
            <a:r>
              <a:rPr lang="zh-CN" altLang="zh-CN" sz="2000" dirty="0">
                <a:latin typeface="Arial" panose="020B0604020202020204" pitchFamily="34" charset="0"/>
              </a:rPr>
              <a:t>数据库的相关技术，并进一步学习使用面向对象的方式操作</a:t>
            </a:r>
            <a:r>
              <a:rPr lang="en-US" altLang="zh-CN" sz="2000" dirty="0">
                <a:latin typeface="Arial" panose="020B0604020202020204" pitchFamily="34" charset="0"/>
              </a:rPr>
              <a:t>MySQL</a:t>
            </a:r>
            <a:r>
              <a:rPr lang="zh-CN" altLang="zh-CN" sz="2000" dirty="0">
                <a:latin typeface="Arial" panose="020B0604020202020204" pitchFamily="34" charset="0"/>
              </a:rPr>
              <a:t>数据库的方法</a:t>
            </a:r>
            <a:r>
              <a:rPr lang="zh-CN" altLang="en-US" sz="2000" b="1" dirty="0" smtClean="0">
                <a:solidFill>
                  <a:srgbClr val="494429"/>
                </a:solidFill>
                <a:latin typeface="宋体" panose="02010600030101010101" pitchFamily="2" charset="-122"/>
              </a:rPr>
              <a:t>。</a:t>
            </a:r>
            <a:r>
              <a:rPr lang="en-US" altLang="zh-CN" sz="2000" b="1" dirty="0" smtClean="0">
                <a:solidFill>
                  <a:srgbClr val="494429"/>
                </a:solidFill>
                <a:latin typeface="宋体" panose="02010600030101010101" pitchFamily="2" charset="-122"/>
              </a:rPr>
              <a:t>Cookie</a:t>
            </a:r>
            <a:r>
              <a:rPr lang="zh-CN" altLang="en-US" sz="2000" b="1" dirty="0" smtClean="0">
                <a:solidFill>
                  <a:srgbClr val="494429"/>
                </a:solidFill>
                <a:latin typeface="宋体" panose="02010600030101010101" pitchFamily="2" charset="-122"/>
              </a:rPr>
              <a:t>与</a:t>
            </a:r>
            <a:r>
              <a:rPr lang="en-US" altLang="zh-CN" sz="2000" b="1" dirty="0" smtClean="0">
                <a:solidFill>
                  <a:srgbClr val="494429"/>
                </a:solidFill>
                <a:latin typeface="宋体" panose="02010600030101010101" pitchFamily="2" charset="-122"/>
              </a:rPr>
              <a:t>Session</a:t>
            </a:r>
            <a:r>
              <a:rPr lang="zh-CN" altLang="en-US" sz="2000" b="1" dirty="0" smtClean="0">
                <a:solidFill>
                  <a:srgbClr val="494429"/>
                </a:solidFill>
                <a:latin typeface="宋体" panose="02010600030101010101" pitchFamily="2" charset="-122"/>
              </a:rPr>
              <a:t>是进行</a:t>
            </a:r>
            <a:r>
              <a:rPr lang="en-US" altLang="zh-CN" sz="2000" b="1" dirty="0" smtClean="0">
                <a:solidFill>
                  <a:srgbClr val="494429"/>
                </a:solidFill>
                <a:latin typeface="宋体" panose="02010600030101010101" pitchFamily="2" charset="-122"/>
              </a:rPr>
              <a:t>Web</a:t>
            </a:r>
            <a:r>
              <a:rPr lang="zh-CN" altLang="en-US" sz="2000" b="1" dirty="0" smtClean="0">
                <a:solidFill>
                  <a:srgbClr val="494429"/>
                </a:solidFill>
                <a:latin typeface="宋体" panose="02010600030101010101" pitchFamily="2" charset="-122"/>
              </a:rPr>
              <a:t>开发不可或缺的一部分。希望读者通过本章的学习，能够熟练地掌握这两项技术。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altLang="en-US" sz="2000" b="1" dirty="0">
              <a:solidFill>
                <a:srgbClr val="49442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9"/>
          <p:cNvSpPr>
            <a:spLocks noChangeArrowheads="1"/>
          </p:cNvSpPr>
          <p:nvPr/>
        </p:nvSpPr>
        <p:spPr bwMode="auto">
          <a:xfrm>
            <a:off x="781050" y="639763"/>
            <a:ext cx="3178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连接</a:t>
            </a: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MySQL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服务器</a:t>
            </a: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2000250" y="1228725"/>
            <a:ext cx="1381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0725" name="矩形 1"/>
          <p:cNvSpPr>
            <a:spLocks noChangeArrowheads="1"/>
          </p:cNvSpPr>
          <p:nvPr/>
        </p:nvSpPr>
        <p:spPr bwMode="auto">
          <a:xfrm>
            <a:off x="330200" y="1312863"/>
            <a:ext cx="7810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000000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solidFill>
                  <a:srgbClr val="000000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mysqli扩展提供了</a:t>
            </a:r>
            <a:r>
              <a:rPr lang="zh-CN" altLang="en-US" sz="18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mysqli_connect()</a:t>
            </a:r>
            <a:r>
              <a:rPr lang="zh-CN" altLang="en-US" sz="1800">
                <a:solidFill>
                  <a:srgbClr val="000000"/>
                </a:solidFill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函数实现与MySQL数据库的连接。</a:t>
            </a:r>
          </a:p>
        </p:txBody>
      </p:sp>
      <p:sp>
        <p:nvSpPr>
          <p:cNvPr id="8198" name="AutoShape 3"/>
          <p:cNvSpPr>
            <a:spLocks noChangeArrowheads="1"/>
          </p:cNvSpPr>
          <p:nvPr/>
        </p:nvSpPr>
        <p:spPr bwMode="auto">
          <a:xfrm>
            <a:off x="1462088" y="1852613"/>
            <a:ext cx="7288212" cy="6873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mysqli mysqli_connect ( [string server [, string username [,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string password [, string dbname [, int port [, string socket]]]]]] )</a:t>
            </a:r>
          </a:p>
        </p:txBody>
      </p:sp>
      <p:pic>
        <p:nvPicPr>
          <p:cNvPr id="8199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71450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Box 11"/>
          <p:cNvSpPr>
            <a:spLocks noChangeArrowheads="1"/>
          </p:cNvSpPr>
          <p:nvPr/>
        </p:nvSpPr>
        <p:spPr bwMode="auto">
          <a:xfrm>
            <a:off x="600075" y="2006600"/>
            <a:ext cx="6000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graphicFrame>
        <p:nvGraphicFramePr>
          <p:cNvPr id="8201" name="Group 9"/>
          <p:cNvGraphicFramePr>
            <a:graphicFrameLocks noGrp="1"/>
          </p:cNvGraphicFramePr>
          <p:nvPr/>
        </p:nvGraphicFramePr>
        <p:xfrm>
          <a:off x="1655763" y="2608263"/>
          <a:ext cx="5868987" cy="2392362"/>
        </p:xfrm>
        <a:graphic>
          <a:graphicData uri="http://schemas.openxmlformats.org/drawingml/2006/table">
            <a:tbl>
              <a:tblPr/>
              <a:tblGrid>
                <a:gridCol w="1114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4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参    数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说    明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server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MySQL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服务器地址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127.0.0.1</a:t>
                      </a: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或者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 localhost</a:t>
                      </a:r>
                      <a:endParaRPr kumimoji="0" 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username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用户名。默认值是服务器进程所有者的用户名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root</a:t>
                      </a:r>
                      <a:endParaRPr kumimoji="0" 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password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密码。默认值是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空密码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8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dbname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连接的数据库名称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  </a:t>
                      </a:r>
                      <a:r>
                        <a:rPr kumimoji="0" lang="en-US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questiondb</a:t>
                      </a:r>
                      <a:endParaRPr kumimoji="0" 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4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port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MySQL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服务器使用的端口号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socket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UNIX</a:t>
                      </a:r>
                      <a:r>
                        <a:rPr kumimoji="0" 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域</a:t>
                      </a: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socket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ldLvl="0" animBg="1"/>
      <p:bldP spid="8200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选择</a:t>
            </a: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MySQL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数据库</a:t>
            </a:r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2000250" y="1228725"/>
            <a:ext cx="1381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222" name="AutoShape 3"/>
          <p:cNvSpPr>
            <a:spLocks noChangeArrowheads="1"/>
          </p:cNvSpPr>
          <p:nvPr/>
        </p:nvSpPr>
        <p:spPr bwMode="auto">
          <a:xfrm>
            <a:off x="2138363" y="3544888"/>
            <a:ext cx="5954712" cy="5572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bool mysqli_select_db ( mysqli link, string dbname )</a:t>
            </a:r>
          </a:p>
        </p:txBody>
      </p:sp>
      <p:pic>
        <p:nvPicPr>
          <p:cNvPr id="9223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330041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Box 11"/>
          <p:cNvSpPr>
            <a:spLocks noChangeArrowheads="1"/>
          </p:cNvSpPr>
          <p:nvPr/>
        </p:nvSpPr>
        <p:spPr bwMode="auto">
          <a:xfrm>
            <a:off x="1241425" y="3592513"/>
            <a:ext cx="5937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9225" name="AutoShape 4"/>
          <p:cNvSpPr>
            <a:spLocks noChangeArrowheads="1"/>
          </p:cNvSpPr>
          <p:nvPr/>
        </p:nvSpPr>
        <p:spPr bwMode="auto">
          <a:xfrm>
            <a:off x="1168400" y="1600200"/>
            <a:ext cx="6427788" cy="10223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000000"/>
                </a:solidFill>
              </a:rPr>
              <a:t>&lt;?php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$conn= mysqli_connect("127.0.0.1", "root", </a:t>
            </a:r>
            <a:r>
              <a:rPr lang="en-US" altLang="zh-CN" sz="1400">
                <a:solidFill>
                  <a:srgbClr val="000000"/>
                </a:solidFill>
              </a:rPr>
              <a:t>“”,)</a:t>
            </a:r>
            <a:r>
              <a:rPr lang="zh-CN" altLang="en-US" sz="1400">
                <a:solidFill>
                  <a:srgbClr val="000000"/>
                </a:solidFill>
              </a:rPr>
              <a:t>;</a:t>
            </a:r>
            <a:endParaRPr lang="en-US" altLang="zh-CN" sz="14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000000"/>
                </a:solidFill>
              </a:rPr>
              <a:t>mysqli_select_db($conn, “questiondb");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000000"/>
                </a:solidFill>
              </a:rPr>
              <a:t>mysqli_query($conn,"set names utf8"); </a:t>
            </a:r>
            <a:endParaRPr lang="zh-CN" altLang="en-US" sz="14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000000"/>
                </a:solidFill>
              </a:rPr>
              <a:t>?&gt;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423863" y="2622550"/>
            <a:ext cx="8074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除此之外，mysqli扩展还提供了</a:t>
            </a:r>
            <a:r>
              <a:rPr lang="zh-CN" altLang="en-US" sz="1800">
                <a:solidFill>
                  <a:srgbClr val="FF0000"/>
                </a:solidFill>
                <a:latin typeface="Arial" panose="020B0604020202020204" pitchFamily="34" charset="0"/>
              </a:rPr>
              <a:t>mysqli_select_db()</a:t>
            </a:r>
            <a:r>
              <a:rPr lang="zh-CN" altLang="en-US" sz="1800">
                <a:latin typeface="Arial" panose="020B0604020202020204" pitchFamily="34" charset="0"/>
              </a:rPr>
              <a:t>函数用来选择MySQL数据库。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ldLvl="0" animBg="1"/>
      <p:bldP spid="9224" grpId="0" bldLvl="0"/>
      <p:bldP spid="9225" grpId="0" bldLvl="0" animBg="1"/>
      <p:bldP spid="184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执行</a:t>
            </a: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SQL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语句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792163" y="1673225"/>
            <a:ext cx="7699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要对数据库中的表进行操作，通常使用</a:t>
            </a:r>
            <a:r>
              <a:rPr lang="zh-CN" altLang="zh-CN" sz="1800">
                <a:solidFill>
                  <a:srgbClr val="FF0000"/>
                </a:solidFill>
                <a:latin typeface="Arial" panose="020B0604020202020204" pitchFamily="34" charset="0"/>
              </a:rPr>
              <a:t>mysqli_query()</a:t>
            </a:r>
            <a:r>
              <a:rPr lang="zh-CN" altLang="en-US" sz="1800">
                <a:latin typeface="Arial" panose="020B0604020202020204" pitchFamily="34" charset="0"/>
              </a:rPr>
              <a:t>函数执行</a:t>
            </a:r>
            <a:r>
              <a:rPr lang="zh-CN" altLang="zh-CN" sz="1800">
                <a:latin typeface="Arial" panose="020B0604020202020204" pitchFamily="34" charset="0"/>
              </a:rPr>
              <a:t>SQL</a:t>
            </a:r>
            <a:r>
              <a:rPr lang="zh-CN" altLang="en-US" sz="1800">
                <a:latin typeface="Arial" panose="020B0604020202020204" pitchFamily="34" charset="0"/>
              </a:rPr>
              <a:t>语句。</a:t>
            </a:r>
          </a:p>
        </p:txBody>
      </p:sp>
      <p:sp>
        <p:nvSpPr>
          <p:cNvPr id="10245" name="AutoShape 3"/>
          <p:cNvSpPr>
            <a:spLocks noChangeArrowheads="1"/>
          </p:cNvSpPr>
          <p:nvPr/>
        </p:nvSpPr>
        <p:spPr bwMode="auto">
          <a:xfrm>
            <a:off x="1519238" y="2536825"/>
            <a:ext cx="7199312" cy="557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mixed mysqli_query( </a:t>
            </a:r>
            <a:r>
              <a:rPr lang="en-US" altLang="zh-CN" sz="1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$conn</a:t>
            </a: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, string query [, int resultmode] )</a:t>
            </a:r>
          </a:p>
        </p:txBody>
      </p:sp>
      <p:pic>
        <p:nvPicPr>
          <p:cNvPr id="10246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22923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Box 11"/>
          <p:cNvSpPr>
            <a:spLocks noChangeArrowheads="1"/>
          </p:cNvSpPr>
          <p:nvPr/>
        </p:nvSpPr>
        <p:spPr bwMode="auto">
          <a:xfrm>
            <a:off x="620713" y="2584450"/>
            <a:ext cx="5937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ldLvl="0" animBg="1"/>
      <p:bldP spid="10247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执行</a:t>
            </a:r>
            <a:r>
              <a:rPr lang="zh-CN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SQL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语句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676275" y="1498600"/>
            <a:ext cx="7453313" cy="4683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$result=mysqli_query($conn,"</a:t>
            </a:r>
            <a:r>
              <a:rPr lang="zh-CN" altLang="en-US" sz="1400">
                <a:solidFill>
                  <a:srgbClr val="FF0000"/>
                </a:solidFill>
              </a:rPr>
              <a:t>insert into</a:t>
            </a:r>
            <a:r>
              <a:rPr lang="zh-CN" altLang="en-US" sz="1400">
                <a:solidFill>
                  <a:srgbClr val="000000"/>
                </a:solidFill>
              </a:rPr>
              <a:t> tb_member </a:t>
            </a:r>
            <a:r>
              <a:rPr lang="zh-CN" altLang="en-US" sz="1400">
                <a:solidFill>
                  <a:srgbClr val="FF0000"/>
                </a:solidFill>
              </a:rPr>
              <a:t>values</a:t>
            </a:r>
            <a:r>
              <a:rPr lang="zh-CN" altLang="en-US" sz="1400">
                <a:solidFill>
                  <a:srgbClr val="000000"/>
                </a:solidFill>
              </a:rPr>
              <a:t>('mrsoft','123','mrsoft@mrsoft.com')"); </a:t>
            </a:r>
          </a:p>
        </p:txBody>
      </p:sp>
      <p:sp>
        <p:nvSpPr>
          <p:cNvPr id="11269" name="AutoShape 4"/>
          <p:cNvSpPr>
            <a:spLocks noChangeArrowheads="1"/>
          </p:cNvSpPr>
          <p:nvPr/>
        </p:nvSpPr>
        <p:spPr bwMode="auto">
          <a:xfrm>
            <a:off x="661988" y="2160588"/>
            <a:ext cx="7583487" cy="46831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$result=mysqli_query($conn,"</a:t>
            </a:r>
            <a:r>
              <a:rPr lang="zh-CN" altLang="en-US" sz="1400">
                <a:solidFill>
                  <a:srgbClr val="FF0000"/>
                </a:solidFill>
              </a:rPr>
              <a:t>update</a:t>
            </a:r>
            <a:r>
              <a:rPr lang="zh-CN" altLang="en-US" sz="1400">
                <a:solidFill>
                  <a:srgbClr val="000000"/>
                </a:solidFill>
              </a:rPr>
              <a:t> tb_member </a:t>
            </a:r>
            <a:r>
              <a:rPr lang="zh-CN" altLang="en-US" sz="1400">
                <a:solidFill>
                  <a:srgbClr val="FF0000"/>
                </a:solidFill>
              </a:rPr>
              <a:t>set</a:t>
            </a:r>
            <a:r>
              <a:rPr lang="zh-CN" altLang="en-US" sz="1400">
                <a:solidFill>
                  <a:srgbClr val="000000"/>
                </a:solidFill>
              </a:rPr>
              <a:t> user='mrbook',pwd='111' </a:t>
            </a:r>
            <a:r>
              <a:rPr lang="zh-CN" altLang="en-US" sz="1400">
                <a:solidFill>
                  <a:srgbClr val="FF0000"/>
                </a:solidFill>
              </a:rPr>
              <a:t>where</a:t>
            </a:r>
            <a:r>
              <a:rPr lang="zh-CN" altLang="en-US" sz="1400">
                <a:solidFill>
                  <a:srgbClr val="000000"/>
                </a:solidFill>
              </a:rPr>
              <a:t> </a:t>
            </a:r>
            <a:r>
              <a:rPr lang="zh-CN" altLang="en-US" sz="1400">
                <a:solidFill>
                  <a:srgbClr val="FF0000"/>
                </a:solidFill>
              </a:rPr>
              <a:t>user='mrsoft'");</a:t>
            </a:r>
          </a:p>
        </p:txBody>
      </p:sp>
      <p:sp>
        <p:nvSpPr>
          <p:cNvPr id="11270" name="AutoShape 4"/>
          <p:cNvSpPr>
            <a:spLocks noChangeArrowheads="1"/>
          </p:cNvSpPr>
          <p:nvPr/>
        </p:nvSpPr>
        <p:spPr bwMode="auto">
          <a:xfrm>
            <a:off x="661988" y="2835275"/>
            <a:ext cx="6035675" cy="4683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$result=mysqli_query($conn,"</a:t>
            </a:r>
            <a:r>
              <a:rPr lang="zh-CN" altLang="en-US" sz="1400">
                <a:solidFill>
                  <a:srgbClr val="FF0000"/>
                </a:solidFill>
              </a:rPr>
              <a:t>delete</a:t>
            </a:r>
            <a:r>
              <a:rPr lang="zh-CN" altLang="en-US" sz="1400">
                <a:solidFill>
                  <a:srgbClr val="000000"/>
                </a:solidFill>
              </a:rPr>
              <a:t> from tb_member where user='mrbook'"); </a:t>
            </a:r>
          </a:p>
        </p:txBody>
      </p:sp>
      <p:sp>
        <p:nvSpPr>
          <p:cNvPr id="11271" name="AutoShape 4"/>
          <p:cNvSpPr>
            <a:spLocks noChangeArrowheads="1"/>
          </p:cNvSpPr>
          <p:nvPr/>
        </p:nvSpPr>
        <p:spPr bwMode="auto">
          <a:xfrm>
            <a:off x="703263" y="3432175"/>
            <a:ext cx="4414837" cy="4667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$result=mysqli_query($conn,"</a:t>
            </a:r>
            <a:r>
              <a:rPr lang="zh-CN" altLang="en-US" sz="1400">
                <a:solidFill>
                  <a:srgbClr val="FF0000"/>
                </a:solidFill>
              </a:rPr>
              <a:t>select</a:t>
            </a:r>
            <a:r>
              <a:rPr lang="zh-CN" altLang="en-US" sz="1400">
                <a:solidFill>
                  <a:srgbClr val="000000"/>
                </a:solidFill>
              </a:rPr>
              <a:t> * </a:t>
            </a:r>
            <a:r>
              <a:rPr lang="zh-CN" altLang="en-US" sz="1400">
                <a:solidFill>
                  <a:srgbClr val="FF0000"/>
                </a:solidFill>
              </a:rPr>
              <a:t>from</a:t>
            </a:r>
            <a:r>
              <a:rPr lang="zh-CN" altLang="en-US" sz="1400">
                <a:solidFill>
                  <a:srgbClr val="000000"/>
                </a:solidFill>
              </a:rPr>
              <a:t> tb_</a:t>
            </a:r>
            <a:r>
              <a:rPr lang="en-US" altLang="zh-CN" sz="1400">
                <a:solidFill>
                  <a:srgbClr val="000000"/>
                </a:solidFill>
              </a:rPr>
              <a:t>demo01</a:t>
            </a:r>
            <a:r>
              <a:rPr lang="zh-CN" altLang="en-US" sz="1400">
                <a:solidFill>
                  <a:srgbClr val="000000"/>
                </a:solidFill>
              </a:rPr>
              <a:t>"); </a:t>
            </a:r>
          </a:p>
        </p:txBody>
      </p:sp>
      <p:sp>
        <p:nvSpPr>
          <p:cNvPr id="11272" name="AutoShape 4"/>
          <p:cNvSpPr>
            <a:spLocks noChangeArrowheads="1"/>
          </p:cNvSpPr>
          <p:nvPr/>
        </p:nvSpPr>
        <p:spPr bwMode="auto">
          <a:xfrm>
            <a:off x="660400" y="4116388"/>
            <a:ext cx="3119438" cy="46831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000000"/>
                </a:solidFill>
              </a:rPr>
              <a:t>mysqli_query($conn,"set </a:t>
            </a:r>
            <a:r>
              <a:rPr lang="zh-CN" altLang="en-US" sz="1400">
                <a:solidFill>
                  <a:srgbClr val="FF0000"/>
                </a:solidFill>
              </a:rPr>
              <a:t>names</a:t>
            </a:r>
            <a:r>
              <a:rPr lang="zh-CN" altLang="en-US" sz="1400">
                <a:solidFill>
                  <a:srgbClr val="000000"/>
                </a:solidFill>
              </a:rPr>
              <a:t> utf8");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ldLvl="0" animBg="1"/>
      <p:bldP spid="11269" grpId="0" bldLvl="0" animBg="1"/>
      <p:bldP spid="11270" grpId="0" bldLvl="0" animBg="1"/>
      <p:bldP spid="11271" grpId="0" bldLvl="0" animBg="1"/>
      <p:bldP spid="1127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将结果集返回到数组中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647700" y="1592263"/>
            <a:ext cx="7740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FF0000"/>
                </a:solidFill>
                <a:latin typeface="Arial" panose="020B0604020202020204" pitchFamily="34" charset="0"/>
              </a:rPr>
              <a:t>$array=</a:t>
            </a:r>
            <a:r>
              <a:rPr lang="zh-CN" altLang="en-US" sz="1800">
                <a:solidFill>
                  <a:srgbClr val="FF0000"/>
                </a:solidFill>
                <a:latin typeface="Arial" panose="020B0604020202020204" pitchFamily="34" charset="0"/>
              </a:rPr>
              <a:t>mysqli_fetch_array</a:t>
            </a:r>
            <a:r>
              <a:rPr lang="zh-CN" altLang="en-US" sz="1800">
                <a:latin typeface="Arial" panose="020B0604020202020204" pitchFamily="34" charset="0"/>
              </a:rPr>
              <a:t>(</a:t>
            </a:r>
            <a:r>
              <a:rPr lang="en-US" altLang="zh-CN" sz="1800">
                <a:latin typeface="Arial" panose="020B0604020202020204" pitchFamily="34" charset="0"/>
              </a:rPr>
              <a:t>$result</a:t>
            </a:r>
            <a:r>
              <a:rPr lang="zh-CN" altLang="en-US" sz="1800">
                <a:latin typeface="Arial" panose="020B0604020202020204" pitchFamily="34" charset="0"/>
              </a:rPr>
              <a:t>)函数将结果集返回到数组中。</a:t>
            </a:r>
          </a:p>
        </p:txBody>
      </p:sp>
      <p:sp>
        <p:nvSpPr>
          <p:cNvPr id="12293" name="AutoShape 3"/>
          <p:cNvSpPr>
            <a:spLocks noChangeArrowheads="1"/>
          </p:cNvSpPr>
          <p:nvPr/>
        </p:nvSpPr>
        <p:spPr bwMode="auto">
          <a:xfrm>
            <a:off x="1658938" y="2600325"/>
            <a:ext cx="6867525" cy="555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zh-CN" sz="1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array mysqli_fetch_array ( resource result [, int result_type] )</a:t>
            </a:r>
          </a:p>
        </p:txBody>
      </p:sp>
      <p:pic>
        <p:nvPicPr>
          <p:cNvPr id="12294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235426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Box 11"/>
          <p:cNvSpPr>
            <a:spLocks noChangeArrowheads="1"/>
          </p:cNvSpPr>
          <p:nvPr/>
        </p:nvSpPr>
        <p:spPr bwMode="auto">
          <a:xfrm>
            <a:off x="758825" y="2646363"/>
            <a:ext cx="5937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ldLvl="0" animBg="1"/>
      <p:bldP spid="12295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Pages>0</Pages>
  <Words>2449</Words>
  <Characters>0</Characters>
  <Application>Microsoft Office PowerPoint</Application>
  <PresentationFormat>全屏显示(16:9)</PresentationFormat>
  <Lines>0</Lines>
  <Paragraphs>293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53" baseType="lpstr">
      <vt:lpstr>Arial</vt:lpstr>
      <vt:lpstr>宋体</vt:lpstr>
      <vt:lpstr>Calibri</vt:lpstr>
      <vt:lpstr>+mn-ea</vt:lpstr>
      <vt:lpstr>黑体</vt:lpstr>
      <vt:lpstr>隶书</vt:lpstr>
      <vt:lpstr>Times New Roman</vt:lpstr>
      <vt:lpstr>方正书宋简体</vt:lpstr>
      <vt:lpstr>Lucida Sans Unicode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在update.php页面添加一列，每行输出复选框，name为chk[]，value为数组id值。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明日科技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第3章  面向对象编程基础</dc:title>
  <dc:subject>C#程序设计实用教程</dc:subject>
  <dc:creator>小科</dc:creator>
  <cp:keywords/>
  <dc:description/>
  <cp:lastModifiedBy>jiangli</cp:lastModifiedBy>
  <cp:revision>908</cp:revision>
  <dcterms:created xsi:type="dcterms:W3CDTF">2014-12-17T01:03:00Z</dcterms:created>
  <dcterms:modified xsi:type="dcterms:W3CDTF">2023-08-21T16:33:19Z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