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30"/>
  </p:notesMasterIdLst>
  <p:sldIdLst>
    <p:sldId id="259" r:id="rId3"/>
    <p:sldId id="260" r:id="rId4"/>
    <p:sldId id="509" r:id="rId5"/>
    <p:sldId id="695" r:id="rId6"/>
    <p:sldId id="517" r:id="rId7"/>
    <p:sldId id="518" r:id="rId8"/>
    <p:sldId id="678" r:id="rId9"/>
    <p:sldId id="667" r:id="rId10"/>
    <p:sldId id="745" r:id="rId11"/>
    <p:sldId id="668" r:id="rId12"/>
    <p:sldId id="512" r:id="rId13"/>
    <p:sldId id="746" r:id="rId14"/>
    <p:sldId id="747" r:id="rId15"/>
    <p:sldId id="748" r:id="rId16"/>
    <p:sldId id="749" r:id="rId17"/>
    <p:sldId id="750" r:id="rId18"/>
    <p:sldId id="751" r:id="rId19"/>
    <p:sldId id="752" r:id="rId20"/>
    <p:sldId id="551" r:id="rId21"/>
    <p:sldId id="557" r:id="rId22"/>
    <p:sldId id="558" r:id="rId23"/>
    <p:sldId id="753" r:id="rId24"/>
    <p:sldId id="754" r:id="rId25"/>
    <p:sldId id="687" r:id="rId26"/>
    <p:sldId id="689" r:id="rId27"/>
    <p:sldId id="691" r:id="rId28"/>
    <p:sldId id="449" r:id="rId29"/>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598">
          <p15:clr>
            <a:srgbClr val="A4A3A4"/>
          </p15:clr>
        </p15:guide>
        <p15:guide id="2" pos="28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00" d="100"/>
          <a:sy n="100" d="100"/>
        </p:scale>
        <p:origin x="157" y="60"/>
      </p:cViewPr>
      <p:guideLst>
        <p:guide orient="horz" pos="1598"/>
        <p:guide pos="2892"/>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p:cNvSpPr>
          <p:nvPr>
            <p:ph type="hdr" sz="quarter"/>
          </p:nvPr>
        </p:nvSpPr>
        <p:spPr>
          <a:xfrm>
            <a:off x="0" y="0"/>
            <a:ext cx="2971800" cy="458788"/>
          </a:xfrm>
          <a:prstGeom prst="rect">
            <a:avLst/>
          </a:prstGeom>
          <a:noFill/>
          <a:ln w="9525">
            <a:noFill/>
          </a:ln>
        </p:spPr>
        <p:txBody>
          <a:bodyPr/>
          <a:lstStyle>
            <a:lvl1pPr>
              <a:defRPr noProof="1" dirty="0"/>
            </a:lvl1pPr>
          </a:lstStyle>
          <a:p>
            <a:endParaRPr lang="zh-CN" altLang="en-US"/>
          </a:p>
        </p:txBody>
      </p:sp>
      <p:sp>
        <p:nvSpPr>
          <p:cNvPr id="3075" name="日期占位符 2"/>
          <p:cNvSpPr>
            <a:spLocks noGrp="1"/>
          </p:cNvSpPr>
          <p:nvPr>
            <p:ph type="dt" idx="1"/>
          </p:nvPr>
        </p:nvSpPr>
        <p:spPr>
          <a:xfrm>
            <a:off x="3884613" y="0"/>
            <a:ext cx="2971800" cy="458788"/>
          </a:xfrm>
          <a:prstGeom prst="rect">
            <a:avLst/>
          </a:prstGeom>
          <a:noFill/>
          <a:ln w="9525">
            <a:noFill/>
          </a:ln>
        </p:spPr>
        <p:txBody>
          <a:bodyPr/>
          <a:lstStyle>
            <a:lvl1pPr>
              <a:defRPr noProof="1" dirty="0"/>
            </a:lvl1pPr>
          </a:lstStyle>
          <a:p>
            <a:fld id="{BB962C8B-B14F-4D97-AF65-F5344CB8AC3E}" type="datetime1">
              <a:rPr lang="zh-CN" altLang="en-US"/>
              <a:pPr/>
              <a:t>2023-8-22</a:t>
            </a:fld>
            <a:endParaRPr lang="zh-CN" altLang="en-US"/>
          </a:p>
        </p:txBody>
      </p:sp>
      <p:sp>
        <p:nvSpPr>
          <p:cNvPr id="3076"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a:t>单击此处编辑母版文本样式</a:t>
            </a:r>
          </a:p>
          <a:p>
            <a:r>
              <a:rPr lang="zh-CN" altLang="en-US"/>
              <a:t>第二级</a:t>
            </a:r>
          </a:p>
          <a:p>
            <a:r>
              <a:rPr lang="zh-CN" altLang="en-US"/>
              <a:t>第三级</a:t>
            </a:r>
          </a:p>
          <a:p>
            <a:r>
              <a:rPr lang="zh-CN" altLang="en-US"/>
              <a:t>第四级</a:t>
            </a:r>
          </a:p>
          <a:p>
            <a:r>
              <a:rPr lang="zh-CN" altLang="en-US"/>
              <a:t>第五级</a:t>
            </a:r>
          </a:p>
        </p:txBody>
      </p:sp>
      <p:sp>
        <p:nvSpPr>
          <p:cNvPr id="3078" name="页脚占位符 5"/>
          <p:cNvSpPr>
            <a:spLocks noGrp="1"/>
          </p:cNvSpPr>
          <p:nvPr>
            <p:ph type="ftr" sz="quarter" idx="4"/>
          </p:nvPr>
        </p:nvSpPr>
        <p:spPr>
          <a:xfrm>
            <a:off x="0" y="8685213"/>
            <a:ext cx="2971800" cy="458787"/>
          </a:xfrm>
          <a:prstGeom prst="rect">
            <a:avLst/>
          </a:prstGeom>
          <a:noFill/>
          <a:ln w="9525">
            <a:noFill/>
          </a:ln>
        </p:spPr>
        <p:txBody>
          <a:bodyPr anchor="b"/>
          <a:lstStyle>
            <a:lvl1pPr>
              <a:defRPr noProof="1" dirty="0"/>
            </a:lvl1pPr>
          </a:lstStyle>
          <a:p>
            <a:endParaRPr lang="zh-CN" altLang="en-US"/>
          </a:p>
        </p:txBody>
      </p:sp>
      <p:sp>
        <p:nvSpPr>
          <p:cNvPr id="3079" name="灯片编号占位符 6"/>
          <p:cNvSpPr>
            <a:spLocks noGrp="1"/>
          </p:cNvSpPr>
          <p:nvPr>
            <p:ph type="sldNum" sz="quarter" idx="5"/>
          </p:nvPr>
        </p:nvSpPr>
        <p:spPr>
          <a:xfrm>
            <a:off x="3884613" y="8685213"/>
            <a:ext cx="2971800" cy="458787"/>
          </a:xfrm>
          <a:prstGeom prst="rect">
            <a:avLst/>
          </a:prstGeom>
          <a:noFill/>
          <a:ln w="9525">
            <a:noFill/>
          </a:ln>
        </p:spPr>
        <p:txBody>
          <a:bodyPr anchor="b"/>
          <a:lstStyle>
            <a:lvl1pPr>
              <a:defRPr noProof="1" dirty="0"/>
            </a:lvl1pPr>
          </a:lstStyle>
          <a:p>
            <a:fld id="{F3C8A325-C47F-47DD-9B51-ADE339B4CBCF}" type="slidenum">
              <a:rPr lang="zh-CN" altLang="en-US"/>
              <a:pPr/>
              <a:t>‹#›</a:t>
            </a:fld>
            <a:endParaRPr lang="zh-CN" altLang="en-US"/>
          </a:p>
        </p:txBody>
      </p:sp>
    </p:spTree>
  </p:cSld>
  <p:clrMap bg1="lt1" tx1="dk1" bg2="lt2" tx2="dk2" accent1="accent1" accent2="accent2" accent3="accent3" accent4="accent4" accent5="accent5" accent6="accent6" hlink="hlink" folHlink="folHlink"/>
  <p:hf hdr="0" ftr="0" dt="0"/>
  <p:notesStyle>
    <a:lvl1pPr algn="l" defTabSz="0" rtl="0" eaLnBrk="0" fontAlgn="base" hangingPunct="0">
      <a:spcBef>
        <a:spcPct val="30000"/>
      </a:spcBef>
      <a:spcAft>
        <a:spcPct val="0"/>
      </a:spcAft>
      <a:defRPr sz="1200" kern="1200">
        <a:solidFill>
          <a:schemeClr val="tx1"/>
        </a:solidFill>
        <a:latin typeface="Arial" panose="020B0604020202020204" pitchFamily="34" charset="0"/>
      </a:defRPr>
    </a:lvl1pPr>
    <a:lvl2pPr lvl="1" algn="l" defTabSz="0" rtl="0" eaLnBrk="0" fontAlgn="base" hangingPunct="0">
      <a:spcBef>
        <a:spcPct val="30000"/>
      </a:spcBef>
      <a:spcAft>
        <a:spcPct val="0"/>
      </a:spcAft>
      <a:defRPr sz="1200" kern="1200">
        <a:solidFill>
          <a:schemeClr val="tx1"/>
        </a:solidFill>
        <a:latin typeface="Arial" panose="020B0604020202020204" pitchFamily="34" charset="0"/>
      </a:defRPr>
    </a:lvl2pPr>
    <a:lvl3pPr lvl="2" algn="l" defTabSz="0" rtl="0" eaLnBrk="0" fontAlgn="base" hangingPunct="0">
      <a:spcBef>
        <a:spcPct val="30000"/>
      </a:spcBef>
      <a:spcAft>
        <a:spcPct val="0"/>
      </a:spcAft>
      <a:defRPr sz="1200" kern="1200">
        <a:solidFill>
          <a:schemeClr val="tx1"/>
        </a:solidFill>
        <a:latin typeface="Arial" panose="020B0604020202020204" pitchFamily="34" charset="0"/>
      </a:defRPr>
    </a:lvl3pPr>
    <a:lvl4pPr lvl="3" algn="l" defTabSz="0" rtl="0" eaLnBrk="0" fontAlgn="base" hangingPunct="0">
      <a:spcBef>
        <a:spcPct val="30000"/>
      </a:spcBef>
      <a:spcAft>
        <a:spcPct val="0"/>
      </a:spcAft>
      <a:defRPr sz="1200" kern="1200">
        <a:solidFill>
          <a:schemeClr val="tx1"/>
        </a:solidFill>
        <a:latin typeface="Arial" panose="020B0604020202020204" pitchFamily="34" charset="0"/>
      </a:defRPr>
    </a:lvl4pPr>
    <a:lvl5pPr lvl="4" algn="l" defTabSz="0" rtl="0" eaLnBrk="0" fontAlgn="base" hangingPunct="0">
      <a:spcBef>
        <a:spcPct val="30000"/>
      </a:spcBef>
      <a:spcAft>
        <a:spcPct val="0"/>
      </a:spcAft>
      <a:defRPr sz="1200" kern="1200">
        <a:solidFill>
          <a:schemeClr val="tx1"/>
        </a:solidFill>
        <a:latin typeface="Arial" panose="020B0604020202020204" pitchFamily="34" charset="0"/>
      </a:defRPr>
    </a:lvl5pPr>
    <a:lvl6pPr marL="2286000" lvl="5" indent="0" algn="l" defTabSz="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defRPr>
    </a:lvl6pPr>
    <a:lvl7pPr marL="2743200" lvl="6" indent="0" algn="l" defTabSz="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defRPr>
    </a:lvl7pPr>
    <a:lvl8pPr marL="3200400" lvl="7" indent="0" algn="l" defTabSz="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defRPr>
    </a:lvl8pPr>
    <a:lvl9pPr marL="3657600" lvl="8" indent="0" algn="l" defTabSz="0" eaLnBrk="0" fontAlgn="base" latinLnBrk="0" hangingPunct="0">
      <a:lnSpc>
        <a:spcPct val="100000"/>
      </a:lnSpc>
      <a:spcBef>
        <a:spcPct val="30000"/>
      </a:spcBef>
      <a:spcAft>
        <a:spcPct val="0"/>
      </a:spcAft>
      <a:buNone/>
      <a:defRPr sz="1200" b="0" i="0" u="none" kern="1200" baseline="0">
        <a:solidFill>
          <a:schemeClr val="tx1"/>
        </a:solidFill>
        <a:latin typeface="Arial" panose="020B0604020202020204" pitchFamily="34" charset="0"/>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CBA7B985-1D14-4067-BBD5-139AD19AAEB2}" type="slidenum">
              <a:rPr lang="zh-CN" altLang="en-US"/>
              <a:pPr/>
              <a:t>‹#›</a:t>
            </a:fld>
            <a:endParaRPr lang="zh-CN" altLang="en-US"/>
          </a:p>
        </p:txBody>
      </p:sp>
    </p:spTree>
    <p:extLst>
      <p:ext uri="{BB962C8B-B14F-4D97-AF65-F5344CB8AC3E}">
        <p14:creationId xmlns:p14="http://schemas.microsoft.com/office/powerpoint/2010/main" val="2460731065"/>
      </p:ext>
    </p:extLst>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56D50286-E158-4CF7-9C8F-12A1E1CCAC6A}" type="slidenum">
              <a:rPr lang="zh-CN" altLang="en-US"/>
              <a:pPr/>
              <a:t>‹#›</a:t>
            </a:fld>
            <a:endParaRPr lang="zh-CN" altLang="en-US"/>
          </a:p>
        </p:txBody>
      </p:sp>
    </p:spTree>
    <p:extLst>
      <p:ext uri="{BB962C8B-B14F-4D97-AF65-F5344CB8AC3E}">
        <p14:creationId xmlns:p14="http://schemas.microsoft.com/office/powerpoint/2010/main" val="4294913069"/>
      </p:ext>
    </p:extLst>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375"/>
            <a:ext cx="6052930" cy="438785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2C28EF4E-CF7D-4490-86D5-D000F2367E7F}" type="slidenum">
              <a:rPr lang="zh-CN" altLang="en-US"/>
              <a:pPr/>
              <a:t>‹#›</a:t>
            </a:fld>
            <a:endParaRPr lang="zh-CN" altLang="en-US"/>
          </a:p>
        </p:txBody>
      </p:sp>
    </p:spTree>
    <p:extLst>
      <p:ext uri="{BB962C8B-B14F-4D97-AF65-F5344CB8AC3E}">
        <p14:creationId xmlns:p14="http://schemas.microsoft.com/office/powerpoint/2010/main" val="4241362577"/>
      </p:ext>
    </p:extLst>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BBD701E1-10AC-4931-88D5-7420FD70415E}" type="slidenum">
              <a:rPr lang="zh-CN" altLang="en-US"/>
              <a:pPr/>
              <a:t>‹#›</a:t>
            </a:fld>
            <a:endParaRPr lang="zh-CN" altLang="en-US"/>
          </a:p>
        </p:txBody>
      </p:sp>
    </p:spTree>
    <p:extLst>
      <p:ext uri="{BB962C8B-B14F-4D97-AF65-F5344CB8AC3E}">
        <p14:creationId xmlns:p14="http://schemas.microsoft.com/office/powerpoint/2010/main" val="45213401"/>
      </p:ext>
    </p:extLst>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3C9F30A4-B486-4698-B93B-84229A3A86CA}" type="slidenum">
              <a:rPr lang="zh-CN" altLang="en-US"/>
              <a:pPr/>
              <a:t>‹#›</a:t>
            </a:fld>
            <a:endParaRPr lang="zh-CN" altLang="en-US"/>
          </a:p>
        </p:txBody>
      </p:sp>
    </p:spTree>
    <p:extLst>
      <p:ext uri="{BB962C8B-B14F-4D97-AF65-F5344CB8AC3E}">
        <p14:creationId xmlns:p14="http://schemas.microsoft.com/office/powerpoint/2010/main" val="324307137"/>
      </p:ext>
    </p:extLst>
  </p:cSld>
  <p:clrMapOvr>
    <a:masterClrMapping/>
  </p:clrMapOvr>
  <p:transition spd="med">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911A1793-9ED5-470B-980F-48E6263BB0DD}" type="slidenum">
              <a:rPr lang="zh-CN" altLang="en-US"/>
              <a:pPr/>
              <a:t>‹#›</a:t>
            </a:fld>
            <a:endParaRPr lang="zh-CN" altLang="en-US"/>
          </a:p>
        </p:txBody>
      </p:sp>
    </p:spTree>
    <p:extLst>
      <p:ext uri="{BB962C8B-B14F-4D97-AF65-F5344CB8AC3E}">
        <p14:creationId xmlns:p14="http://schemas.microsoft.com/office/powerpoint/2010/main" val="487480205"/>
      </p:ext>
    </p:extLst>
  </p:cSld>
  <p:clrMapOvr>
    <a:masterClrMapping/>
  </p:clrMapOvr>
  <p:transition spd="med">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0"/>
            <a:ext cx="4032504" cy="33940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150"/>
            <a:ext cx="4032504" cy="33940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743437A6-8E4D-413B-8EA7-64197E586A3A}" type="slidenum">
              <a:rPr lang="zh-CN" altLang="en-US"/>
              <a:pPr/>
              <a:t>‹#›</a:t>
            </a:fld>
            <a:endParaRPr lang="zh-CN" altLang="en-US"/>
          </a:p>
        </p:txBody>
      </p:sp>
    </p:spTree>
    <p:extLst>
      <p:ext uri="{BB962C8B-B14F-4D97-AF65-F5344CB8AC3E}">
        <p14:creationId xmlns:p14="http://schemas.microsoft.com/office/powerpoint/2010/main" val="1150466375"/>
      </p:ext>
    </p:extLst>
  </p:cSld>
  <p:clrMapOvr>
    <a:masterClrMapping/>
  </p:clrMapOvr>
  <p:transition spd="med">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8" name="页脚占位符 4"/>
          <p:cNvSpPr>
            <a:spLocks noGrp="1"/>
          </p:cNvSpPr>
          <p:nvPr>
            <p:ph type="ftr" sz="quarter" idx="11"/>
          </p:nvPr>
        </p:nvSpPr>
        <p:spPr>
          <a:ln/>
        </p:spPr>
        <p:txBody>
          <a:bodyPr/>
          <a:lstStyle>
            <a:lvl1pPr>
              <a:defRPr/>
            </a:lvl1pPr>
          </a:lstStyle>
          <a:p>
            <a:endParaRPr lang="zh-CN" altLang="en-US"/>
          </a:p>
        </p:txBody>
      </p:sp>
      <p:sp>
        <p:nvSpPr>
          <p:cNvPr id="9" name="灯片编号占位符 5"/>
          <p:cNvSpPr>
            <a:spLocks noGrp="1"/>
          </p:cNvSpPr>
          <p:nvPr>
            <p:ph type="sldNum" sz="quarter" idx="12"/>
          </p:nvPr>
        </p:nvSpPr>
        <p:spPr>
          <a:ln/>
        </p:spPr>
        <p:txBody>
          <a:bodyPr/>
          <a:lstStyle>
            <a:lvl1pPr>
              <a:defRPr/>
            </a:lvl1pPr>
          </a:lstStyle>
          <a:p>
            <a:fld id="{E9DA2E2D-32DA-4650-A1BC-F9CC523C6306}" type="slidenum">
              <a:rPr lang="zh-CN" altLang="en-US"/>
              <a:pPr/>
              <a:t>‹#›</a:t>
            </a:fld>
            <a:endParaRPr lang="zh-CN" altLang="en-US"/>
          </a:p>
        </p:txBody>
      </p:sp>
    </p:spTree>
    <p:extLst>
      <p:ext uri="{BB962C8B-B14F-4D97-AF65-F5344CB8AC3E}">
        <p14:creationId xmlns:p14="http://schemas.microsoft.com/office/powerpoint/2010/main" val="16792042"/>
      </p:ext>
    </p:extLst>
  </p:cSld>
  <p:clrMapOvr>
    <a:masterClrMapping/>
  </p:clrMapOvr>
  <p:transition spd="med">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4" name="页脚占位符 4"/>
          <p:cNvSpPr>
            <a:spLocks noGrp="1"/>
          </p:cNvSpPr>
          <p:nvPr>
            <p:ph type="ftr" sz="quarter" idx="11"/>
          </p:nvPr>
        </p:nvSpPr>
        <p:spPr>
          <a:ln/>
        </p:spPr>
        <p:txBody>
          <a:bodyPr/>
          <a:lstStyle>
            <a:lvl1pPr>
              <a:defRPr/>
            </a:lvl1pPr>
          </a:lstStyle>
          <a:p>
            <a:endParaRPr lang="zh-CN" altLang="en-US"/>
          </a:p>
        </p:txBody>
      </p:sp>
      <p:sp>
        <p:nvSpPr>
          <p:cNvPr id="5" name="灯片编号占位符 5"/>
          <p:cNvSpPr>
            <a:spLocks noGrp="1"/>
          </p:cNvSpPr>
          <p:nvPr>
            <p:ph type="sldNum" sz="quarter" idx="12"/>
          </p:nvPr>
        </p:nvSpPr>
        <p:spPr>
          <a:ln/>
        </p:spPr>
        <p:txBody>
          <a:bodyPr/>
          <a:lstStyle>
            <a:lvl1pPr>
              <a:defRPr/>
            </a:lvl1pPr>
          </a:lstStyle>
          <a:p>
            <a:fld id="{391C1438-803A-462D-9D66-2DDFEBEE35B4}" type="slidenum">
              <a:rPr lang="zh-CN" altLang="en-US"/>
              <a:pPr/>
              <a:t>‹#›</a:t>
            </a:fld>
            <a:endParaRPr lang="zh-CN" altLang="en-US"/>
          </a:p>
        </p:txBody>
      </p:sp>
    </p:spTree>
    <p:extLst>
      <p:ext uri="{BB962C8B-B14F-4D97-AF65-F5344CB8AC3E}">
        <p14:creationId xmlns:p14="http://schemas.microsoft.com/office/powerpoint/2010/main" val="1974489958"/>
      </p:ext>
    </p:extLst>
  </p:cSld>
  <p:clrMapOvr>
    <a:masterClrMapping/>
  </p:clrMapOvr>
  <p:transition spd="med">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3" name="页脚占位符 4"/>
          <p:cNvSpPr>
            <a:spLocks noGrp="1"/>
          </p:cNvSpPr>
          <p:nvPr>
            <p:ph type="ftr" sz="quarter" idx="11"/>
          </p:nvPr>
        </p:nvSpPr>
        <p:spPr>
          <a:ln/>
        </p:spPr>
        <p:txBody>
          <a:bodyPr/>
          <a:lstStyle>
            <a:lvl1pPr>
              <a:defRPr/>
            </a:lvl1pPr>
          </a:lstStyle>
          <a:p>
            <a:endParaRPr lang="zh-CN" altLang="en-US"/>
          </a:p>
        </p:txBody>
      </p:sp>
      <p:sp>
        <p:nvSpPr>
          <p:cNvPr id="4" name="灯片编号占位符 5"/>
          <p:cNvSpPr>
            <a:spLocks noGrp="1"/>
          </p:cNvSpPr>
          <p:nvPr>
            <p:ph type="sldNum" sz="quarter" idx="12"/>
          </p:nvPr>
        </p:nvSpPr>
        <p:spPr>
          <a:ln/>
        </p:spPr>
        <p:txBody>
          <a:bodyPr/>
          <a:lstStyle>
            <a:lvl1pPr>
              <a:defRPr/>
            </a:lvl1pPr>
          </a:lstStyle>
          <a:p>
            <a:fld id="{DC4BA4F0-2046-4148-8424-4038B1CE9DD0}" type="slidenum">
              <a:rPr lang="zh-CN" altLang="en-US"/>
              <a:pPr/>
              <a:t>‹#›</a:t>
            </a:fld>
            <a:endParaRPr lang="zh-CN" altLang="en-US"/>
          </a:p>
        </p:txBody>
      </p:sp>
    </p:spTree>
    <p:extLst>
      <p:ext uri="{BB962C8B-B14F-4D97-AF65-F5344CB8AC3E}">
        <p14:creationId xmlns:p14="http://schemas.microsoft.com/office/powerpoint/2010/main" val="1143430734"/>
      </p:ext>
    </p:extLst>
  </p:cSld>
  <p:clrMapOvr>
    <a:masterClrMapping/>
  </p:clrMapOvr>
  <p:transition spd="med">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DDC2C07B-910C-4BC7-8C5D-B36A2B913AB8}" type="slidenum">
              <a:rPr lang="zh-CN" altLang="en-US"/>
              <a:pPr/>
              <a:t>‹#›</a:t>
            </a:fld>
            <a:endParaRPr lang="zh-CN" altLang="en-US"/>
          </a:p>
        </p:txBody>
      </p:sp>
    </p:spTree>
    <p:extLst>
      <p:ext uri="{BB962C8B-B14F-4D97-AF65-F5344CB8AC3E}">
        <p14:creationId xmlns:p14="http://schemas.microsoft.com/office/powerpoint/2010/main" val="208712972"/>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8E94A1E1-DC7F-4B0C-AC29-58705A76C6F8}" type="slidenum">
              <a:rPr lang="zh-CN" altLang="en-US"/>
              <a:pPr/>
              <a:t>‹#›</a:t>
            </a:fld>
            <a:endParaRPr lang="zh-CN" altLang="en-US"/>
          </a:p>
        </p:txBody>
      </p:sp>
    </p:spTree>
    <p:extLst>
      <p:ext uri="{BB962C8B-B14F-4D97-AF65-F5344CB8AC3E}">
        <p14:creationId xmlns:p14="http://schemas.microsoft.com/office/powerpoint/2010/main" val="2776561431"/>
      </p:ext>
    </p:extLst>
  </p:cSld>
  <p:clrMapOvr>
    <a:masterClrMapping/>
  </p:clrMapOvr>
  <p:transition spd="med">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02C8ECB3-4E80-49E3-8C22-FE0E606BD59E}" type="slidenum">
              <a:rPr lang="zh-CN" altLang="en-US"/>
              <a:pPr/>
              <a:t>‹#›</a:t>
            </a:fld>
            <a:endParaRPr lang="zh-CN" altLang="en-US"/>
          </a:p>
        </p:txBody>
      </p:sp>
    </p:spTree>
    <p:extLst>
      <p:ext uri="{BB962C8B-B14F-4D97-AF65-F5344CB8AC3E}">
        <p14:creationId xmlns:p14="http://schemas.microsoft.com/office/powerpoint/2010/main" val="91271769"/>
      </p:ext>
    </p:extLst>
  </p:cSld>
  <p:clrMapOvr>
    <a:masterClrMapping/>
  </p:clrMapOvr>
  <p:transition spd="med">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61D2DA1B-3531-4250-8711-A66C1664D560}" type="slidenum">
              <a:rPr lang="zh-CN" altLang="en-US"/>
              <a:pPr/>
              <a:t>‹#›</a:t>
            </a:fld>
            <a:endParaRPr lang="zh-CN" altLang="en-US"/>
          </a:p>
        </p:txBody>
      </p:sp>
    </p:spTree>
    <p:extLst>
      <p:ext uri="{BB962C8B-B14F-4D97-AF65-F5344CB8AC3E}">
        <p14:creationId xmlns:p14="http://schemas.microsoft.com/office/powerpoint/2010/main" val="1760528463"/>
      </p:ext>
    </p:extLst>
  </p:cSld>
  <p:clrMapOvr>
    <a:masterClrMapping/>
  </p:clrMapOvr>
  <p:transition spd="med">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375"/>
            <a:ext cx="6052930" cy="438785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26946225-4563-4786-A2F8-69D98979AD45}" type="slidenum">
              <a:rPr lang="zh-CN" altLang="en-US"/>
              <a:pPr/>
              <a:t>‹#›</a:t>
            </a:fld>
            <a:endParaRPr lang="zh-CN" altLang="en-US"/>
          </a:p>
        </p:txBody>
      </p:sp>
    </p:spTree>
    <p:extLst>
      <p:ext uri="{BB962C8B-B14F-4D97-AF65-F5344CB8AC3E}">
        <p14:creationId xmlns:p14="http://schemas.microsoft.com/office/powerpoint/2010/main" val="1404723877"/>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5" name="页脚占位符 4"/>
          <p:cNvSpPr>
            <a:spLocks noGrp="1"/>
          </p:cNvSpPr>
          <p:nvPr>
            <p:ph type="ftr" sz="quarter" idx="11"/>
          </p:nvPr>
        </p:nvSpPr>
        <p:spPr>
          <a:ln/>
        </p:spPr>
        <p:txBody>
          <a:bodyPr/>
          <a:lstStyle>
            <a:lvl1pPr>
              <a:defRPr/>
            </a:lvl1pPr>
          </a:lstStyle>
          <a:p>
            <a:endParaRPr lang="zh-CN" altLang="en-US"/>
          </a:p>
        </p:txBody>
      </p:sp>
      <p:sp>
        <p:nvSpPr>
          <p:cNvPr id="6" name="灯片编号占位符 5"/>
          <p:cNvSpPr>
            <a:spLocks noGrp="1"/>
          </p:cNvSpPr>
          <p:nvPr>
            <p:ph type="sldNum" sz="quarter" idx="12"/>
          </p:nvPr>
        </p:nvSpPr>
        <p:spPr>
          <a:ln/>
        </p:spPr>
        <p:txBody>
          <a:bodyPr/>
          <a:lstStyle>
            <a:lvl1pPr>
              <a:defRPr/>
            </a:lvl1pPr>
          </a:lstStyle>
          <a:p>
            <a:fld id="{7B9DA407-5FD5-48A7-B5B1-F3E525E3CF3D}" type="slidenum">
              <a:rPr lang="zh-CN" altLang="en-US"/>
              <a:pPr/>
              <a:t>‹#›</a:t>
            </a:fld>
            <a:endParaRPr lang="zh-CN" altLang="en-US"/>
          </a:p>
        </p:txBody>
      </p:sp>
    </p:spTree>
    <p:extLst>
      <p:ext uri="{BB962C8B-B14F-4D97-AF65-F5344CB8AC3E}">
        <p14:creationId xmlns:p14="http://schemas.microsoft.com/office/powerpoint/2010/main" val="1798343794"/>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0"/>
            <a:ext cx="4032504" cy="33940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150"/>
            <a:ext cx="4032504" cy="33940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5C45E173-F90F-4BEB-968F-155F6D121131}" type="slidenum">
              <a:rPr lang="zh-CN" altLang="en-US"/>
              <a:pPr/>
              <a:t>‹#›</a:t>
            </a:fld>
            <a:endParaRPr lang="zh-CN" altLang="en-US"/>
          </a:p>
        </p:txBody>
      </p:sp>
    </p:spTree>
    <p:extLst>
      <p:ext uri="{BB962C8B-B14F-4D97-AF65-F5344CB8AC3E}">
        <p14:creationId xmlns:p14="http://schemas.microsoft.com/office/powerpoint/2010/main" val="1966987027"/>
      </p:ext>
    </p:extLst>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1999034"/>
            <a:ext cx="3655181"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8" name="页脚占位符 4"/>
          <p:cNvSpPr>
            <a:spLocks noGrp="1"/>
          </p:cNvSpPr>
          <p:nvPr>
            <p:ph type="ftr" sz="quarter" idx="11"/>
          </p:nvPr>
        </p:nvSpPr>
        <p:spPr>
          <a:ln/>
        </p:spPr>
        <p:txBody>
          <a:bodyPr/>
          <a:lstStyle>
            <a:lvl1pPr>
              <a:defRPr/>
            </a:lvl1pPr>
          </a:lstStyle>
          <a:p>
            <a:endParaRPr lang="zh-CN" altLang="en-US"/>
          </a:p>
        </p:txBody>
      </p:sp>
      <p:sp>
        <p:nvSpPr>
          <p:cNvPr id="9" name="灯片编号占位符 5"/>
          <p:cNvSpPr>
            <a:spLocks noGrp="1"/>
          </p:cNvSpPr>
          <p:nvPr>
            <p:ph type="sldNum" sz="quarter" idx="12"/>
          </p:nvPr>
        </p:nvSpPr>
        <p:spPr>
          <a:ln/>
        </p:spPr>
        <p:txBody>
          <a:bodyPr/>
          <a:lstStyle>
            <a:lvl1pPr>
              <a:defRPr/>
            </a:lvl1pPr>
          </a:lstStyle>
          <a:p>
            <a:fld id="{71BEFCFC-E7DD-4D5E-8376-B28166A0AFFA}" type="slidenum">
              <a:rPr lang="zh-CN" altLang="en-US"/>
              <a:pPr/>
              <a:t>‹#›</a:t>
            </a:fld>
            <a:endParaRPr lang="zh-CN" altLang="en-US"/>
          </a:p>
        </p:txBody>
      </p:sp>
    </p:spTree>
    <p:extLst>
      <p:ext uri="{BB962C8B-B14F-4D97-AF65-F5344CB8AC3E}">
        <p14:creationId xmlns:p14="http://schemas.microsoft.com/office/powerpoint/2010/main" val="4077941242"/>
      </p:ext>
    </p:extLst>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4" name="页脚占位符 4"/>
          <p:cNvSpPr>
            <a:spLocks noGrp="1"/>
          </p:cNvSpPr>
          <p:nvPr>
            <p:ph type="ftr" sz="quarter" idx="11"/>
          </p:nvPr>
        </p:nvSpPr>
        <p:spPr>
          <a:ln/>
        </p:spPr>
        <p:txBody>
          <a:bodyPr/>
          <a:lstStyle>
            <a:lvl1pPr>
              <a:defRPr/>
            </a:lvl1pPr>
          </a:lstStyle>
          <a:p>
            <a:endParaRPr lang="zh-CN" altLang="en-US"/>
          </a:p>
        </p:txBody>
      </p:sp>
      <p:sp>
        <p:nvSpPr>
          <p:cNvPr id="5" name="灯片编号占位符 5"/>
          <p:cNvSpPr>
            <a:spLocks noGrp="1"/>
          </p:cNvSpPr>
          <p:nvPr>
            <p:ph type="sldNum" sz="quarter" idx="12"/>
          </p:nvPr>
        </p:nvSpPr>
        <p:spPr>
          <a:ln/>
        </p:spPr>
        <p:txBody>
          <a:bodyPr/>
          <a:lstStyle>
            <a:lvl1pPr>
              <a:defRPr/>
            </a:lvl1pPr>
          </a:lstStyle>
          <a:p>
            <a:fld id="{67DCF137-3BBF-45F3-8827-58B330686EDA}" type="slidenum">
              <a:rPr lang="zh-CN" altLang="en-US"/>
              <a:pPr/>
              <a:t>‹#›</a:t>
            </a:fld>
            <a:endParaRPr lang="zh-CN" altLang="en-US"/>
          </a:p>
        </p:txBody>
      </p:sp>
    </p:spTree>
    <p:extLst>
      <p:ext uri="{BB962C8B-B14F-4D97-AF65-F5344CB8AC3E}">
        <p14:creationId xmlns:p14="http://schemas.microsoft.com/office/powerpoint/2010/main" val="1357505277"/>
      </p:ext>
    </p:extLst>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3" name="页脚占位符 4"/>
          <p:cNvSpPr>
            <a:spLocks noGrp="1"/>
          </p:cNvSpPr>
          <p:nvPr>
            <p:ph type="ftr" sz="quarter" idx="11"/>
          </p:nvPr>
        </p:nvSpPr>
        <p:spPr>
          <a:ln/>
        </p:spPr>
        <p:txBody>
          <a:bodyPr/>
          <a:lstStyle>
            <a:lvl1pPr>
              <a:defRPr/>
            </a:lvl1pPr>
          </a:lstStyle>
          <a:p>
            <a:endParaRPr lang="zh-CN" altLang="en-US"/>
          </a:p>
        </p:txBody>
      </p:sp>
      <p:sp>
        <p:nvSpPr>
          <p:cNvPr id="4" name="灯片编号占位符 5"/>
          <p:cNvSpPr>
            <a:spLocks noGrp="1"/>
          </p:cNvSpPr>
          <p:nvPr>
            <p:ph type="sldNum" sz="quarter" idx="12"/>
          </p:nvPr>
        </p:nvSpPr>
        <p:spPr>
          <a:ln/>
        </p:spPr>
        <p:txBody>
          <a:bodyPr/>
          <a:lstStyle>
            <a:lvl1pPr>
              <a:defRPr/>
            </a:lvl1pPr>
          </a:lstStyle>
          <a:p>
            <a:fld id="{B6AF413F-34C7-4ACF-91B7-7D4016B4D1BF}" type="slidenum">
              <a:rPr lang="zh-CN" altLang="en-US"/>
              <a:pPr/>
              <a:t>‹#›</a:t>
            </a:fld>
            <a:endParaRPr lang="zh-CN" altLang="en-US"/>
          </a:p>
        </p:txBody>
      </p:sp>
    </p:spTree>
    <p:extLst>
      <p:ext uri="{BB962C8B-B14F-4D97-AF65-F5344CB8AC3E}">
        <p14:creationId xmlns:p14="http://schemas.microsoft.com/office/powerpoint/2010/main" val="3235721711"/>
      </p:ext>
    </p:extLst>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CFA4D9E8-49DE-4AC2-A345-AFBE5F0826E6}" type="slidenum">
              <a:rPr lang="zh-CN" altLang="en-US"/>
              <a:pPr/>
              <a:t>‹#›</a:t>
            </a:fld>
            <a:endParaRPr lang="zh-CN" altLang="en-US"/>
          </a:p>
        </p:txBody>
      </p:sp>
    </p:spTree>
    <p:extLst>
      <p:ext uri="{BB962C8B-B14F-4D97-AF65-F5344CB8AC3E}">
        <p14:creationId xmlns:p14="http://schemas.microsoft.com/office/powerpoint/2010/main" val="3321587610"/>
      </p:ext>
    </p:extLst>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3"/>
          <p:cNvSpPr>
            <a:spLocks noGrp="1"/>
          </p:cNvSpPr>
          <p:nvPr>
            <p:ph type="dt" sz="half" idx="10"/>
          </p:nvPr>
        </p:nvSpPr>
        <p:spPr>
          <a:ln/>
        </p:spPr>
        <p:txBody>
          <a:bodyPr/>
          <a:lstStyle>
            <a:lvl1pPr>
              <a:defRPr/>
            </a:lvl1pPr>
          </a:lstStyle>
          <a:p>
            <a:fld id="{BB962C8B-B14F-4D97-AF65-F5344CB8AC3E}" type="datetime1">
              <a:rPr lang="en-US" altLang="zh-CN"/>
              <a:pPr/>
              <a:t>8/22/2023</a:t>
            </a:fld>
            <a:endParaRPr lang="en-US" altLang="zh-CN"/>
          </a:p>
        </p:txBody>
      </p:sp>
      <p:sp>
        <p:nvSpPr>
          <p:cNvPr id="6" name="页脚占位符 4"/>
          <p:cNvSpPr>
            <a:spLocks noGrp="1"/>
          </p:cNvSpPr>
          <p:nvPr>
            <p:ph type="ftr" sz="quarter" idx="11"/>
          </p:nvPr>
        </p:nvSpPr>
        <p:spPr>
          <a:ln/>
        </p:spPr>
        <p:txBody>
          <a:bodyPr/>
          <a:lstStyle>
            <a:lvl1pPr>
              <a:defRPr/>
            </a:lvl1pPr>
          </a:lstStyle>
          <a:p>
            <a:endParaRPr lang="zh-CN" altLang="en-US"/>
          </a:p>
        </p:txBody>
      </p:sp>
      <p:sp>
        <p:nvSpPr>
          <p:cNvPr id="7" name="灯片编号占位符 5"/>
          <p:cNvSpPr>
            <a:spLocks noGrp="1"/>
          </p:cNvSpPr>
          <p:nvPr>
            <p:ph type="sldNum" sz="quarter" idx="12"/>
          </p:nvPr>
        </p:nvSpPr>
        <p:spPr>
          <a:ln/>
        </p:spPr>
        <p:txBody>
          <a:bodyPr/>
          <a:lstStyle>
            <a:lvl1pPr>
              <a:defRPr/>
            </a:lvl1pPr>
          </a:lstStyle>
          <a:p>
            <a:fld id="{F485C922-4738-460E-8C09-358CDAB859D9}" type="slidenum">
              <a:rPr lang="zh-CN" altLang="en-US"/>
              <a:pPr/>
              <a:t>‹#›</a:t>
            </a:fld>
            <a:endParaRPr lang="zh-CN" altLang="en-US"/>
          </a:p>
        </p:txBody>
      </p:sp>
    </p:spTree>
    <p:extLst>
      <p:ext uri="{BB962C8B-B14F-4D97-AF65-F5344CB8AC3E}">
        <p14:creationId xmlns:p14="http://schemas.microsoft.com/office/powerpoint/2010/main" val="1066661746"/>
      </p:ext>
    </p:extLst>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anose="020F0502020204030204" pitchFamily="34" charset="0"/>
              </a:rPr>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anose="020F0502020204030204" pitchFamily="34" charset="0"/>
              </a:rPr>
              <a:t>单击此处编辑母版文本样式</a:t>
            </a:r>
          </a:p>
          <a:p>
            <a:pPr lvl="1"/>
            <a:r>
              <a:rPr lang="zh-CN" altLang="en-US" smtClean="0">
                <a:sym typeface="Calibri" panose="020F0502020204030204" pitchFamily="34" charset="0"/>
              </a:rPr>
              <a:t>第二级</a:t>
            </a:r>
          </a:p>
          <a:p>
            <a:pPr lvl="2"/>
            <a:r>
              <a:rPr lang="zh-CN" altLang="en-US" smtClean="0">
                <a:sym typeface="Calibri" panose="020F0502020204030204" pitchFamily="34" charset="0"/>
              </a:rPr>
              <a:t>第三级</a:t>
            </a:r>
          </a:p>
          <a:p>
            <a:pPr lvl="3"/>
            <a:r>
              <a:rPr lang="zh-CN" altLang="en-US" smtClean="0">
                <a:sym typeface="Calibri" panose="020F0502020204030204" pitchFamily="34" charset="0"/>
              </a:rPr>
              <a:t>第四级</a:t>
            </a:r>
          </a:p>
          <a:p>
            <a:pPr lvl="4"/>
            <a:r>
              <a:rPr lang="zh-CN" altLang="en-US" smtClean="0">
                <a:sym typeface="Calibri" panose="020F0502020204030204" pitchFamily="34" charset="0"/>
              </a:rPr>
              <a:t>第五级</a:t>
            </a:r>
          </a:p>
        </p:txBody>
      </p:sp>
      <p:sp>
        <p:nvSpPr>
          <p:cNvPr id="1028" name="日期占位符 3"/>
          <p:cNvSpPr>
            <a:spLocks noGrp="1"/>
          </p:cNvSpPr>
          <p:nvPr>
            <p:ph type="dt" sz="half" idx="2"/>
          </p:nvPr>
        </p:nvSpPr>
        <p:spPr>
          <a:xfrm>
            <a:off x="457200" y="4767263"/>
            <a:ext cx="2133600" cy="274637"/>
          </a:xfrm>
          <a:prstGeom prst="rect">
            <a:avLst/>
          </a:prstGeom>
          <a:noFill/>
          <a:ln w="9525">
            <a:noFill/>
          </a:ln>
        </p:spPr>
        <p:txBody>
          <a:bodyPr anchor="ctr"/>
          <a:lstStyle>
            <a:lvl1pPr>
              <a:defRPr sz="1200" noProof="1" dirty="0">
                <a:solidFill>
                  <a:srgbClr val="898989"/>
                </a:solidFill>
                <a:ea typeface="宋体" panose="02010600030101010101" pitchFamily="2" charset="-122"/>
              </a:defRPr>
            </a:lvl1pPr>
          </a:lstStyle>
          <a:p>
            <a:fld id="{BB962C8B-B14F-4D97-AF65-F5344CB8AC3E}" type="datetime1">
              <a:rPr lang="en-US" altLang="zh-CN"/>
              <a:pPr/>
              <a:t>8/22/2023</a:t>
            </a:fld>
            <a:endParaRPr lang="en-US" altLang="zh-CN"/>
          </a:p>
        </p:txBody>
      </p:sp>
      <p:sp>
        <p:nvSpPr>
          <p:cNvPr id="1029" name="页脚占位符 4"/>
          <p:cNvSpPr>
            <a:spLocks noGrp="1"/>
          </p:cNvSpPr>
          <p:nvPr>
            <p:ph type="ftr" sz="quarter" idx="3"/>
          </p:nvPr>
        </p:nvSpPr>
        <p:spPr>
          <a:xfrm>
            <a:off x="3124200" y="4767263"/>
            <a:ext cx="2895600" cy="274637"/>
          </a:xfrm>
          <a:prstGeom prst="rect">
            <a:avLst/>
          </a:prstGeom>
          <a:noFill/>
          <a:ln w="9525">
            <a:noFill/>
          </a:ln>
        </p:spPr>
        <p:txBody>
          <a:bodyPr anchor="ctr"/>
          <a:lstStyle>
            <a:lvl1pPr algn="ctr">
              <a:defRPr sz="1200" noProof="1" dirty="0">
                <a:solidFill>
                  <a:srgbClr val="898989"/>
                </a:solidFill>
                <a:ea typeface="宋体" panose="02010600030101010101" pitchFamily="2" charset="-122"/>
              </a:defRPr>
            </a:lvl1pPr>
          </a:lstStyle>
          <a:p>
            <a:endParaRPr lang="zh-CN" altLang="en-US"/>
          </a:p>
        </p:txBody>
      </p:sp>
      <p:sp>
        <p:nvSpPr>
          <p:cNvPr id="1030" name="灯片编号占位符 5"/>
          <p:cNvSpPr>
            <a:spLocks noGrp="1"/>
          </p:cNvSpPr>
          <p:nvPr>
            <p:ph type="sldNum" sz="quarter" idx="4"/>
          </p:nvPr>
        </p:nvSpPr>
        <p:spPr>
          <a:xfrm>
            <a:off x="6553200" y="4767263"/>
            <a:ext cx="2133600" cy="274637"/>
          </a:xfrm>
          <a:prstGeom prst="rect">
            <a:avLst/>
          </a:prstGeom>
          <a:noFill/>
          <a:ln w="9525">
            <a:noFill/>
          </a:ln>
        </p:spPr>
        <p:txBody>
          <a:bodyPr anchor="ctr"/>
          <a:lstStyle>
            <a:lvl1pPr algn="r">
              <a:defRPr sz="1200" noProof="1" dirty="0">
                <a:solidFill>
                  <a:srgbClr val="898989"/>
                </a:solidFill>
                <a:ea typeface="宋体" panose="02010600030101010101" pitchFamily="2" charset="-122"/>
              </a:defRPr>
            </a:lvl1pPr>
          </a:lstStyle>
          <a:p>
            <a:fld id="{41A106E3-6CD7-4754-BBC3-75A5507E6172}"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ransition spd="med">
    <p:wipe dir="r"/>
  </p:transition>
  <p:txStyles>
    <p:titleStyle>
      <a:lvl1pPr marL="914400" indent="-914400" algn="ctr" rtl="0" fontAlgn="base">
        <a:spcBef>
          <a:spcPct val="0"/>
        </a:spcBef>
        <a:spcAft>
          <a:spcPct val="0"/>
        </a:spcAft>
        <a:defRPr sz="4400" kern="1200">
          <a:solidFill>
            <a:schemeClr val="tx1"/>
          </a:solidFill>
          <a:latin typeface="+mj-lt"/>
          <a:ea typeface="+mj-ea"/>
          <a:cs typeface="+mj-cs"/>
          <a:sym typeface="Calibri" panose="020F0502020204030204" pitchFamily="34" charset="0"/>
        </a:defRPr>
      </a:lvl1pPr>
      <a:lvl2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pitchFamily="34" charset="0"/>
        </a:defRPr>
      </a:lvl1pPr>
      <a:lvl2pPr marL="742950" lvl="1"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lvl="2"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lvl="3"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lvl="4"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lvl="5"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6pPr>
      <a:lvl7pPr marL="2971800" lvl="6"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7pPr>
      <a:lvl8pPr marL="3429000" lvl="7"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8pPr>
      <a:lvl9pPr marL="3886200" lvl="8"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anose="020F0502020204030204" pitchFamily="34" charset="0"/>
              </a:rPr>
              <a:t>单击此处编辑母版标题样式</a:t>
            </a:r>
          </a:p>
        </p:txBody>
      </p:sp>
      <p:sp>
        <p:nvSpPr>
          <p:cNvPr id="2051"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anose="020F0502020204030204" pitchFamily="34" charset="0"/>
              </a:rPr>
              <a:t>单击此处编辑母版文本样式</a:t>
            </a:r>
          </a:p>
          <a:p>
            <a:pPr lvl="1"/>
            <a:r>
              <a:rPr lang="zh-CN" altLang="en-US" smtClean="0">
                <a:sym typeface="Calibri" panose="020F0502020204030204" pitchFamily="34" charset="0"/>
              </a:rPr>
              <a:t>第二级</a:t>
            </a:r>
          </a:p>
          <a:p>
            <a:pPr lvl="2"/>
            <a:r>
              <a:rPr lang="zh-CN" altLang="en-US" smtClean="0">
                <a:sym typeface="Calibri" panose="020F0502020204030204" pitchFamily="34" charset="0"/>
              </a:rPr>
              <a:t>第三级</a:t>
            </a:r>
          </a:p>
          <a:p>
            <a:pPr lvl="3"/>
            <a:r>
              <a:rPr lang="zh-CN" altLang="en-US" smtClean="0">
                <a:sym typeface="Calibri" panose="020F0502020204030204" pitchFamily="34" charset="0"/>
              </a:rPr>
              <a:t>第四级</a:t>
            </a:r>
          </a:p>
          <a:p>
            <a:pPr lvl="4"/>
            <a:r>
              <a:rPr lang="zh-CN" altLang="en-US" smtClean="0">
                <a:sym typeface="Calibri" panose="020F0502020204030204" pitchFamily="34" charset="0"/>
              </a:rPr>
              <a:t>第五级</a:t>
            </a:r>
          </a:p>
        </p:txBody>
      </p:sp>
      <p:sp>
        <p:nvSpPr>
          <p:cNvPr id="2052" name="日期占位符 3"/>
          <p:cNvSpPr>
            <a:spLocks noGrp="1"/>
          </p:cNvSpPr>
          <p:nvPr>
            <p:ph type="dt" sz="half" idx="2"/>
          </p:nvPr>
        </p:nvSpPr>
        <p:spPr>
          <a:xfrm>
            <a:off x="457200" y="4767263"/>
            <a:ext cx="2133600" cy="274637"/>
          </a:xfrm>
          <a:prstGeom prst="rect">
            <a:avLst/>
          </a:prstGeom>
          <a:noFill/>
          <a:ln w="9525">
            <a:noFill/>
          </a:ln>
        </p:spPr>
        <p:txBody>
          <a:bodyPr anchor="ctr"/>
          <a:lstStyle>
            <a:lvl1pPr>
              <a:defRPr sz="1200" noProof="1" dirty="0">
                <a:solidFill>
                  <a:srgbClr val="898989"/>
                </a:solidFill>
                <a:ea typeface="宋体" panose="02010600030101010101" pitchFamily="2" charset="-122"/>
              </a:defRPr>
            </a:lvl1pPr>
          </a:lstStyle>
          <a:p>
            <a:fld id="{BB962C8B-B14F-4D97-AF65-F5344CB8AC3E}" type="datetime1">
              <a:rPr lang="en-US" altLang="zh-CN"/>
              <a:pPr/>
              <a:t>8/22/2023</a:t>
            </a:fld>
            <a:endParaRPr lang="en-US" altLang="zh-CN"/>
          </a:p>
        </p:txBody>
      </p:sp>
      <p:sp>
        <p:nvSpPr>
          <p:cNvPr id="2053" name="页脚占位符 4"/>
          <p:cNvSpPr>
            <a:spLocks noGrp="1"/>
          </p:cNvSpPr>
          <p:nvPr>
            <p:ph type="ftr" sz="quarter" idx="3"/>
          </p:nvPr>
        </p:nvSpPr>
        <p:spPr>
          <a:xfrm>
            <a:off x="3124200" y="4767263"/>
            <a:ext cx="2895600" cy="274637"/>
          </a:xfrm>
          <a:prstGeom prst="rect">
            <a:avLst/>
          </a:prstGeom>
          <a:noFill/>
          <a:ln w="9525">
            <a:noFill/>
          </a:ln>
        </p:spPr>
        <p:txBody>
          <a:bodyPr anchor="ctr"/>
          <a:lstStyle>
            <a:lvl1pPr algn="ctr">
              <a:defRPr sz="1200" noProof="1" dirty="0">
                <a:solidFill>
                  <a:srgbClr val="898989"/>
                </a:solidFill>
                <a:ea typeface="宋体" panose="02010600030101010101" pitchFamily="2" charset="-122"/>
              </a:defRPr>
            </a:lvl1pPr>
          </a:lstStyle>
          <a:p>
            <a:endParaRPr lang="zh-CN" altLang="en-US"/>
          </a:p>
        </p:txBody>
      </p:sp>
      <p:sp>
        <p:nvSpPr>
          <p:cNvPr id="2054" name="灯片编号占位符 5"/>
          <p:cNvSpPr>
            <a:spLocks noGrp="1"/>
          </p:cNvSpPr>
          <p:nvPr>
            <p:ph type="sldNum" sz="quarter" idx="4"/>
          </p:nvPr>
        </p:nvSpPr>
        <p:spPr>
          <a:xfrm>
            <a:off x="6553200" y="4767263"/>
            <a:ext cx="2133600" cy="274637"/>
          </a:xfrm>
          <a:prstGeom prst="rect">
            <a:avLst/>
          </a:prstGeom>
          <a:noFill/>
          <a:ln w="9525">
            <a:noFill/>
          </a:ln>
        </p:spPr>
        <p:txBody>
          <a:bodyPr anchor="ctr"/>
          <a:lstStyle>
            <a:lvl1pPr algn="r">
              <a:defRPr sz="1200" noProof="1" dirty="0">
                <a:solidFill>
                  <a:srgbClr val="898989"/>
                </a:solidFill>
                <a:ea typeface="宋体" panose="02010600030101010101" pitchFamily="2" charset="-122"/>
              </a:defRPr>
            </a:lvl1pPr>
          </a:lstStyle>
          <a:p>
            <a:fld id="{8E305E53-26CE-45C5-9EF8-2BC60D8A42C0}"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ransition spd="med">
    <p:wipe dir="r"/>
  </p:transition>
  <p:txStyles>
    <p:titleStyle>
      <a:lvl1pPr marL="914400" indent="-914400" algn="ctr" rtl="0" fontAlgn="base">
        <a:spcBef>
          <a:spcPct val="0"/>
        </a:spcBef>
        <a:spcAft>
          <a:spcPct val="0"/>
        </a:spcAft>
        <a:defRPr sz="4400" kern="1200">
          <a:solidFill>
            <a:schemeClr val="tx1"/>
          </a:solidFill>
          <a:latin typeface="+mj-lt"/>
          <a:ea typeface="+mj-ea"/>
          <a:cs typeface="+mj-cs"/>
          <a:sym typeface="Calibri" panose="020F0502020204030204" pitchFamily="34" charset="0"/>
        </a:defRPr>
      </a:lvl1pPr>
      <a:lvl2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9144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13716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18288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22860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2743200" indent="-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sym typeface="Calibri" panose="020F0502020204030204" pitchFamily="34" charset="0"/>
        </a:defRPr>
      </a:lvl1pPr>
      <a:lvl2pPr marL="742950" lvl="1"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2pPr>
      <a:lvl3pPr marL="1143000" lvl="2"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lvl="3"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lvl="4"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lvl="5"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6pPr>
      <a:lvl7pPr marL="2971800" lvl="6"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7pPr>
      <a:lvl8pPr marL="3429000" lvl="7"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8pPr>
      <a:lvl9pPr marL="3886200" lvl="8" indent="-228600" algn="l" defTabSz="914400" eaLnBrk="1" fontAlgn="base" latinLnBrk="0" hangingPunct="1">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2" charset="0"/>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4449" y="1828800"/>
            <a:ext cx="6806921" cy="16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Text Box 9"/>
          <p:cNvSpPr>
            <a:spLocks noChangeArrowheads="1"/>
          </p:cNvSpPr>
          <p:nvPr/>
        </p:nvSpPr>
        <p:spPr bwMode="auto">
          <a:xfrm>
            <a:off x="1727684" y="2463738"/>
            <a:ext cx="5400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3000" b="1" dirty="0" smtClean="0">
                <a:solidFill>
                  <a:schemeClr val="bg1"/>
                </a:solidFill>
                <a:ea typeface="黑体" panose="02010609060101010101" pitchFamily="49" charset="-122"/>
                <a:sym typeface="Arial" panose="020B0604020202020204" pitchFamily="34" charset="0"/>
              </a:rPr>
              <a:t>第</a:t>
            </a:r>
            <a:r>
              <a:rPr lang="en-US" altLang="zh-CN" sz="3000" b="1" dirty="0" smtClean="0">
                <a:solidFill>
                  <a:schemeClr val="bg1"/>
                </a:solidFill>
                <a:ea typeface="黑体" panose="02010609060101010101" pitchFamily="49" charset="-122"/>
                <a:sym typeface="Arial" panose="020B0604020202020204" pitchFamily="34" charset="0"/>
              </a:rPr>
              <a:t>9</a:t>
            </a:r>
            <a:r>
              <a:rPr lang="zh-CN" altLang="en-US" sz="3000" b="1" dirty="0" smtClean="0">
                <a:solidFill>
                  <a:schemeClr val="bg1"/>
                </a:solidFill>
                <a:ea typeface="黑体" panose="02010609060101010101" pitchFamily="49" charset="-122"/>
                <a:sym typeface="Arial" panose="020B0604020202020204" pitchFamily="34" charset="0"/>
              </a:rPr>
              <a:t>章  </a:t>
            </a:r>
            <a:r>
              <a:rPr lang="en-US" altLang="zh-CN" sz="3000" b="1" dirty="0" smtClean="0">
                <a:solidFill>
                  <a:schemeClr val="bg1"/>
                </a:solidFill>
                <a:ea typeface="黑体" panose="02010609060101010101" pitchFamily="49" charset="-122"/>
                <a:sym typeface="Arial" panose="020B0604020202020204" pitchFamily="34" charset="0"/>
              </a:rPr>
              <a:t>AJAX</a:t>
            </a:r>
            <a:r>
              <a:rPr lang="zh-CN" altLang="en-US" sz="3000" b="1" dirty="0" smtClean="0">
                <a:solidFill>
                  <a:schemeClr val="bg1"/>
                </a:solidFill>
                <a:ea typeface="黑体" panose="02010609060101010101" pitchFamily="49" charset="-122"/>
                <a:sym typeface="Arial" panose="020B0604020202020204" pitchFamily="34" charset="0"/>
              </a:rPr>
              <a:t>框架构建动态网站</a:t>
            </a:r>
            <a:endParaRPr lang="zh-CN" altLang="en-US" sz="3000" b="1" dirty="0">
              <a:solidFill>
                <a:schemeClr val="bg1"/>
              </a:solidFill>
              <a:ea typeface="黑体" panose="02010609060101010101" pitchFamily="49" charset="-122"/>
              <a:sym typeface="Arial" panose="020B0604020202020204" pitchFamily="34" charset="0"/>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a:spLocks noChangeArrowheads="1"/>
          </p:cNvSpPr>
          <p:nvPr/>
        </p:nvSpPr>
        <p:spPr bwMode="auto">
          <a:xfrm>
            <a:off x="863600" y="1822450"/>
            <a:ext cx="7610475"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a:solidFill>
                  <a:srgbClr val="000000"/>
                </a:solidFill>
                <a:latin typeface="Calibri" panose="020F0502020204030204" pitchFamily="34" charset="0"/>
                <a:sym typeface="宋体" panose="02010600030101010101" pitchFamily="2" charset="-122"/>
              </a:rPr>
              <a:t>        </a:t>
            </a:r>
            <a:r>
              <a:rPr lang="zh-CN" altLang="en-US">
                <a:solidFill>
                  <a:srgbClr val="000000"/>
                </a:solidFill>
                <a:latin typeface="Calibri" panose="020F0502020204030204" pitchFamily="34" charset="0"/>
                <a:sym typeface="宋体" panose="02010600030101010101" pitchFamily="2" charset="-122"/>
              </a:rPr>
              <a:t>JavaScript是一种具有丰富的面向对象特性的程序设计语言，利用它能执行许多复杂的任务，例如，Ajax就是利用JavaScript将DOM、XHTML（或HTML）、XML以及CSS等技术综合起来，并控制它们的行为。</a:t>
            </a:r>
          </a:p>
        </p:txBody>
      </p:sp>
      <p:pic>
        <p:nvPicPr>
          <p:cNvPr id="133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9"/>
          <p:cNvSpPr>
            <a:spLocks noChangeArrowheads="1"/>
          </p:cNvSpPr>
          <p:nvPr/>
        </p:nvSpPr>
        <p:spPr bwMode="auto">
          <a:xfrm>
            <a:off x="673100" y="639763"/>
            <a:ext cx="3359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JavaScript</a:t>
            </a:r>
            <a:r>
              <a:rPr lang="zh-CN" altLang="en-US" sz="2700">
                <a:solidFill>
                  <a:srgbClr val="FF6600"/>
                </a:solidFill>
                <a:ea typeface="隶书" panose="02010509060101010101" pitchFamily="49" charset="-122"/>
                <a:sym typeface="Arial" panose="020B0604020202020204" pitchFamily="34" charset="0"/>
              </a:rPr>
              <a:t>脚本语言</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filter="wipe(left)">
                                      <p:cBhvr>
                                        <p:cTn id="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Rectangle 9"/>
          <p:cNvSpPr>
            <a:spLocks noChangeArrowheads="1"/>
          </p:cNvSpPr>
          <p:nvPr/>
        </p:nvSpPr>
        <p:spPr bwMode="auto">
          <a:xfrm>
            <a:off x="673100" y="641350"/>
            <a:ext cx="368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XMLHttpRequest</a:t>
            </a:r>
            <a:r>
              <a:rPr lang="zh-CN" altLang="en-US" sz="2700">
                <a:solidFill>
                  <a:srgbClr val="FF6600"/>
                </a:solidFill>
                <a:ea typeface="隶书" panose="02010509060101010101" pitchFamily="49" charset="-122"/>
                <a:sym typeface="Arial" panose="020B0604020202020204" pitchFamily="34" charset="0"/>
              </a:rPr>
              <a:t>对象</a:t>
            </a:r>
          </a:p>
        </p:txBody>
      </p:sp>
      <p:sp>
        <p:nvSpPr>
          <p:cNvPr id="14339" name="矩形 15363"/>
          <p:cNvSpPr>
            <a:spLocks noChangeArrowheads="1"/>
          </p:cNvSpPr>
          <p:nvPr/>
        </p:nvSpPr>
        <p:spPr bwMode="auto">
          <a:xfrm>
            <a:off x="576263" y="1419225"/>
            <a:ext cx="78835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a:solidFill>
                  <a:srgbClr val="000000"/>
                </a:solidFill>
                <a:latin typeface="Calibri" panose="020F0502020204030204" pitchFamily="34" charset="0"/>
              </a:rPr>
              <a:t>为了提高程序的兼容性，可以创建一个跨浏览器的XMLHttpRequest对象。</a:t>
            </a:r>
          </a:p>
        </p:txBody>
      </p:sp>
      <p:sp>
        <p:nvSpPr>
          <p:cNvPr id="15365" name="AutoShape 4"/>
          <p:cNvSpPr>
            <a:spLocks noChangeArrowheads="1"/>
          </p:cNvSpPr>
          <p:nvPr/>
        </p:nvSpPr>
        <p:spPr bwMode="auto">
          <a:xfrm>
            <a:off x="971550" y="2032000"/>
            <a:ext cx="7235825" cy="2592388"/>
          </a:xfrm>
          <a:prstGeom prst="roundRect">
            <a:avLst>
              <a:gd name="adj" fmla="val 16667"/>
            </a:avLst>
          </a:prstGeom>
          <a:noFill/>
          <a:ln w="9525">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p>
            <a:r>
              <a:rPr lang="en-US" altLang="zh-CN" sz="1400">
                <a:solidFill>
                  <a:srgbClr val="000000"/>
                </a:solidFill>
                <a:latin typeface="Calibri" panose="020F0502020204030204" pitchFamily="34" charset="0"/>
                <a:sym typeface="Calibri" panose="020F0502020204030204" pitchFamily="34" charset="0"/>
              </a:rPr>
              <a:t>if (window.XMLHttpRequest) { 	//Mozilla、Safari等浏览器</a:t>
            </a:r>
          </a:p>
          <a:p>
            <a:r>
              <a:rPr lang="en-US" altLang="zh-CN" sz="1400">
                <a:solidFill>
                  <a:srgbClr val="000000"/>
                </a:solidFill>
                <a:latin typeface="Calibri" panose="020F0502020204030204" pitchFamily="34" charset="0"/>
                <a:sym typeface="Calibri" panose="020F0502020204030204" pitchFamily="34" charset="0"/>
              </a:rPr>
              <a:t>	http_request = new XMLHttpRequest();</a:t>
            </a:r>
          </a:p>
          <a:p>
            <a:r>
              <a:rPr lang="en-US" altLang="zh-CN" sz="1400">
                <a:solidFill>
                  <a:srgbClr val="000000"/>
                </a:solidFill>
                <a:latin typeface="Calibri" panose="020F0502020204030204" pitchFamily="34" charset="0"/>
                <a:sym typeface="Calibri" panose="020F0502020204030204" pitchFamily="34" charset="0"/>
              </a:rPr>
              <a:t>} else if (window.ActiveXObject) { 	//IE浏览器</a:t>
            </a:r>
          </a:p>
          <a:p>
            <a:r>
              <a:rPr lang="en-US" altLang="zh-CN" sz="1400">
                <a:solidFill>
                  <a:srgbClr val="000000"/>
                </a:solidFill>
                <a:latin typeface="Calibri" panose="020F0502020204030204" pitchFamily="34" charset="0"/>
                <a:sym typeface="Calibri" panose="020F0502020204030204" pitchFamily="34" charset="0"/>
              </a:rPr>
              <a:t>	try {</a:t>
            </a:r>
          </a:p>
          <a:p>
            <a:r>
              <a:rPr lang="en-US" altLang="zh-CN" sz="1400">
                <a:solidFill>
                  <a:srgbClr val="000000"/>
                </a:solidFill>
                <a:latin typeface="Calibri" panose="020F0502020204030204" pitchFamily="34" charset="0"/>
                <a:sym typeface="Calibri" panose="020F0502020204030204" pitchFamily="34" charset="0"/>
              </a:rPr>
              <a:t>		http_request = new ActiveXObject("Msxml2.XMLHTTP");</a:t>
            </a:r>
          </a:p>
          <a:p>
            <a:r>
              <a:rPr lang="en-US" altLang="zh-CN" sz="1400">
                <a:solidFill>
                  <a:srgbClr val="000000"/>
                </a:solidFill>
                <a:latin typeface="Calibri" panose="020F0502020204030204" pitchFamily="34" charset="0"/>
                <a:sym typeface="Calibri" panose="020F0502020204030204" pitchFamily="34" charset="0"/>
              </a:rPr>
              <a:t>	} catch (e) {</a:t>
            </a:r>
          </a:p>
          <a:p>
            <a:r>
              <a:rPr lang="en-US" altLang="zh-CN" sz="1400">
                <a:solidFill>
                  <a:srgbClr val="000000"/>
                </a:solidFill>
                <a:latin typeface="Calibri" panose="020F0502020204030204" pitchFamily="34" charset="0"/>
                <a:sym typeface="Calibri" panose="020F0502020204030204" pitchFamily="34" charset="0"/>
              </a:rPr>
              <a:t>		try {</a:t>
            </a:r>
          </a:p>
          <a:p>
            <a:r>
              <a:rPr lang="en-US" altLang="zh-CN" sz="1400">
                <a:solidFill>
                  <a:srgbClr val="000000"/>
                </a:solidFill>
                <a:latin typeface="Calibri" panose="020F0502020204030204" pitchFamily="34" charset="0"/>
                <a:sym typeface="Calibri" panose="020F0502020204030204" pitchFamily="34" charset="0"/>
              </a:rPr>
              <a:t>			http_request = new ActiveXObject("Microsoft.XMLHTTP");</a:t>
            </a:r>
          </a:p>
          <a:p>
            <a:r>
              <a:rPr lang="en-US" altLang="zh-CN" sz="1400">
                <a:solidFill>
                  <a:srgbClr val="000000"/>
                </a:solidFill>
                <a:latin typeface="Calibri" panose="020F0502020204030204" pitchFamily="34" charset="0"/>
                <a:sym typeface="Calibri" panose="020F0502020204030204" pitchFamily="34" charset="0"/>
              </a:rPr>
              <a:t>	  </a:t>
            </a:r>
            <a:r>
              <a:rPr lang="zh-CN" altLang="en-US" sz="1400">
                <a:solidFill>
                  <a:srgbClr val="000000"/>
                </a:solidFill>
                <a:latin typeface="Calibri" panose="020F0502020204030204" pitchFamily="34" charset="0"/>
                <a:sym typeface="Calibri" panose="020F0502020204030204" pitchFamily="34" charset="0"/>
              </a:rPr>
              <a:t>	</a:t>
            </a:r>
            <a:r>
              <a:rPr lang="en-US" altLang="zh-CN" sz="1400">
                <a:solidFill>
                  <a:srgbClr val="000000"/>
                </a:solidFill>
                <a:latin typeface="Calibri" panose="020F0502020204030204" pitchFamily="34" charset="0"/>
                <a:sym typeface="Calibri" panose="020F0502020204030204" pitchFamily="34" charset="0"/>
              </a:rPr>
              <a:t>} catch (e) {}</a:t>
            </a:r>
          </a:p>
          <a:p>
            <a:r>
              <a:rPr lang="en-US" altLang="zh-CN" sz="1400">
                <a:solidFill>
                  <a:srgbClr val="000000"/>
                </a:solidFill>
                <a:latin typeface="Calibri" panose="020F0502020204030204" pitchFamily="34" charset="0"/>
                <a:sym typeface="Calibri" panose="020F0502020204030204" pitchFamily="34" charset="0"/>
              </a:rPr>
              <a:t>	}</a:t>
            </a:r>
          </a:p>
          <a:p>
            <a:r>
              <a:rPr lang="en-US" altLang="zh-CN" sz="1400">
                <a:solidFill>
                  <a:srgbClr val="000000"/>
                </a:solidFill>
                <a:latin typeface="Calibri" panose="020F0502020204030204" pitchFamily="34" charset="0"/>
                <a:sym typeface="Calibri" panose="020F0502020204030204" pitchFamily="34" charset="0"/>
              </a:rPr>
              <a: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filter="wipe(left)">
                                      <p:cBhvr>
                                        <p:cTn id="7"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2" name="Rectangle 9"/>
          <p:cNvSpPr>
            <a:spLocks noChangeArrowheads="1"/>
          </p:cNvSpPr>
          <p:nvPr/>
        </p:nvSpPr>
        <p:spPr bwMode="auto">
          <a:xfrm>
            <a:off x="673100" y="641350"/>
            <a:ext cx="368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XMLHttpRequest</a:t>
            </a:r>
            <a:r>
              <a:rPr lang="zh-CN" altLang="en-US" sz="2700">
                <a:solidFill>
                  <a:srgbClr val="FF6600"/>
                </a:solidFill>
                <a:ea typeface="隶书" panose="02010509060101010101" pitchFamily="49" charset="-122"/>
                <a:sym typeface="Arial" panose="020B0604020202020204" pitchFamily="34" charset="0"/>
              </a:rPr>
              <a:t>对象</a:t>
            </a:r>
          </a:p>
        </p:txBody>
      </p:sp>
      <p:sp>
        <p:nvSpPr>
          <p:cNvPr id="16388" name="矩形 16387"/>
          <p:cNvSpPr>
            <a:spLocks noChangeArrowheads="1"/>
          </p:cNvSpPr>
          <p:nvPr/>
        </p:nvSpPr>
        <p:spPr bwMode="auto">
          <a:xfrm>
            <a:off x="431800" y="2500313"/>
            <a:ext cx="8280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open()方法用于设置进行异步请求目标的URL、请求方法以及其他参数信息。</a:t>
            </a:r>
          </a:p>
        </p:txBody>
      </p:sp>
      <p:sp>
        <p:nvSpPr>
          <p:cNvPr id="15364" name="Rectangle 2"/>
          <p:cNvSpPr>
            <a:spLocks noChangeArrowheads="1"/>
          </p:cNvSpPr>
          <p:nvPr/>
        </p:nvSpPr>
        <p:spPr bwMode="auto">
          <a:xfrm>
            <a:off x="180975" y="1409700"/>
            <a:ext cx="6046788"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eaLnBrk="0" hangingPunct="0">
              <a:spcBef>
                <a:spcPct val="20000"/>
              </a:spcBef>
              <a:buClr>
                <a:srgbClr val="99CC00"/>
              </a:buClr>
              <a:buSzPct val="110000"/>
            </a:pPr>
            <a:r>
              <a:rPr lang="zh-CN" altLang="en-US">
                <a:solidFill>
                  <a:srgbClr val="000000"/>
                </a:solidFill>
                <a:latin typeface="Verdana" panose="020B0604030504040204" pitchFamily="34" charset="0"/>
                <a:sym typeface="Verdana" panose="020B0604030504040204" pitchFamily="34" charset="0"/>
              </a:rPr>
              <a:t>     </a:t>
            </a:r>
            <a:r>
              <a:rPr lang="zh-CN" altLang="en-US" sz="2400">
                <a:solidFill>
                  <a:srgbClr val="000000"/>
                </a:solidFill>
                <a:latin typeface="Verdana" panose="020B0604030504040204" pitchFamily="34" charset="0"/>
                <a:sym typeface="Verdana" panose="020B0604030504040204" pitchFamily="34" charset="0"/>
              </a:rPr>
              <a:t>XMLHttpRequest对象的常用方法</a:t>
            </a:r>
          </a:p>
        </p:txBody>
      </p:sp>
      <p:pic>
        <p:nvPicPr>
          <p:cNvPr id="15365" name="图片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525" y="1312863"/>
            <a:ext cx="647700"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 y="2012950"/>
            <a:ext cx="3952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文本框 16391"/>
          <p:cNvSpPr txBox="1">
            <a:spLocks noChangeArrowheads="1"/>
          </p:cNvSpPr>
          <p:nvPr/>
        </p:nvSpPr>
        <p:spPr bwMode="auto">
          <a:xfrm>
            <a:off x="935038" y="2012950"/>
            <a:ext cx="13001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t>open()</a:t>
            </a:r>
            <a:r>
              <a:rPr lang="zh-CN" altLang="en-US"/>
              <a:t>方法</a:t>
            </a:r>
          </a:p>
        </p:txBody>
      </p:sp>
      <p:sp>
        <p:nvSpPr>
          <p:cNvPr id="16393" name="AutoShape 3"/>
          <p:cNvSpPr>
            <a:spLocks noChangeArrowheads="1"/>
          </p:cNvSpPr>
          <p:nvPr/>
        </p:nvSpPr>
        <p:spPr bwMode="auto">
          <a:xfrm>
            <a:off x="1619250" y="3259138"/>
            <a:ext cx="7045325"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p>
            <a:pPr eaLnBrk="0" hangingPunct="0"/>
            <a:r>
              <a:rPr lang="en-US" altLang="zh-CN" b="1">
                <a:solidFill>
                  <a:srgbClr val="000000"/>
                </a:solidFill>
                <a:ea typeface="黑体" panose="02010609060101010101" pitchFamily="49" charset="-122"/>
                <a:sym typeface="Arial" panose="020B0604020202020204" pitchFamily="34" charset="0"/>
              </a:rPr>
              <a:t>open("method","URL"[,asyncFlag[,"userName"[, "password"]]])</a:t>
            </a:r>
          </a:p>
        </p:txBody>
      </p:sp>
      <p:pic>
        <p:nvPicPr>
          <p:cNvPr id="16394" name="图片 10" descr="按扭-3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238" y="2976563"/>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TextBox 11"/>
          <p:cNvSpPr>
            <a:spLocks noChangeArrowheads="1"/>
          </p:cNvSpPr>
          <p:nvPr/>
        </p:nvSpPr>
        <p:spPr bwMode="auto">
          <a:xfrm>
            <a:off x="757238" y="3268663"/>
            <a:ext cx="59372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solidFill>
                <a:latin typeface="Calibri" panose="020F0502020204030204" pitchFamily="34" charset="0"/>
                <a:sym typeface="宋体" panose="02010600030101010101" pitchFamily="2" charset="-122"/>
              </a:rPr>
              <a:t>语法</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linds(horizontal)">
                                      <p:cBhvr>
                                        <p:cTn id="7" dur="500"/>
                                        <p:tgtEl>
                                          <p:spTgt spid="16388"/>
                                        </p:tgtEl>
                                      </p:cBhvr>
                                    </p:animEffect>
                                  </p:childTnLst>
                                </p:cTn>
                              </p:par>
                              <p:par>
                                <p:cTn id="8" presetID="3" presetClass="entr" presetSubtype="10" fill="hold" nodeType="withEffect">
                                  <p:stCondLst>
                                    <p:cond delay="0"/>
                                  </p:stCondLst>
                                  <p:childTnLst>
                                    <p:set>
                                      <p:cBhvr>
                                        <p:cTn id="9" dur="1" fill="hold">
                                          <p:stCondLst>
                                            <p:cond delay="0"/>
                                          </p:stCondLst>
                                        </p:cTn>
                                        <p:tgtEl>
                                          <p:spTgt spid="16391"/>
                                        </p:tgtEl>
                                        <p:attrNameLst>
                                          <p:attrName>style.visibility</p:attrName>
                                        </p:attrNameLst>
                                      </p:cBhvr>
                                      <p:to>
                                        <p:strVal val="visible"/>
                                      </p:to>
                                    </p:set>
                                    <p:animEffect transition="in" filter="blinds(horizontal)">
                                      <p:cBhvr>
                                        <p:cTn id="10" dur="500"/>
                                        <p:tgtEl>
                                          <p:spTgt spid="1639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392"/>
                                        </p:tgtEl>
                                        <p:attrNameLst>
                                          <p:attrName>style.visibility</p:attrName>
                                        </p:attrNameLst>
                                      </p:cBhvr>
                                      <p:to>
                                        <p:strVal val="visible"/>
                                      </p:to>
                                    </p:set>
                                    <p:animEffect transition="in" filter="blinds(horizontal)">
                                      <p:cBhvr>
                                        <p:cTn id="13" dur="500"/>
                                        <p:tgtEl>
                                          <p:spTgt spid="1639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6395"/>
                                        </p:tgtEl>
                                        <p:attrNameLst>
                                          <p:attrName>style.visibility</p:attrName>
                                        </p:attrNameLst>
                                      </p:cBhvr>
                                      <p:to>
                                        <p:strVal val="visible"/>
                                      </p:to>
                                    </p:set>
                                    <p:animEffect filter="wipe(left)">
                                      <p:cBhvr>
                                        <p:cTn id="18" dur="500"/>
                                        <p:tgtEl>
                                          <p:spTgt spid="16395"/>
                                        </p:tgtEl>
                                      </p:cBhvr>
                                    </p:animEffect>
                                  </p:childTnLst>
                                </p:cTn>
                              </p:par>
                              <p:par>
                                <p:cTn id="19" presetID="22" presetClass="entr" presetSubtype="8" fill="hold" nodeType="withEffect">
                                  <p:stCondLst>
                                    <p:cond delay="0"/>
                                  </p:stCondLst>
                                  <p:childTnLst>
                                    <p:set>
                                      <p:cBhvr>
                                        <p:cTn id="20" dur="1" fill="hold">
                                          <p:stCondLst>
                                            <p:cond delay="0"/>
                                          </p:stCondLst>
                                        </p:cTn>
                                        <p:tgtEl>
                                          <p:spTgt spid="16394"/>
                                        </p:tgtEl>
                                        <p:attrNameLst>
                                          <p:attrName>style.visibility</p:attrName>
                                        </p:attrNameLst>
                                      </p:cBhvr>
                                      <p:to>
                                        <p:strVal val="visible"/>
                                      </p:to>
                                    </p:set>
                                    <p:animEffect filter="wipe(left)">
                                      <p:cBhvr>
                                        <p:cTn id="21" dur="500"/>
                                        <p:tgtEl>
                                          <p:spTgt spid="1639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6393"/>
                                        </p:tgtEl>
                                        <p:attrNameLst>
                                          <p:attrName>style.visibility</p:attrName>
                                        </p:attrNameLst>
                                      </p:cBhvr>
                                      <p:to>
                                        <p:strVal val="visible"/>
                                      </p:to>
                                    </p:set>
                                    <p:animEffect filter="wipe(left)">
                                      <p:cBhvr>
                                        <p:cTn id="24" dur="500"/>
                                        <p:tgtEl>
                                          <p:spTgt spid="16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92" grpId="0"/>
      <p:bldP spid="16393" grpId="0" bldLvl="0" animBg="1"/>
      <p:bldP spid="16395"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Rectangle 9"/>
          <p:cNvSpPr>
            <a:spLocks noChangeArrowheads="1"/>
          </p:cNvSpPr>
          <p:nvPr/>
        </p:nvSpPr>
        <p:spPr bwMode="auto">
          <a:xfrm>
            <a:off x="673100" y="641350"/>
            <a:ext cx="368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XMLHttpRequest</a:t>
            </a:r>
            <a:r>
              <a:rPr lang="zh-CN" altLang="en-US" sz="2700">
                <a:solidFill>
                  <a:srgbClr val="FF6600"/>
                </a:solidFill>
                <a:ea typeface="隶书" panose="02010509060101010101" pitchFamily="49" charset="-122"/>
                <a:sym typeface="Arial" panose="020B0604020202020204" pitchFamily="34" charset="0"/>
              </a:rPr>
              <a:t>对象</a:t>
            </a:r>
          </a:p>
        </p:txBody>
      </p:sp>
      <p:sp>
        <p:nvSpPr>
          <p:cNvPr id="16387" name="矩形 17411"/>
          <p:cNvSpPr>
            <a:spLocks noChangeArrowheads="1"/>
          </p:cNvSpPr>
          <p:nvPr/>
        </p:nvSpPr>
        <p:spPr bwMode="auto">
          <a:xfrm>
            <a:off x="431800" y="1708150"/>
            <a:ext cx="8280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send()方法用于向服务器发送请求。如果请求声明为异步，该方法将立即返回，否则将等到接收到响应为止。</a:t>
            </a:r>
          </a:p>
        </p:txBody>
      </p:sp>
      <p:pic>
        <p:nvPicPr>
          <p:cNvPr id="16388"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163" y="1311275"/>
            <a:ext cx="395287"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文本框 17413"/>
          <p:cNvSpPr txBox="1">
            <a:spLocks noChangeArrowheads="1"/>
          </p:cNvSpPr>
          <p:nvPr/>
        </p:nvSpPr>
        <p:spPr bwMode="auto">
          <a:xfrm>
            <a:off x="1079500" y="1311275"/>
            <a:ext cx="15843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t>send()</a:t>
            </a:r>
            <a:r>
              <a:rPr lang="zh-CN" altLang="en-US"/>
              <a:t>方法</a:t>
            </a:r>
          </a:p>
        </p:txBody>
      </p:sp>
      <p:sp>
        <p:nvSpPr>
          <p:cNvPr id="17415" name="AutoShape 3"/>
          <p:cNvSpPr>
            <a:spLocks noChangeArrowheads="1"/>
          </p:cNvSpPr>
          <p:nvPr/>
        </p:nvSpPr>
        <p:spPr bwMode="auto">
          <a:xfrm>
            <a:off x="2482850" y="2540000"/>
            <a:ext cx="1873250"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p>
            <a:pPr eaLnBrk="0" hangingPunct="0"/>
            <a:r>
              <a:rPr lang="en-US" altLang="zh-CN" b="1">
                <a:solidFill>
                  <a:srgbClr val="000000"/>
                </a:solidFill>
                <a:ea typeface="黑体" panose="02010609060101010101" pitchFamily="49" charset="-122"/>
                <a:sym typeface="Arial" panose="020B0604020202020204" pitchFamily="34" charset="0"/>
              </a:rPr>
              <a:t>send(content)</a:t>
            </a:r>
          </a:p>
        </p:txBody>
      </p:sp>
      <p:pic>
        <p:nvPicPr>
          <p:cNvPr id="17416" name="图片 10" descr="按扭-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65250" y="22479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Box 11"/>
          <p:cNvSpPr>
            <a:spLocks noChangeArrowheads="1"/>
          </p:cNvSpPr>
          <p:nvPr/>
        </p:nvSpPr>
        <p:spPr bwMode="auto">
          <a:xfrm>
            <a:off x="1619250" y="2549525"/>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solidFill>
                <a:latin typeface="Calibri" panose="020F0502020204030204" pitchFamily="34" charset="0"/>
                <a:sym typeface="宋体" panose="02010600030101010101" pitchFamily="2" charset="-122"/>
              </a:rPr>
              <a:t>语法</a:t>
            </a:r>
          </a:p>
        </p:txBody>
      </p:sp>
      <p:sp>
        <p:nvSpPr>
          <p:cNvPr id="17418" name="矩形 17417"/>
          <p:cNvSpPr>
            <a:spLocks noChangeArrowheads="1"/>
          </p:cNvSpPr>
          <p:nvPr/>
        </p:nvSpPr>
        <p:spPr bwMode="auto">
          <a:xfrm>
            <a:off x="431800" y="3579813"/>
            <a:ext cx="63722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setRequestHeader()方法为请求的HTTP头设置值。</a:t>
            </a:r>
          </a:p>
        </p:txBody>
      </p:sp>
      <p:pic>
        <p:nvPicPr>
          <p:cNvPr id="17419" name="图片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0575" y="3148013"/>
            <a:ext cx="39687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文本框 17419"/>
          <p:cNvSpPr txBox="1">
            <a:spLocks noChangeArrowheads="1"/>
          </p:cNvSpPr>
          <p:nvPr/>
        </p:nvSpPr>
        <p:spPr bwMode="auto">
          <a:xfrm>
            <a:off x="1079500" y="3148013"/>
            <a:ext cx="3025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t>setRequestHeader()</a:t>
            </a:r>
            <a:r>
              <a:rPr lang="zh-CN" altLang="en-US"/>
              <a:t>方法</a:t>
            </a:r>
          </a:p>
        </p:txBody>
      </p:sp>
      <p:sp>
        <p:nvSpPr>
          <p:cNvPr id="17421" name="AutoShape 3"/>
          <p:cNvSpPr>
            <a:spLocks noChangeArrowheads="1"/>
          </p:cNvSpPr>
          <p:nvPr/>
        </p:nvSpPr>
        <p:spPr bwMode="auto">
          <a:xfrm>
            <a:off x="2482850" y="4151313"/>
            <a:ext cx="4141788" cy="468312"/>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p>
            <a:pPr eaLnBrk="0" hangingPunct="0"/>
            <a:r>
              <a:rPr lang="en-US" altLang="zh-CN" b="1">
                <a:solidFill>
                  <a:srgbClr val="000000"/>
                </a:solidFill>
                <a:ea typeface="黑体" panose="02010609060101010101" pitchFamily="49" charset="-122"/>
                <a:sym typeface="Arial" panose="020B0604020202020204" pitchFamily="34" charset="0"/>
              </a:rPr>
              <a:t>setRequestHeader("label", "value")</a:t>
            </a:r>
          </a:p>
        </p:txBody>
      </p:sp>
      <p:pic>
        <p:nvPicPr>
          <p:cNvPr id="17422" name="图片 10" descr="按扭-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65250" y="3868738"/>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3" name="TextBox 11"/>
          <p:cNvSpPr>
            <a:spLocks noChangeArrowheads="1"/>
          </p:cNvSpPr>
          <p:nvPr/>
        </p:nvSpPr>
        <p:spPr bwMode="auto">
          <a:xfrm>
            <a:off x="1619250" y="4160838"/>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solidFill>
                <a:latin typeface="Calibri" panose="020F0502020204030204" pitchFamily="34" charset="0"/>
                <a:sym typeface="宋体" panose="02010600030101010101" pitchFamily="2" charset="-122"/>
              </a:rPr>
              <a:t>语法</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7"/>
                                        </p:tgtEl>
                                        <p:attrNameLst>
                                          <p:attrName>style.visibility</p:attrName>
                                        </p:attrNameLst>
                                      </p:cBhvr>
                                      <p:to>
                                        <p:strVal val="visible"/>
                                      </p:to>
                                    </p:set>
                                    <p:animEffect filter="wipe(left)">
                                      <p:cBhvr>
                                        <p:cTn id="7" dur="500"/>
                                        <p:tgtEl>
                                          <p:spTgt spid="17417"/>
                                        </p:tgtEl>
                                      </p:cBhvr>
                                    </p:animEffect>
                                  </p:childTnLst>
                                </p:cTn>
                              </p:par>
                              <p:par>
                                <p:cTn id="8" presetID="22" presetClass="entr" presetSubtype="8" fill="hold" nodeType="withEffect">
                                  <p:stCondLst>
                                    <p:cond delay="0"/>
                                  </p:stCondLst>
                                  <p:childTnLst>
                                    <p:set>
                                      <p:cBhvr>
                                        <p:cTn id="9" dur="1" fill="hold">
                                          <p:stCondLst>
                                            <p:cond delay="0"/>
                                          </p:stCondLst>
                                        </p:cTn>
                                        <p:tgtEl>
                                          <p:spTgt spid="17416"/>
                                        </p:tgtEl>
                                        <p:attrNameLst>
                                          <p:attrName>style.visibility</p:attrName>
                                        </p:attrNameLst>
                                      </p:cBhvr>
                                      <p:to>
                                        <p:strVal val="visible"/>
                                      </p:to>
                                    </p:set>
                                    <p:animEffect filter="wipe(left)">
                                      <p:cBhvr>
                                        <p:cTn id="10" dur="500"/>
                                        <p:tgtEl>
                                          <p:spTgt spid="174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7415"/>
                                        </p:tgtEl>
                                        <p:attrNameLst>
                                          <p:attrName>style.visibility</p:attrName>
                                        </p:attrNameLst>
                                      </p:cBhvr>
                                      <p:to>
                                        <p:strVal val="visible"/>
                                      </p:to>
                                    </p:set>
                                    <p:animEffect filter="wipe(left)">
                                      <p:cBhvr>
                                        <p:cTn id="13" dur="500"/>
                                        <p:tgtEl>
                                          <p:spTgt spid="174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7418"/>
                                        </p:tgtEl>
                                        <p:attrNameLst>
                                          <p:attrName>style.visibility</p:attrName>
                                        </p:attrNameLst>
                                      </p:cBhvr>
                                      <p:to>
                                        <p:strVal val="visible"/>
                                      </p:to>
                                    </p:set>
                                    <p:animEffect transition="in" filter="blinds(horizontal)">
                                      <p:cBhvr>
                                        <p:cTn id="18" dur="500"/>
                                        <p:tgtEl>
                                          <p:spTgt spid="17418"/>
                                        </p:tgtEl>
                                      </p:cBhvr>
                                    </p:animEffect>
                                  </p:childTnLst>
                                </p:cTn>
                              </p:par>
                              <p:par>
                                <p:cTn id="19" presetID="3" presetClass="entr" presetSubtype="10" fill="hold" nodeType="withEffect">
                                  <p:stCondLst>
                                    <p:cond delay="0"/>
                                  </p:stCondLst>
                                  <p:childTnLst>
                                    <p:set>
                                      <p:cBhvr>
                                        <p:cTn id="20" dur="1" fill="hold">
                                          <p:stCondLst>
                                            <p:cond delay="0"/>
                                          </p:stCondLst>
                                        </p:cTn>
                                        <p:tgtEl>
                                          <p:spTgt spid="17419"/>
                                        </p:tgtEl>
                                        <p:attrNameLst>
                                          <p:attrName>style.visibility</p:attrName>
                                        </p:attrNameLst>
                                      </p:cBhvr>
                                      <p:to>
                                        <p:strVal val="visible"/>
                                      </p:to>
                                    </p:set>
                                    <p:animEffect transition="in" filter="blinds(horizontal)">
                                      <p:cBhvr>
                                        <p:cTn id="21" dur="500"/>
                                        <p:tgtEl>
                                          <p:spTgt spid="1741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7420"/>
                                        </p:tgtEl>
                                        <p:attrNameLst>
                                          <p:attrName>style.visibility</p:attrName>
                                        </p:attrNameLst>
                                      </p:cBhvr>
                                      <p:to>
                                        <p:strVal val="visible"/>
                                      </p:to>
                                    </p:set>
                                    <p:animEffect transition="in" filter="blinds(horizontal)">
                                      <p:cBhvr>
                                        <p:cTn id="24" dur="500"/>
                                        <p:tgtEl>
                                          <p:spTgt spid="1742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7423"/>
                                        </p:tgtEl>
                                        <p:attrNameLst>
                                          <p:attrName>style.visibility</p:attrName>
                                        </p:attrNameLst>
                                      </p:cBhvr>
                                      <p:to>
                                        <p:strVal val="visible"/>
                                      </p:to>
                                    </p:set>
                                    <p:animEffect filter="wipe(left)">
                                      <p:cBhvr>
                                        <p:cTn id="29" dur="500"/>
                                        <p:tgtEl>
                                          <p:spTgt spid="17423"/>
                                        </p:tgtEl>
                                      </p:cBhvr>
                                    </p:animEffect>
                                  </p:childTnLst>
                                </p:cTn>
                              </p:par>
                              <p:par>
                                <p:cTn id="30" presetID="22" presetClass="entr" presetSubtype="8" fill="hold" nodeType="withEffect">
                                  <p:stCondLst>
                                    <p:cond delay="0"/>
                                  </p:stCondLst>
                                  <p:childTnLst>
                                    <p:set>
                                      <p:cBhvr>
                                        <p:cTn id="31" dur="1" fill="hold">
                                          <p:stCondLst>
                                            <p:cond delay="0"/>
                                          </p:stCondLst>
                                        </p:cTn>
                                        <p:tgtEl>
                                          <p:spTgt spid="17422"/>
                                        </p:tgtEl>
                                        <p:attrNameLst>
                                          <p:attrName>style.visibility</p:attrName>
                                        </p:attrNameLst>
                                      </p:cBhvr>
                                      <p:to>
                                        <p:strVal val="visible"/>
                                      </p:to>
                                    </p:set>
                                    <p:animEffect filter="wipe(left)">
                                      <p:cBhvr>
                                        <p:cTn id="32" dur="500"/>
                                        <p:tgtEl>
                                          <p:spTgt spid="1742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421"/>
                                        </p:tgtEl>
                                        <p:attrNameLst>
                                          <p:attrName>style.visibility</p:attrName>
                                        </p:attrNameLst>
                                      </p:cBhvr>
                                      <p:to>
                                        <p:strVal val="visible"/>
                                      </p:to>
                                    </p:set>
                                    <p:animEffect filter="wipe(left)">
                                      <p:cBhvr>
                                        <p:cTn id="3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bldLvl="0" animBg="1"/>
      <p:bldP spid="17417" grpId="0" bldLvl="0"/>
      <p:bldP spid="17418" grpId="0"/>
      <p:bldP spid="17420" grpId="0"/>
      <p:bldP spid="17421" grpId="0" bldLvl="0" animBg="1"/>
      <p:bldP spid="17423"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Rectangle 9"/>
          <p:cNvSpPr>
            <a:spLocks noChangeArrowheads="1"/>
          </p:cNvSpPr>
          <p:nvPr/>
        </p:nvSpPr>
        <p:spPr bwMode="auto">
          <a:xfrm>
            <a:off x="673100" y="641350"/>
            <a:ext cx="368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XMLHttpRequest</a:t>
            </a:r>
            <a:r>
              <a:rPr lang="zh-CN" altLang="en-US" sz="2700">
                <a:solidFill>
                  <a:srgbClr val="FF6600"/>
                </a:solidFill>
                <a:ea typeface="隶书" panose="02010509060101010101" pitchFamily="49" charset="-122"/>
                <a:sym typeface="Arial" panose="020B0604020202020204" pitchFamily="34" charset="0"/>
              </a:rPr>
              <a:t>对象</a:t>
            </a:r>
          </a:p>
        </p:txBody>
      </p:sp>
      <p:sp>
        <p:nvSpPr>
          <p:cNvPr id="17411" name="矩形 18435"/>
          <p:cNvSpPr>
            <a:spLocks noChangeArrowheads="1"/>
          </p:cNvSpPr>
          <p:nvPr/>
        </p:nvSpPr>
        <p:spPr bwMode="auto">
          <a:xfrm>
            <a:off x="647700" y="1882775"/>
            <a:ext cx="71643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abort()方法用于停止当前异步请求。</a:t>
            </a:r>
          </a:p>
        </p:txBody>
      </p:sp>
      <p:pic>
        <p:nvPicPr>
          <p:cNvPr id="17412"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163" y="1311275"/>
            <a:ext cx="395287"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文本框 18437"/>
          <p:cNvSpPr txBox="1">
            <a:spLocks noChangeArrowheads="1"/>
          </p:cNvSpPr>
          <p:nvPr/>
        </p:nvSpPr>
        <p:spPr bwMode="auto">
          <a:xfrm>
            <a:off x="1079500" y="1311275"/>
            <a:ext cx="15843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t>abort()</a:t>
            </a:r>
            <a:r>
              <a:rPr lang="zh-CN" altLang="en-US"/>
              <a:t>方法</a:t>
            </a:r>
          </a:p>
        </p:txBody>
      </p:sp>
      <p:sp>
        <p:nvSpPr>
          <p:cNvPr id="18439" name="矩形 18438"/>
          <p:cNvSpPr>
            <a:spLocks noChangeArrowheads="1"/>
          </p:cNvSpPr>
          <p:nvPr/>
        </p:nvSpPr>
        <p:spPr bwMode="auto">
          <a:xfrm>
            <a:off x="685800" y="3013075"/>
            <a:ext cx="78470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getAllResponseHeaders()方法用于以字符串形式返回完整的HTTP头信息，当存在参数时，表示以字符串形式返回由该参数指定的HTTP头信息。</a:t>
            </a:r>
          </a:p>
        </p:txBody>
      </p:sp>
      <p:pic>
        <p:nvPicPr>
          <p:cNvPr id="18440"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575" y="2427288"/>
            <a:ext cx="39687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文本框 18440"/>
          <p:cNvSpPr txBox="1">
            <a:spLocks noChangeArrowheads="1"/>
          </p:cNvSpPr>
          <p:nvPr/>
        </p:nvSpPr>
        <p:spPr bwMode="auto">
          <a:xfrm>
            <a:off x="1079500" y="2427288"/>
            <a:ext cx="35655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t>getAllResponseHeaders()</a:t>
            </a:r>
            <a:r>
              <a:rPr lang="zh-CN" altLang="en-US"/>
              <a:t>方法</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9"/>
                                        </p:tgtEl>
                                        <p:attrNameLst>
                                          <p:attrName>style.visibility</p:attrName>
                                        </p:attrNameLst>
                                      </p:cBhvr>
                                      <p:to>
                                        <p:strVal val="visible"/>
                                      </p:to>
                                    </p:set>
                                    <p:animEffect transition="in" filter="blinds(horizontal)">
                                      <p:cBhvr>
                                        <p:cTn id="7" dur="500"/>
                                        <p:tgtEl>
                                          <p:spTgt spid="18439"/>
                                        </p:tgtEl>
                                      </p:cBhvr>
                                    </p:animEffect>
                                  </p:childTnLst>
                                </p:cTn>
                              </p:par>
                              <p:par>
                                <p:cTn id="8" presetID="3" presetClass="entr" presetSubtype="10" fill="hold" nodeType="withEffect">
                                  <p:stCondLst>
                                    <p:cond delay="0"/>
                                  </p:stCondLst>
                                  <p:childTnLst>
                                    <p:set>
                                      <p:cBhvr>
                                        <p:cTn id="9" dur="1" fill="hold">
                                          <p:stCondLst>
                                            <p:cond delay="0"/>
                                          </p:stCondLst>
                                        </p:cTn>
                                        <p:tgtEl>
                                          <p:spTgt spid="18440"/>
                                        </p:tgtEl>
                                        <p:attrNameLst>
                                          <p:attrName>style.visibility</p:attrName>
                                        </p:attrNameLst>
                                      </p:cBhvr>
                                      <p:to>
                                        <p:strVal val="visible"/>
                                      </p:to>
                                    </p:set>
                                    <p:animEffect transition="in" filter="blinds(horizontal)">
                                      <p:cBhvr>
                                        <p:cTn id="10" dur="500"/>
                                        <p:tgtEl>
                                          <p:spTgt spid="1844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8441"/>
                                        </p:tgtEl>
                                        <p:attrNameLst>
                                          <p:attrName>style.visibility</p:attrName>
                                        </p:attrNameLst>
                                      </p:cBhvr>
                                      <p:to>
                                        <p:strVal val="visible"/>
                                      </p:to>
                                    </p:set>
                                    <p:animEffect transition="in" filter="blinds(horizontal)">
                                      <p:cBhvr>
                                        <p:cTn id="13" dur="500"/>
                                        <p:tgtEl>
                                          <p:spTgt spid="18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p:bldP spid="184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9"/>
          <p:cNvSpPr>
            <a:spLocks noChangeArrowheads="1"/>
          </p:cNvSpPr>
          <p:nvPr/>
        </p:nvSpPr>
        <p:spPr bwMode="auto">
          <a:xfrm>
            <a:off x="673100" y="641350"/>
            <a:ext cx="368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XMLHttpRequest</a:t>
            </a:r>
            <a:r>
              <a:rPr lang="zh-CN" altLang="en-US" sz="2700">
                <a:solidFill>
                  <a:srgbClr val="FF6600"/>
                </a:solidFill>
                <a:ea typeface="隶书" panose="02010509060101010101" pitchFamily="49" charset="-122"/>
                <a:sym typeface="Arial" panose="020B0604020202020204" pitchFamily="34" charset="0"/>
              </a:rPr>
              <a:t>对象</a:t>
            </a:r>
          </a:p>
        </p:txBody>
      </p:sp>
      <p:sp>
        <p:nvSpPr>
          <p:cNvPr id="18435" name="Rectangle 2"/>
          <p:cNvSpPr>
            <a:spLocks noChangeArrowheads="1"/>
          </p:cNvSpPr>
          <p:nvPr/>
        </p:nvSpPr>
        <p:spPr bwMode="auto">
          <a:xfrm>
            <a:off x="180975" y="1465263"/>
            <a:ext cx="6046788"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eaLnBrk="0" hangingPunct="0">
              <a:spcBef>
                <a:spcPct val="20000"/>
              </a:spcBef>
              <a:buClr>
                <a:srgbClr val="99CC00"/>
              </a:buClr>
              <a:buSzPct val="110000"/>
            </a:pPr>
            <a:r>
              <a:rPr lang="zh-CN" altLang="en-US">
                <a:solidFill>
                  <a:srgbClr val="000000"/>
                </a:solidFill>
                <a:latin typeface="Verdana" panose="020B0604030504040204" pitchFamily="34" charset="0"/>
                <a:sym typeface="Verdana" panose="020B0604030504040204" pitchFamily="34" charset="0"/>
              </a:rPr>
              <a:t>     </a:t>
            </a:r>
            <a:r>
              <a:rPr lang="zh-CN" altLang="en-US" sz="2400">
                <a:solidFill>
                  <a:srgbClr val="000000"/>
                </a:solidFill>
                <a:latin typeface="Verdana" panose="020B0604030504040204" pitchFamily="34" charset="0"/>
                <a:sym typeface="Verdana" panose="020B0604030504040204" pitchFamily="34" charset="0"/>
              </a:rPr>
              <a:t>XMLHttpRequest对象的常用属性</a:t>
            </a:r>
          </a:p>
        </p:txBody>
      </p:sp>
      <p:pic>
        <p:nvPicPr>
          <p:cNvPr id="18436" name="图片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500" y="1368425"/>
            <a:ext cx="66992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462" name="表格 19461"/>
          <p:cNvGraphicFramePr/>
          <p:nvPr/>
        </p:nvGraphicFramePr>
        <p:xfrm>
          <a:off x="792163" y="2176463"/>
          <a:ext cx="7478712" cy="2197100"/>
        </p:xfrm>
        <a:graphic>
          <a:graphicData uri="http://schemas.openxmlformats.org/drawingml/2006/table">
            <a:tbl>
              <a:tblPr/>
              <a:tblGrid>
                <a:gridCol w="1733550">
                  <a:extLst>
                    <a:ext uri="{9D8B030D-6E8A-4147-A177-3AD203B41FA5}">
                      <a16:colId xmlns:a16="http://schemas.microsoft.com/office/drawing/2014/main" val="20000"/>
                    </a:ext>
                  </a:extLst>
                </a:gridCol>
                <a:gridCol w="5745162">
                  <a:extLst>
                    <a:ext uri="{9D8B030D-6E8A-4147-A177-3AD203B41FA5}">
                      <a16:colId xmlns:a16="http://schemas.microsoft.com/office/drawing/2014/main" val="20001"/>
                    </a:ext>
                  </a:extLst>
                </a:gridCol>
              </a:tblGrid>
              <a:tr h="365919">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800" b="1" dirty="0">
                          <a:solidFill>
                            <a:srgbClr val="FFFFFF"/>
                          </a:solidFill>
                        </a:rPr>
                        <a:t>属    性</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800" b="1" dirty="0">
                          <a:solidFill>
                            <a:srgbClr val="FFFFFF"/>
                          </a:solidFill>
                        </a:rPr>
                        <a:t>说    明</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extLst>
                  <a:ext uri="{0D108BD9-81ED-4DB2-BD59-A6C34878D82A}">
                    <a16:rowId xmlns:a16="http://schemas.microsoft.com/office/drawing/2014/main" val="10000"/>
                  </a:ext>
                </a:extLst>
              </a:tr>
              <a:tr h="306521">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en-US" altLang="zh-CN" sz="1400" dirty="0">
                          <a:solidFill>
                            <a:srgbClr val="000000"/>
                          </a:solidFill>
                        </a:rPr>
                        <a:t>onreadystatechange</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400" dirty="0">
                          <a:solidFill>
                            <a:srgbClr val="000000"/>
                          </a:solidFill>
                        </a:rPr>
                        <a:t>每次状态改变都会触发这个事件处理器，通常会调用一个</a:t>
                      </a:r>
                      <a:r>
                        <a:rPr lang="en-US" altLang="zh-CN" sz="1400" dirty="0">
                          <a:solidFill>
                            <a:srgbClr val="000000"/>
                          </a:solidFill>
                        </a:rPr>
                        <a:t>JavaScript</a:t>
                      </a:r>
                      <a:r>
                        <a:rPr lang="zh-CN" altLang="en-US" sz="1400" dirty="0">
                          <a:solidFill>
                            <a:srgbClr val="000000"/>
                          </a:solidFill>
                        </a:rPr>
                        <a:t>函数</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extLst>
                  <a:ext uri="{0D108BD9-81ED-4DB2-BD59-A6C34878D82A}">
                    <a16:rowId xmlns:a16="http://schemas.microsoft.com/office/drawing/2014/main" val="10001"/>
                  </a:ext>
                </a:extLst>
              </a:tr>
              <a:tr h="304932">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en-US" altLang="zh-CN" sz="1400" dirty="0">
                          <a:solidFill>
                            <a:srgbClr val="000000"/>
                          </a:solidFill>
                        </a:rPr>
                        <a:t>readyState</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400" dirty="0">
                          <a:solidFill>
                            <a:srgbClr val="000000"/>
                          </a:solidFill>
                        </a:rPr>
                        <a:t>请求的状态。 </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extLst>
                  <a:ext uri="{0D108BD9-81ED-4DB2-BD59-A6C34878D82A}">
                    <a16:rowId xmlns:a16="http://schemas.microsoft.com/office/drawing/2014/main" val="10002"/>
                  </a:ext>
                </a:extLst>
              </a:tr>
              <a:tr h="304932">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en-US" altLang="zh-CN" sz="1400" dirty="0">
                          <a:solidFill>
                            <a:srgbClr val="000000"/>
                          </a:solidFill>
                        </a:rPr>
                        <a:t>responseText</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400" dirty="0">
                          <a:solidFill>
                            <a:srgbClr val="000000"/>
                          </a:solidFill>
                        </a:rPr>
                        <a:t>服务器的响应，表示为字符串</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extLst>
                  <a:ext uri="{0D108BD9-81ED-4DB2-BD59-A6C34878D82A}">
                    <a16:rowId xmlns:a16="http://schemas.microsoft.com/office/drawing/2014/main" val="10003"/>
                  </a:ext>
                </a:extLst>
              </a:tr>
              <a:tr h="304932">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en-US" altLang="zh-CN" sz="1400" dirty="0">
                          <a:solidFill>
                            <a:srgbClr val="000000"/>
                          </a:solidFill>
                        </a:rPr>
                        <a:t>responseXML</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400" dirty="0">
                          <a:solidFill>
                            <a:srgbClr val="000000"/>
                          </a:solidFill>
                        </a:rPr>
                        <a:t>服务器的响应，表示为</a:t>
                      </a:r>
                      <a:r>
                        <a:rPr lang="en-US" altLang="zh-CN" sz="1400" dirty="0">
                          <a:solidFill>
                            <a:srgbClr val="000000"/>
                          </a:solidFill>
                        </a:rPr>
                        <a:t>XML</a:t>
                      </a:r>
                      <a:r>
                        <a:rPr lang="zh-CN" altLang="en-US" sz="1400" dirty="0">
                          <a:solidFill>
                            <a:srgbClr val="000000"/>
                          </a:solidFill>
                        </a:rPr>
                        <a:t>。这个对象可以解析为一个</a:t>
                      </a:r>
                      <a:r>
                        <a:rPr lang="en-US" altLang="zh-CN" sz="1400" dirty="0">
                          <a:solidFill>
                            <a:srgbClr val="000000"/>
                          </a:solidFill>
                        </a:rPr>
                        <a:t>DOM</a:t>
                      </a:r>
                      <a:r>
                        <a:rPr lang="zh-CN" altLang="en-US" sz="1400" dirty="0">
                          <a:solidFill>
                            <a:srgbClr val="000000"/>
                          </a:solidFill>
                        </a:rPr>
                        <a:t>对象</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extLst>
                  <a:ext uri="{0D108BD9-81ED-4DB2-BD59-A6C34878D82A}">
                    <a16:rowId xmlns:a16="http://schemas.microsoft.com/office/drawing/2014/main" val="10004"/>
                  </a:ext>
                </a:extLst>
              </a:tr>
              <a:tr h="304932">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en-US" altLang="zh-CN" sz="1400" dirty="0">
                          <a:solidFill>
                            <a:srgbClr val="000000"/>
                          </a:solidFill>
                        </a:rPr>
                        <a:t>status</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400" dirty="0">
                          <a:solidFill>
                            <a:srgbClr val="000000"/>
                          </a:solidFill>
                        </a:rPr>
                        <a:t>返回服务器的</a:t>
                      </a:r>
                      <a:r>
                        <a:rPr lang="en-US" altLang="zh-CN" sz="1400" dirty="0">
                          <a:solidFill>
                            <a:srgbClr val="000000"/>
                          </a:solidFill>
                        </a:rPr>
                        <a:t>HTTP</a:t>
                      </a:r>
                      <a:r>
                        <a:rPr lang="zh-CN" altLang="en-US" sz="1400" dirty="0">
                          <a:solidFill>
                            <a:srgbClr val="000000"/>
                          </a:solidFill>
                        </a:rPr>
                        <a:t>状态码</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extLst>
                  <a:ext uri="{0D108BD9-81ED-4DB2-BD59-A6C34878D82A}">
                    <a16:rowId xmlns:a16="http://schemas.microsoft.com/office/drawing/2014/main" val="10005"/>
                  </a:ext>
                </a:extLst>
              </a:tr>
              <a:tr h="304932">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en-US" altLang="zh-CN" sz="1400" dirty="0">
                          <a:solidFill>
                            <a:srgbClr val="000000"/>
                          </a:solidFill>
                        </a:rPr>
                        <a:t>statusText</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342900" lvl="0" indent="-342900" algn="l" defTabSz="914400" eaLnBrk="1" fontAlgn="base" latinLnBrk="0" hangingPunct="1">
                        <a:lnSpc>
                          <a:spcPct val="100000"/>
                        </a:lnSpc>
                        <a:spcBef>
                          <a:spcPct val="20000"/>
                        </a:spcBef>
                        <a:spcAft>
                          <a:spcPct val="0"/>
                        </a:spcAft>
                        <a:buClrTx/>
                        <a:buSzTx/>
                        <a:buFont typeface="Arial" panose="020B0604020202020204" pitchFamily="34" charset="0"/>
                        <a:buChar char="•"/>
                        <a:defRPr sz="320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1pPr>
                      <a:lvl2pPr marL="742950" lvl="1" indent="-285750" algn="l" defTabSz="914400" eaLnBrk="1" fontAlgn="base" latinLnBrk="0" hangingPunct="1">
                        <a:lnSpc>
                          <a:spcPct val="100000"/>
                        </a:lnSpc>
                        <a:spcBef>
                          <a:spcPct val="20000"/>
                        </a:spcBef>
                        <a:spcAft>
                          <a:spcPct val="0"/>
                        </a:spcAft>
                        <a:buClrTx/>
                        <a:buSzTx/>
                        <a:buFont typeface="Arial" panose="020B0604020202020204" pitchFamily="34" charset="0"/>
                        <a:buChar char="–"/>
                        <a:defRPr sz="28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2pPr>
                      <a:lvl3pPr marL="1143000" lvl="2"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4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3pPr>
                      <a:lvl4pPr marL="1600200" lvl="3"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4pPr>
                      <a:lvl5pPr marL="2057400" lvl="4" indent="-228600" algn="l" defTabSz="914400" eaLnBrk="1" fontAlgn="base" latinLnBrk="0" hangingPunct="1">
                        <a:lnSpc>
                          <a:spcPct val="100000"/>
                        </a:lnSpc>
                        <a:spcBef>
                          <a:spcPct val="20000"/>
                        </a:spcBef>
                        <a:spcAft>
                          <a:spcPct val="0"/>
                        </a:spcAft>
                        <a:buClrTx/>
                        <a:buSzTx/>
                        <a:buFont typeface="Arial" panose="020B0604020202020204" pitchFamily="34" charset="0"/>
                        <a:buChar char="»"/>
                        <a:defRPr sz="2000" b="0" i="0" u="none" kern="1200" baseline="0">
                          <a:solidFill>
                            <a:schemeClr val="tx1"/>
                          </a:solidFill>
                          <a:latin typeface="Calibri" panose="020F0502020204030204" pitchFamily="2" charset="0"/>
                          <a:ea typeface="宋体" panose="02010600030101010101" pitchFamily="2" charset="-122"/>
                          <a:sym typeface="Calibri" panose="020F0502020204030204" pitchFamily="2" charset="0"/>
                        </a:defRPr>
                      </a:lvl5pPr>
                    </a:lstStyle>
                    <a:p>
                      <a:pPr marL="0" lvl="0" indent="0">
                        <a:buNone/>
                      </a:pPr>
                      <a:r>
                        <a:rPr lang="zh-CN" altLang="en-US" sz="1400" dirty="0">
                          <a:solidFill>
                            <a:srgbClr val="000000"/>
                          </a:solidFill>
                        </a:rPr>
                        <a:t>返回</a:t>
                      </a:r>
                      <a:r>
                        <a:rPr lang="en-US" altLang="zh-CN" sz="1400" dirty="0">
                          <a:solidFill>
                            <a:srgbClr val="000000"/>
                          </a:solidFill>
                        </a:rPr>
                        <a:t>HTTP</a:t>
                      </a:r>
                      <a:r>
                        <a:rPr lang="zh-CN" altLang="en-US" sz="1400" dirty="0">
                          <a:solidFill>
                            <a:srgbClr val="000000"/>
                          </a:solidFill>
                        </a:rPr>
                        <a:t>状态码对应的文本</a:t>
                      </a:r>
                    </a:p>
                  </a:txBody>
                  <a:tcPr marT="45740" marB="45740">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extLst>
                  <a:ext uri="{0D108BD9-81ED-4DB2-BD59-A6C34878D82A}">
                    <a16:rowId xmlns:a16="http://schemas.microsoft.com/office/drawing/2014/main" val="10006"/>
                  </a:ext>
                </a:extLst>
              </a:tr>
            </a:tbl>
          </a:graphicData>
        </a:graphic>
      </p:graphicFrame>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462"/>
                                        </p:tgtEl>
                                        <p:attrNameLst>
                                          <p:attrName>style.visibility</p:attrName>
                                        </p:attrNameLst>
                                      </p:cBhvr>
                                      <p:to>
                                        <p:strVal val="visible"/>
                                      </p:to>
                                    </p:set>
                                    <p:animEffect transition="in" filter="blinds(horizontal)">
                                      <p:cBhvr>
                                        <p:cTn id="7"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Rectangle 9"/>
          <p:cNvSpPr>
            <a:spLocks noChangeArrowheads="1"/>
          </p:cNvSpPr>
          <p:nvPr/>
        </p:nvSpPr>
        <p:spPr bwMode="auto">
          <a:xfrm>
            <a:off x="673100" y="641350"/>
            <a:ext cx="368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XMLHttpRequest</a:t>
            </a:r>
            <a:r>
              <a:rPr lang="zh-CN" altLang="en-US" sz="2700">
                <a:solidFill>
                  <a:srgbClr val="FF6600"/>
                </a:solidFill>
                <a:ea typeface="隶书" panose="02010509060101010101" pitchFamily="49" charset="-122"/>
                <a:sym typeface="Arial" panose="020B0604020202020204" pitchFamily="34" charset="0"/>
              </a:rPr>
              <a:t>对象</a:t>
            </a:r>
          </a:p>
        </p:txBody>
      </p:sp>
      <p:sp>
        <p:nvSpPr>
          <p:cNvPr id="19459" name="Rectangle 2"/>
          <p:cNvSpPr>
            <a:spLocks noChangeArrowheads="1"/>
          </p:cNvSpPr>
          <p:nvPr/>
        </p:nvSpPr>
        <p:spPr bwMode="auto">
          <a:xfrm>
            <a:off x="180975" y="1311275"/>
            <a:ext cx="6046788"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eaLnBrk="0" hangingPunct="0">
              <a:spcBef>
                <a:spcPct val="20000"/>
              </a:spcBef>
              <a:buClr>
                <a:srgbClr val="99CC00"/>
              </a:buClr>
              <a:buSzPct val="110000"/>
            </a:pPr>
            <a:r>
              <a:rPr lang="zh-CN" altLang="en-US">
                <a:solidFill>
                  <a:srgbClr val="000000"/>
                </a:solidFill>
                <a:latin typeface="Verdana" panose="020B0604030504040204" pitchFamily="34" charset="0"/>
                <a:sym typeface="Verdana" panose="020B0604030504040204" pitchFamily="34" charset="0"/>
              </a:rPr>
              <a:t>     </a:t>
            </a:r>
            <a:r>
              <a:rPr lang="zh-CN" altLang="en-US" sz="2400">
                <a:solidFill>
                  <a:srgbClr val="000000"/>
                </a:solidFill>
                <a:latin typeface="Verdana" panose="020B0604030504040204" pitchFamily="34" charset="0"/>
                <a:sym typeface="Verdana" panose="020B0604030504040204" pitchFamily="34" charset="0"/>
              </a:rPr>
              <a:t>XMLHttpRequest对象与服务器交互</a:t>
            </a:r>
          </a:p>
        </p:txBody>
      </p:sp>
      <p:pic>
        <p:nvPicPr>
          <p:cNvPr id="19460"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800" y="1203325"/>
            <a:ext cx="660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矩形 20485"/>
          <p:cNvSpPr>
            <a:spLocks noChangeArrowheads="1"/>
          </p:cNvSpPr>
          <p:nvPr/>
        </p:nvSpPr>
        <p:spPr bwMode="auto">
          <a:xfrm>
            <a:off x="684213" y="1987550"/>
            <a:ext cx="78470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Ajax与服务器的交互分为以下3个步骤：</a:t>
            </a:r>
          </a:p>
        </p:txBody>
      </p:sp>
      <p:sp>
        <p:nvSpPr>
          <p:cNvPr id="20487" name="文本框 20486"/>
          <p:cNvSpPr txBox="1">
            <a:spLocks noChangeArrowheads="1"/>
          </p:cNvSpPr>
          <p:nvPr/>
        </p:nvSpPr>
        <p:spPr bwMode="auto">
          <a:xfrm>
            <a:off x="936625" y="2500313"/>
            <a:ext cx="36496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t>（</a:t>
            </a:r>
            <a:r>
              <a:rPr lang="en-US" altLang="zh-CN"/>
              <a:t>1</a:t>
            </a:r>
            <a:r>
              <a:rPr lang="zh-CN" altLang="en-US"/>
              <a:t>）初始化</a:t>
            </a:r>
            <a:r>
              <a:rPr lang="en-US" altLang="zh-CN"/>
              <a:t>XMLHttpRequest</a:t>
            </a:r>
            <a:r>
              <a:rPr lang="zh-CN" altLang="en-US"/>
              <a:t>对象</a:t>
            </a:r>
          </a:p>
        </p:txBody>
      </p:sp>
      <p:sp>
        <p:nvSpPr>
          <p:cNvPr id="20488" name="文本框 20487"/>
          <p:cNvSpPr txBox="1">
            <a:spLocks noChangeArrowheads="1"/>
          </p:cNvSpPr>
          <p:nvPr/>
        </p:nvSpPr>
        <p:spPr bwMode="auto">
          <a:xfrm>
            <a:off x="936625" y="2860675"/>
            <a:ext cx="3738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t>（</a:t>
            </a:r>
            <a:r>
              <a:rPr lang="en-US" altLang="zh-CN"/>
              <a:t>2</a:t>
            </a:r>
            <a:r>
              <a:rPr lang="zh-CN" altLang="en-US"/>
              <a:t>）设置请求状态和返回处理函数</a:t>
            </a:r>
          </a:p>
        </p:txBody>
      </p:sp>
      <p:sp>
        <p:nvSpPr>
          <p:cNvPr id="20489" name="文本框 20488"/>
          <p:cNvSpPr txBox="1">
            <a:spLocks noChangeArrowheads="1"/>
          </p:cNvSpPr>
          <p:nvPr/>
        </p:nvSpPr>
        <p:spPr bwMode="auto">
          <a:xfrm>
            <a:off x="936625" y="3897313"/>
            <a:ext cx="22780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t>（</a:t>
            </a:r>
            <a:r>
              <a:rPr lang="en-US" altLang="zh-CN"/>
              <a:t>3</a:t>
            </a:r>
            <a:r>
              <a:rPr lang="zh-CN" altLang="en-US"/>
              <a:t>）发送</a:t>
            </a:r>
            <a:r>
              <a:rPr lang="en-US" altLang="zh-CN"/>
              <a:t>HTTP</a:t>
            </a:r>
            <a:r>
              <a:rPr lang="zh-CN" altLang="en-US"/>
              <a:t>请求</a:t>
            </a:r>
          </a:p>
        </p:txBody>
      </p:sp>
      <p:sp>
        <p:nvSpPr>
          <p:cNvPr id="20490" name="AutoShape 3"/>
          <p:cNvSpPr>
            <a:spLocks noChangeArrowheads="1"/>
          </p:cNvSpPr>
          <p:nvPr/>
        </p:nvSpPr>
        <p:spPr bwMode="auto">
          <a:xfrm>
            <a:off x="2698750" y="3330575"/>
            <a:ext cx="5078413" cy="469900"/>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p>
            <a:pPr eaLnBrk="0" hangingPunct="0"/>
            <a:r>
              <a:rPr lang="en-US" altLang="zh-CN" b="1">
                <a:solidFill>
                  <a:srgbClr val="000000"/>
                </a:solidFill>
                <a:ea typeface="黑体" panose="02010609060101010101" pitchFamily="49" charset="-122"/>
                <a:sym typeface="Arial" panose="020B0604020202020204" pitchFamily="34" charset="0"/>
              </a:rPr>
              <a:t>xmlobj.onreadystatechange=function_name;</a:t>
            </a:r>
          </a:p>
        </p:txBody>
      </p:sp>
      <p:pic>
        <p:nvPicPr>
          <p:cNvPr id="20491" name="图片 10" descr="按扭-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1150" y="304800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2" name="TextBox 11"/>
          <p:cNvSpPr>
            <a:spLocks noChangeArrowheads="1"/>
          </p:cNvSpPr>
          <p:nvPr/>
        </p:nvSpPr>
        <p:spPr bwMode="auto">
          <a:xfrm>
            <a:off x="1835150" y="3340100"/>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solidFill>
                <a:latin typeface="Calibri" panose="020F0502020204030204" pitchFamily="34" charset="0"/>
                <a:sym typeface="宋体" panose="02010600030101010101" pitchFamily="2" charset="-122"/>
              </a:rPr>
              <a:t>语法</a:t>
            </a:r>
          </a:p>
        </p:txBody>
      </p:sp>
      <p:sp>
        <p:nvSpPr>
          <p:cNvPr id="20493" name="AutoShape 3"/>
          <p:cNvSpPr>
            <a:spLocks noChangeArrowheads="1"/>
          </p:cNvSpPr>
          <p:nvPr/>
        </p:nvSpPr>
        <p:spPr bwMode="auto">
          <a:xfrm>
            <a:off x="2698750" y="4340225"/>
            <a:ext cx="4141788" cy="468313"/>
          </a:xfrm>
          <a:prstGeom prst="roundRect">
            <a:avLst>
              <a:gd name="adj" fmla="val 16667"/>
            </a:avLst>
          </a:prstGeom>
          <a:gradFill rotWithShape="1">
            <a:gsLst>
              <a:gs pos="0">
                <a:srgbClr val="FFFF99"/>
              </a:gs>
              <a:gs pos="100000">
                <a:srgbClr val="FFFFFF"/>
              </a:gs>
            </a:gsLst>
            <a:lin ang="5400000" scaled="1"/>
          </a:gradFill>
          <a:ln w="9525">
            <a:solidFill>
              <a:srgbClr val="FF9900"/>
            </a:solidFill>
            <a:round/>
            <a:headEnd/>
            <a:tailEnd/>
          </a:ln>
        </p:spPr>
        <p:txBody>
          <a:bodyPr wrap="none" lIns="68580" tIns="34290" rIns="68580" bIns="34290" anchor="ctr"/>
          <a:lstStyle/>
          <a:p>
            <a:pPr eaLnBrk="0" hangingPunct="0"/>
            <a:r>
              <a:rPr lang="en-US" altLang="zh-CN" b="1">
                <a:solidFill>
                  <a:srgbClr val="000000"/>
                </a:solidFill>
                <a:ea typeface="黑体" panose="02010609060101010101" pitchFamily="49" charset="-122"/>
                <a:sym typeface="Arial" panose="020B0604020202020204" pitchFamily="34" charset="0"/>
              </a:rPr>
              <a:t>xmlobj.open(send_method,url,flag);</a:t>
            </a:r>
          </a:p>
        </p:txBody>
      </p:sp>
      <p:pic>
        <p:nvPicPr>
          <p:cNvPr id="20494" name="图片 10" descr="按扭-3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1150" y="4057650"/>
            <a:ext cx="11366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5" name="TextBox 11"/>
          <p:cNvSpPr>
            <a:spLocks noChangeArrowheads="1"/>
          </p:cNvSpPr>
          <p:nvPr/>
        </p:nvSpPr>
        <p:spPr bwMode="auto">
          <a:xfrm>
            <a:off x="1835150" y="4349750"/>
            <a:ext cx="600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solidFill>
                <a:latin typeface="Calibri" panose="020F0502020204030204" pitchFamily="34" charset="0"/>
                <a:sym typeface="宋体" panose="02010600030101010101" pitchFamily="2" charset="-122"/>
              </a:rPr>
              <a:t>语法</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6"/>
                                        </p:tgtEl>
                                        <p:attrNameLst>
                                          <p:attrName>style.visibility</p:attrName>
                                        </p:attrNameLst>
                                      </p:cBhvr>
                                      <p:to>
                                        <p:strVal val="visible"/>
                                      </p:to>
                                    </p:set>
                                    <p:animEffect transition="in" filter="blinds(horizontal)">
                                      <p:cBhvr>
                                        <p:cTn id="7" dur="500"/>
                                        <p:tgtEl>
                                          <p:spTgt spid="204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487"/>
                                        </p:tgtEl>
                                        <p:attrNameLst>
                                          <p:attrName>style.visibility</p:attrName>
                                        </p:attrNameLst>
                                      </p:cBhvr>
                                      <p:to>
                                        <p:strVal val="visible"/>
                                      </p:to>
                                    </p:set>
                                    <p:animEffect transition="in" filter="blinds(horizontal)">
                                      <p:cBhvr>
                                        <p:cTn id="12" dur="500"/>
                                        <p:tgtEl>
                                          <p:spTgt spid="2048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488"/>
                                        </p:tgtEl>
                                        <p:attrNameLst>
                                          <p:attrName>style.visibility</p:attrName>
                                        </p:attrNameLst>
                                      </p:cBhvr>
                                      <p:to>
                                        <p:strVal val="visible"/>
                                      </p:to>
                                    </p:set>
                                    <p:animEffect transition="in" filter="blinds(horizontal)">
                                      <p:cBhvr>
                                        <p:cTn id="17" dur="500"/>
                                        <p:tgtEl>
                                          <p:spTgt spid="20488"/>
                                        </p:tgtEl>
                                      </p:cBhvr>
                                    </p:animEffect>
                                  </p:childTnLst>
                                </p:cTn>
                              </p:par>
                              <p:par>
                                <p:cTn id="18" presetID="3" presetClass="entr" presetSubtype="10" fill="hold" grpId="1" nodeType="withEffect">
                                  <p:stCondLst>
                                    <p:cond delay="0"/>
                                  </p:stCondLst>
                                  <p:childTnLst>
                                    <p:set>
                                      <p:cBhvr>
                                        <p:cTn id="19" dur="1" fill="hold">
                                          <p:stCondLst>
                                            <p:cond delay="0"/>
                                          </p:stCondLst>
                                        </p:cTn>
                                        <p:tgtEl>
                                          <p:spTgt spid="20490"/>
                                        </p:tgtEl>
                                        <p:attrNameLst>
                                          <p:attrName>style.visibility</p:attrName>
                                        </p:attrNameLst>
                                      </p:cBhvr>
                                      <p:to>
                                        <p:strVal val="visible"/>
                                      </p:to>
                                    </p:set>
                                    <p:animEffect transition="in" filter="blinds(horizontal)">
                                      <p:cBhvr>
                                        <p:cTn id="20" dur="500"/>
                                        <p:tgtEl>
                                          <p:spTgt spid="20490"/>
                                        </p:tgtEl>
                                      </p:cBhvr>
                                    </p:animEffect>
                                  </p:childTnLst>
                                </p:cTn>
                              </p:par>
                              <p:par>
                                <p:cTn id="21" presetID="3" presetClass="entr" presetSubtype="10" fill="hold" nodeType="withEffect">
                                  <p:stCondLst>
                                    <p:cond delay="0"/>
                                  </p:stCondLst>
                                  <p:childTnLst>
                                    <p:set>
                                      <p:cBhvr>
                                        <p:cTn id="22" dur="1" fill="hold">
                                          <p:stCondLst>
                                            <p:cond delay="0"/>
                                          </p:stCondLst>
                                        </p:cTn>
                                        <p:tgtEl>
                                          <p:spTgt spid="20491"/>
                                        </p:tgtEl>
                                        <p:attrNameLst>
                                          <p:attrName>style.visibility</p:attrName>
                                        </p:attrNameLst>
                                      </p:cBhvr>
                                      <p:to>
                                        <p:strVal val="visible"/>
                                      </p:to>
                                    </p:set>
                                    <p:animEffect transition="in" filter="blinds(horizontal)">
                                      <p:cBhvr>
                                        <p:cTn id="23" dur="500"/>
                                        <p:tgtEl>
                                          <p:spTgt spid="20491"/>
                                        </p:tgtEl>
                                      </p:cBhvr>
                                    </p:animEffect>
                                  </p:childTnLst>
                                </p:cTn>
                              </p:par>
                              <p:par>
                                <p:cTn id="24" presetID="3" presetClass="entr" presetSubtype="10" fill="hold" grpId="1" nodeType="withEffect">
                                  <p:stCondLst>
                                    <p:cond delay="0"/>
                                  </p:stCondLst>
                                  <p:childTnLst>
                                    <p:set>
                                      <p:cBhvr>
                                        <p:cTn id="25" dur="1" fill="hold">
                                          <p:stCondLst>
                                            <p:cond delay="0"/>
                                          </p:stCondLst>
                                        </p:cTn>
                                        <p:tgtEl>
                                          <p:spTgt spid="20492"/>
                                        </p:tgtEl>
                                        <p:attrNameLst>
                                          <p:attrName>style.visibility</p:attrName>
                                        </p:attrNameLst>
                                      </p:cBhvr>
                                      <p:to>
                                        <p:strVal val="visible"/>
                                      </p:to>
                                    </p:set>
                                    <p:animEffect transition="in" filter="blinds(horizontal)">
                                      <p:cBhvr>
                                        <p:cTn id="26" dur="500"/>
                                        <p:tgtEl>
                                          <p:spTgt spid="2049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0489"/>
                                        </p:tgtEl>
                                        <p:attrNameLst>
                                          <p:attrName>style.visibility</p:attrName>
                                        </p:attrNameLst>
                                      </p:cBhvr>
                                      <p:to>
                                        <p:strVal val="visible"/>
                                      </p:to>
                                    </p:set>
                                    <p:animEffect transition="in" filter="blinds(horizontal)">
                                      <p:cBhvr>
                                        <p:cTn id="31" dur="500"/>
                                        <p:tgtEl>
                                          <p:spTgt spid="20489"/>
                                        </p:tgtEl>
                                      </p:cBhvr>
                                    </p:animEffect>
                                  </p:childTnLst>
                                </p:cTn>
                              </p:par>
                              <p:par>
                                <p:cTn id="32" presetID="3" presetClass="entr" presetSubtype="10" fill="hold" grpId="1" nodeType="withEffect">
                                  <p:stCondLst>
                                    <p:cond delay="0"/>
                                  </p:stCondLst>
                                  <p:childTnLst>
                                    <p:set>
                                      <p:cBhvr>
                                        <p:cTn id="33" dur="1" fill="hold">
                                          <p:stCondLst>
                                            <p:cond delay="0"/>
                                          </p:stCondLst>
                                        </p:cTn>
                                        <p:tgtEl>
                                          <p:spTgt spid="20493"/>
                                        </p:tgtEl>
                                        <p:attrNameLst>
                                          <p:attrName>style.visibility</p:attrName>
                                        </p:attrNameLst>
                                      </p:cBhvr>
                                      <p:to>
                                        <p:strVal val="visible"/>
                                      </p:to>
                                    </p:set>
                                    <p:animEffect transition="in" filter="blinds(horizontal)">
                                      <p:cBhvr>
                                        <p:cTn id="34" dur="500"/>
                                        <p:tgtEl>
                                          <p:spTgt spid="20493"/>
                                        </p:tgtEl>
                                      </p:cBhvr>
                                    </p:animEffect>
                                  </p:childTnLst>
                                </p:cTn>
                              </p:par>
                              <p:par>
                                <p:cTn id="35" presetID="3" presetClass="entr" presetSubtype="10" fill="hold" nodeType="withEffect">
                                  <p:stCondLst>
                                    <p:cond delay="0"/>
                                  </p:stCondLst>
                                  <p:childTnLst>
                                    <p:set>
                                      <p:cBhvr>
                                        <p:cTn id="36" dur="1" fill="hold">
                                          <p:stCondLst>
                                            <p:cond delay="0"/>
                                          </p:stCondLst>
                                        </p:cTn>
                                        <p:tgtEl>
                                          <p:spTgt spid="20494"/>
                                        </p:tgtEl>
                                        <p:attrNameLst>
                                          <p:attrName>style.visibility</p:attrName>
                                        </p:attrNameLst>
                                      </p:cBhvr>
                                      <p:to>
                                        <p:strVal val="visible"/>
                                      </p:to>
                                    </p:set>
                                    <p:animEffect transition="in" filter="blinds(horizontal)">
                                      <p:cBhvr>
                                        <p:cTn id="37" dur="500"/>
                                        <p:tgtEl>
                                          <p:spTgt spid="20494"/>
                                        </p:tgtEl>
                                      </p:cBhvr>
                                    </p:animEffect>
                                  </p:childTnLst>
                                </p:cTn>
                              </p:par>
                              <p:par>
                                <p:cTn id="38" presetID="3" presetClass="entr" presetSubtype="10" fill="hold" grpId="1" nodeType="withEffect">
                                  <p:stCondLst>
                                    <p:cond delay="0"/>
                                  </p:stCondLst>
                                  <p:childTnLst>
                                    <p:set>
                                      <p:cBhvr>
                                        <p:cTn id="39" dur="1" fill="hold">
                                          <p:stCondLst>
                                            <p:cond delay="0"/>
                                          </p:stCondLst>
                                        </p:cTn>
                                        <p:tgtEl>
                                          <p:spTgt spid="20495"/>
                                        </p:tgtEl>
                                        <p:attrNameLst>
                                          <p:attrName>style.visibility</p:attrName>
                                        </p:attrNameLst>
                                      </p:cBhvr>
                                      <p:to>
                                        <p:strVal val="visible"/>
                                      </p:to>
                                    </p:set>
                                    <p:animEffect transition="in" filter="blinds(horizontal)">
                                      <p:cBhvr>
                                        <p:cTn id="40" dur="500"/>
                                        <p:tgtEl>
                                          <p:spTgt spid="20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P spid="20487" grpId="0"/>
      <p:bldP spid="20488" grpId="0"/>
      <p:bldP spid="20489" grpId="0"/>
      <p:bldP spid="20490" grpId="1" animBg="1"/>
      <p:bldP spid="20492" grpId="1"/>
      <p:bldP spid="20493" grpId="1" animBg="1"/>
      <p:bldP spid="2049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Rectangle 9"/>
          <p:cNvSpPr>
            <a:spLocks noChangeArrowheads="1"/>
          </p:cNvSpPr>
          <p:nvPr/>
        </p:nvSpPr>
        <p:spPr bwMode="auto">
          <a:xfrm>
            <a:off x="674688" y="642938"/>
            <a:ext cx="1882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XML</a:t>
            </a:r>
            <a:r>
              <a:rPr lang="zh-CN" altLang="en-US" sz="2700">
                <a:solidFill>
                  <a:srgbClr val="FF6600"/>
                </a:solidFill>
                <a:ea typeface="隶书" panose="02010509060101010101" pitchFamily="49" charset="-122"/>
                <a:sym typeface="Arial" panose="020B0604020202020204" pitchFamily="34" charset="0"/>
              </a:rPr>
              <a:t>语言</a:t>
            </a:r>
          </a:p>
        </p:txBody>
      </p:sp>
      <p:sp>
        <p:nvSpPr>
          <p:cNvPr id="20483" name="矩形 21507"/>
          <p:cNvSpPr>
            <a:spLocks noChangeArrowheads="1"/>
          </p:cNvSpPr>
          <p:nvPr/>
        </p:nvSpPr>
        <p:spPr bwMode="auto">
          <a:xfrm>
            <a:off x="468313" y="1374775"/>
            <a:ext cx="8280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XML是eXtensible Markup Language（可扩展的标记语言）的缩写，它提供了用于描述结构化数据的格式。</a:t>
            </a:r>
          </a:p>
        </p:txBody>
      </p:sp>
      <p:pic>
        <p:nvPicPr>
          <p:cNvPr id="2150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19075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9"/>
          <p:cNvSpPr>
            <a:spLocks noChangeArrowheads="1"/>
          </p:cNvSpPr>
          <p:nvPr/>
        </p:nvSpPr>
        <p:spPr bwMode="auto">
          <a:xfrm>
            <a:off x="674688" y="2033588"/>
            <a:ext cx="14144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DOM</a:t>
            </a:r>
          </a:p>
        </p:txBody>
      </p:sp>
      <p:sp>
        <p:nvSpPr>
          <p:cNvPr id="21511" name="矩形 21510"/>
          <p:cNvSpPr>
            <a:spLocks noChangeArrowheads="1"/>
          </p:cNvSpPr>
          <p:nvPr/>
        </p:nvSpPr>
        <p:spPr bwMode="auto">
          <a:xfrm>
            <a:off x="468313" y="2859088"/>
            <a:ext cx="8280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DOM是Document Object Model（文档对象模型）的缩写，它为XML文档的解析定义了一组接口。在Ajax应用中，通过JavaScript操作DOM，可以达到在不刷新页面的情况下实时修改用户界面的目的。</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blinds(horizontal)">
                                      <p:cBhvr>
                                        <p:cTn id="7" dur="500"/>
                                        <p:tgtEl>
                                          <p:spTgt spid="2150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510"/>
                                        </p:tgtEl>
                                        <p:attrNameLst>
                                          <p:attrName>style.visibility</p:attrName>
                                        </p:attrNameLst>
                                      </p:cBhvr>
                                      <p:to>
                                        <p:strVal val="visible"/>
                                      </p:to>
                                    </p:set>
                                    <p:animEffect transition="in" filter="blinds(horizontal)">
                                      <p:cBhvr>
                                        <p:cTn id="10" dur="500"/>
                                        <p:tgtEl>
                                          <p:spTgt spid="215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511"/>
                                        </p:tgtEl>
                                        <p:attrNameLst>
                                          <p:attrName>style.visibility</p:attrName>
                                        </p:attrNameLst>
                                      </p:cBhvr>
                                      <p:to>
                                        <p:strVal val="visible"/>
                                      </p:to>
                                    </p:set>
                                    <p:animEffect transition="in" filter="blinds(horizontal)">
                                      <p:cBhvr>
                                        <p:cTn id="13" dur="500"/>
                                        <p:tgtEl>
                                          <p:spTgt spid="21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P spid="215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Rectangle 9"/>
          <p:cNvSpPr>
            <a:spLocks noChangeArrowheads="1"/>
          </p:cNvSpPr>
          <p:nvPr/>
        </p:nvSpPr>
        <p:spPr bwMode="auto">
          <a:xfrm>
            <a:off x="674688" y="644525"/>
            <a:ext cx="1125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CSS</a:t>
            </a:r>
          </a:p>
        </p:txBody>
      </p:sp>
      <p:sp>
        <p:nvSpPr>
          <p:cNvPr id="21507" name="矩形 22531"/>
          <p:cNvSpPr>
            <a:spLocks noChangeArrowheads="1"/>
          </p:cNvSpPr>
          <p:nvPr/>
        </p:nvSpPr>
        <p:spPr bwMode="auto">
          <a:xfrm>
            <a:off x="539750" y="1924050"/>
            <a:ext cx="8064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a:solidFill>
                  <a:srgbClr val="000000"/>
                </a:solidFill>
                <a:latin typeface="Calibri" panose="020F0502020204030204" pitchFamily="34" charset="0"/>
              </a:rPr>
              <a:t>       </a:t>
            </a:r>
            <a:r>
              <a:rPr lang="zh-CN" altLang="en-US">
                <a:solidFill>
                  <a:srgbClr val="000000"/>
                </a:solidFill>
                <a:latin typeface="Calibri" panose="020F0502020204030204" pitchFamily="34" charset="0"/>
              </a:rPr>
              <a:t> CSS是Cascading Style Sheet（层叠样式表）的缩写，是用于控制网页样式并允许将样式信息与网页内容分离的一种标记性语言。</a:t>
            </a:r>
          </a:p>
        </p:txBody>
      </p:sp>
    </p:spTree>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8850" y="1984375"/>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ext Box 18"/>
          <p:cNvSpPr>
            <a:spLocks noChangeArrowheads="1"/>
          </p:cNvSpPr>
          <p:nvPr/>
        </p:nvSpPr>
        <p:spPr bwMode="auto">
          <a:xfrm>
            <a:off x="2884488" y="2319338"/>
            <a:ext cx="3028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b="1">
                <a:solidFill>
                  <a:srgbClr val="FF6600"/>
                </a:solidFill>
                <a:ea typeface="黑体" panose="02010609060101010101" pitchFamily="49" charset="-122"/>
                <a:sym typeface="Arial" panose="020B0604020202020204" pitchFamily="34" charset="0"/>
              </a:rPr>
              <a:t>3</a:t>
            </a:r>
            <a:r>
              <a:rPr lang="en-US" altLang="zh-CN" b="1">
                <a:solidFill>
                  <a:schemeClr val="bg1"/>
                </a:solidFill>
                <a:ea typeface="黑体" panose="02010609060101010101" pitchFamily="49" charset="-122"/>
                <a:sym typeface="Arial" panose="020B0604020202020204" pitchFamily="34" charset="0"/>
              </a:rPr>
              <a:t>      </a:t>
            </a:r>
            <a:r>
              <a:rPr lang="zh-CN" altLang="en-US" b="1">
                <a:solidFill>
                  <a:schemeClr val="bg1"/>
                </a:solidFill>
                <a:ea typeface="黑体" panose="02010609060101010101" pitchFamily="49" charset="-122"/>
                <a:sym typeface="Arial" panose="020B0604020202020204" pitchFamily="34" charset="0"/>
              </a:rPr>
              <a:t>Ajax与PHP的交互</a:t>
            </a:r>
          </a:p>
        </p:txBody>
      </p:sp>
    </p:spTree>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bg bwMode="auto">
      <p:bgPr>
        <a:noFill/>
        <a:effectLst/>
      </p:bgPr>
    </p:bg>
    <p:spTree>
      <p:nvGrpSpPr>
        <p:cNvPr id="1" name=""/>
        <p:cNvGrpSpPr/>
        <p:nvPr/>
      </p:nvGrpSpPr>
      <p:grpSpPr>
        <a:xfrm>
          <a:off x="0" y="0"/>
          <a:ext cx="0" cy="0"/>
          <a:chOff x="0" y="0"/>
          <a:chExt cx="0" cy="0"/>
        </a:xfrm>
      </p:grpSpPr>
      <p:pic>
        <p:nvPicPr>
          <p:cNvPr id="6146"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1166813"/>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14"/>
          <p:cNvSpPr>
            <a:spLocks noChangeArrowheads="1"/>
          </p:cNvSpPr>
          <p:nvPr/>
        </p:nvSpPr>
        <p:spPr bwMode="auto">
          <a:xfrm>
            <a:off x="2751138" y="1311275"/>
            <a:ext cx="29368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500" b="1">
                <a:solidFill>
                  <a:schemeClr val="bg1"/>
                </a:solidFill>
                <a:sym typeface="Arial" panose="020B0604020202020204" pitchFamily="34" charset="0"/>
              </a:rPr>
              <a:t>01         </a:t>
            </a:r>
            <a:r>
              <a:rPr lang="zh-CN" altLang="en-US" sz="1500" b="1">
                <a:solidFill>
                  <a:schemeClr val="bg1"/>
                </a:solidFill>
                <a:ea typeface="黑体" panose="02010609060101010101" pitchFamily="49" charset="-122"/>
                <a:sym typeface="Arial" panose="020B0604020202020204" pitchFamily="34" charset="0"/>
              </a:rPr>
              <a:t>Ajax概述</a:t>
            </a:r>
            <a:r>
              <a:rPr lang="zh-CN" altLang="en-US">
                <a:sym typeface="Arial" panose="020B0604020202020204" pitchFamily="34" charset="0"/>
              </a:rPr>
              <a:t> </a:t>
            </a:r>
          </a:p>
        </p:txBody>
      </p:sp>
      <p:pic>
        <p:nvPicPr>
          <p:cNvPr id="6148"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8175" y="1924050"/>
            <a:ext cx="47513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14"/>
          <p:cNvSpPr>
            <a:spLocks noChangeArrowheads="1"/>
          </p:cNvSpPr>
          <p:nvPr/>
        </p:nvSpPr>
        <p:spPr bwMode="auto">
          <a:xfrm>
            <a:off x="2751138" y="2066925"/>
            <a:ext cx="46291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500" b="1">
                <a:solidFill>
                  <a:schemeClr val="bg1"/>
                </a:solidFill>
                <a:ea typeface="黑体" panose="02010609060101010101" pitchFamily="49" charset="-122"/>
                <a:sym typeface="Arial" panose="020B0604020202020204" pitchFamily="34" charset="0"/>
              </a:rPr>
              <a:t>02   </a:t>
            </a:r>
            <a:r>
              <a:rPr lang="zh-CN" altLang="en-US" sz="1500" b="1">
                <a:solidFill>
                  <a:schemeClr val="bg1"/>
                </a:solidFill>
                <a:ea typeface="黑体" panose="02010609060101010101" pitchFamily="49" charset="-122"/>
                <a:sym typeface="Arial" panose="020B0604020202020204" pitchFamily="34" charset="0"/>
              </a:rPr>
              <a:t>      Ajax技术的组成</a:t>
            </a:r>
            <a:r>
              <a:rPr lang="zh-CN" altLang="en-US">
                <a:sym typeface="Arial" panose="020B0604020202020204" pitchFamily="34" charset="0"/>
              </a:rPr>
              <a:t> </a:t>
            </a:r>
          </a:p>
        </p:txBody>
      </p:sp>
      <p:pic>
        <p:nvPicPr>
          <p:cNvPr id="6150"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2679700"/>
            <a:ext cx="47513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 Box 14"/>
          <p:cNvSpPr>
            <a:spLocks noChangeArrowheads="1"/>
          </p:cNvSpPr>
          <p:nvPr/>
        </p:nvSpPr>
        <p:spPr bwMode="auto">
          <a:xfrm>
            <a:off x="2751138" y="2846388"/>
            <a:ext cx="2608262"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500" b="1">
                <a:solidFill>
                  <a:schemeClr val="bg1"/>
                </a:solidFill>
                <a:sym typeface="Arial" panose="020B0604020202020204" pitchFamily="34" charset="0"/>
              </a:rPr>
              <a:t>03         </a:t>
            </a:r>
            <a:r>
              <a:rPr lang="zh-CN" altLang="en-US" sz="1500" b="1">
                <a:solidFill>
                  <a:schemeClr val="bg1"/>
                </a:solidFill>
                <a:ea typeface="黑体" panose="02010609060101010101" pitchFamily="49" charset="-122"/>
                <a:sym typeface="Arial" panose="020B0604020202020204" pitchFamily="34" charset="0"/>
              </a:rPr>
              <a:t>Ajax与PHP的交互 </a:t>
            </a:r>
          </a:p>
        </p:txBody>
      </p:sp>
      <p:pic>
        <p:nvPicPr>
          <p:cNvPr id="6152"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8175" y="3435350"/>
            <a:ext cx="47513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Text Box 14"/>
          <p:cNvSpPr>
            <a:spLocks noChangeArrowheads="1"/>
          </p:cNvSpPr>
          <p:nvPr/>
        </p:nvSpPr>
        <p:spPr bwMode="auto">
          <a:xfrm>
            <a:off x="2751138" y="3579813"/>
            <a:ext cx="26082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500" b="1">
                <a:solidFill>
                  <a:schemeClr val="bg1"/>
                </a:solidFill>
                <a:ea typeface="黑体" panose="02010609060101010101" pitchFamily="49" charset="-122"/>
                <a:sym typeface="Arial" panose="020B0604020202020204" pitchFamily="34" charset="0"/>
              </a:rPr>
              <a:t>04         </a:t>
            </a:r>
            <a:r>
              <a:rPr lang="zh-CN" altLang="en-US" sz="1500" b="1">
                <a:solidFill>
                  <a:schemeClr val="bg1"/>
                </a:solidFill>
                <a:ea typeface="黑体" panose="02010609060101010101" pitchFamily="49" charset="-122"/>
                <a:sym typeface="Arial" panose="020B0604020202020204" pitchFamily="34" charset="0"/>
              </a:rPr>
              <a:t>Ajax开发注意事项</a:t>
            </a:r>
            <a:r>
              <a:rPr lang="zh-CN" altLang="en-US">
                <a:sym typeface="Arial" panose="020B0604020202020204" pitchFamily="34" charset="0"/>
              </a:rPr>
              <a: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filter="wipe(left)">
                                      <p:cBhvr>
                                        <p:cTn id="7" dur="500"/>
                                        <p:tgtEl>
                                          <p:spTgt spid="6147"/>
                                        </p:tgtEl>
                                      </p:cBhvr>
                                    </p:animEffect>
                                  </p:childTnLst>
                                </p:cTn>
                              </p:par>
                              <p:par>
                                <p:cTn id="8" presetID="22" presetClass="entr" presetSubtype="8"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filter="wipe(left)">
                                      <p:cBhvr>
                                        <p:cTn id="10" dur="500"/>
                                        <p:tgtEl>
                                          <p:spTgt spid="614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149"/>
                                        </p:tgtEl>
                                        <p:attrNameLst>
                                          <p:attrName>style.visibility</p:attrName>
                                        </p:attrNameLst>
                                      </p:cBhvr>
                                      <p:to>
                                        <p:strVal val="visible"/>
                                      </p:to>
                                    </p:set>
                                    <p:animEffect filter="wipe(left)">
                                      <p:cBhvr>
                                        <p:cTn id="15" dur="500"/>
                                        <p:tgtEl>
                                          <p:spTgt spid="6149"/>
                                        </p:tgtEl>
                                      </p:cBhvr>
                                    </p:animEffect>
                                  </p:childTnLst>
                                </p:cTn>
                              </p:par>
                              <p:par>
                                <p:cTn id="16" presetID="22" presetClass="entr" presetSubtype="8" fill="hold" nodeType="withEffect">
                                  <p:stCondLst>
                                    <p:cond delay="0"/>
                                  </p:stCondLst>
                                  <p:childTnLst>
                                    <p:set>
                                      <p:cBhvr>
                                        <p:cTn id="17" dur="1" fill="hold">
                                          <p:stCondLst>
                                            <p:cond delay="0"/>
                                          </p:stCondLst>
                                        </p:cTn>
                                        <p:tgtEl>
                                          <p:spTgt spid="6148"/>
                                        </p:tgtEl>
                                        <p:attrNameLst>
                                          <p:attrName>style.visibility</p:attrName>
                                        </p:attrNameLst>
                                      </p:cBhvr>
                                      <p:to>
                                        <p:strVal val="visible"/>
                                      </p:to>
                                    </p:set>
                                    <p:animEffect filter="wipe(left)">
                                      <p:cBhvr>
                                        <p:cTn id="18" dur="500"/>
                                        <p:tgtEl>
                                          <p:spTgt spid="614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151"/>
                                        </p:tgtEl>
                                        <p:attrNameLst>
                                          <p:attrName>style.visibility</p:attrName>
                                        </p:attrNameLst>
                                      </p:cBhvr>
                                      <p:to>
                                        <p:strVal val="visible"/>
                                      </p:to>
                                    </p:set>
                                    <p:animEffect filter="wipe(left)">
                                      <p:cBhvr>
                                        <p:cTn id="23" dur="500"/>
                                        <p:tgtEl>
                                          <p:spTgt spid="6151"/>
                                        </p:tgtEl>
                                      </p:cBhvr>
                                    </p:animEffect>
                                  </p:childTnLst>
                                </p:cTn>
                              </p:par>
                              <p:par>
                                <p:cTn id="24" presetID="22" presetClass="entr" presetSubtype="8" fill="hold" nodeType="withEffect">
                                  <p:stCondLst>
                                    <p:cond delay="0"/>
                                  </p:stCondLst>
                                  <p:childTnLst>
                                    <p:set>
                                      <p:cBhvr>
                                        <p:cTn id="25" dur="1" fill="hold">
                                          <p:stCondLst>
                                            <p:cond delay="0"/>
                                          </p:stCondLst>
                                        </p:cTn>
                                        <p:tgtEl>
                                          <p:spTgt spid="6150"/>
                                        </p:tgtEl>
                                        <p:attrNameLst>
                                          <p:attrName>style.visibility</p:attrName>
                                        </p:attrNameLst>
                                      </p:cBhvr>
                                      <p:to>
                                        <p:strVal val="visible"/>
                                      </p:to>
                                    </p:set>
                                    <p:animEffect filter="wipe(left)">
                                      <p:cBhvr>
                                        <p:cTn id="26" dur="500"/>
                                        <p:tgtEl>
                                          <p:spTgt spid="615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153"/>
                                        </p:tgtEl>
                                        <p:attrNameLst>
                                          <p:attrName>style.visibility</p:attrName>
                                        </p:attrNameLst>
                                      </p:cBhvr>
                                      <p:to>
                                        <p:strVal val="visible"/>
                                      </p:to>
                                    </p:set>
                                    <p:animEffect filter="wipe(left)">
                                      <p:cBhvr>
                                        <p:cTn id="31" dur="500"/>
                                        <p:tgtEl>
                                          <p:spTgt spid="6153"/>
                                        </p:tgtEl>
                                      </p:cBhvr>
                                    </p:animEffect>
                                  </p:childTnLst>
                                </p:cTn>
                              </p:par>
                              <p:par>
                                <p:cTn id="32" presetID="22" presetClass="entr" presetSubtype="8" fill="hold" nodeType="withEffect">
                                  <p:stCondLst>
                                    <p:cond delay="0"/>
                                  </p:stCondLst>
                                  <p:childTnLst>
                                    <p:set>
                                      <p:cBhvr>
                                        <p:cTn id="33" dur="1" fill="hold">
                                          <p:stCondLst>
                                            <p:cond delay="0"/>
                                          </p:stCondLst>
                                        </p:cTn>
                                        <p:tgtEl>
                                          <p:spTgt spid="6152"/>
                                        </p:tgtEl>
                                        <p:attrNameLst>
                                          <p:attrName>style.visibility</p:attrName>
                                        </p:attrNameLst>
                                      </p:cBhvr>
                                      <p:to>
                                        <p:strVal val="visible"/>
                                      </p:to>
                                    </p:set>
                                    <p:animEffect filter="wipe(left)">
                                      <p:cBhvr>
                                        <p:cTn id="34" dur="500"/>
                                        <p:tgtEl>
                                          <p:spTgt spid="6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ldLvl="0"/>
      <p:bldP spid="6149" grpId="0" bldLvl="0"/>
      <p:bldP spid="6151" grpId="0" bldLvl="0"/>
      <p:bldP spid="6153" grpId="0" bldLvl="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a:solidFill>
                  <a:srgbClr val="FF6600"/>
                </a:solidFill>
                <a:ea typeface="隶书" panose="02010509060101010101" pitchFamily="49" charset="-122"/>
                <a:sym typeface="Arial" panose="020B0604020202020204" pitchFamily="34" charset="0"/>
              </a:rPr>
              <a:t>主要内容</a:t>
            </a:r>
            <a:endParaRPr lang="zh-CN" altLang="en-US"/>
          </a:p>
        </p:txBody>
      </p:sp>
      <p:sp>
        <p:nvSpPr>
          <p:cNvPr id="24580" name="Text Box 2"/>
          <p:cNvSpPr>
            <a:spLocks noChangeArrowheads="1"/>
          </p:cNvSpPr>
          <p:nvPr/>
        </p:nvSpPr>
        <p:spPr bwMode="auto">
          <a:xfrm>
            <a:off x="1831975" y="1492250"/>
            <a:ext cx="54038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通过GET方式与PHP进行交互</a:t>
            </a:r>
          </a:p>
        </p:txBody>
      </p:sp>
      <p:sp>
        <p:nvSpPr>
          <p:cNvPr id="24581" name="Text Box 2"/>
          <p:cNvSpPr>
            <a:spLocks noChangeArrowheads="1"/>
          </p:cNvSpPr>
          <p:nvPr/>
        </p:nvSpPr>
        <p:spPr bwMode="auto">
          <a:xfrm>
            <a:off x="1827213" y="2227263"/>
            <a:ext cx="6056312"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通过POST方式与PHP进行交互</a:t>
            </a:r>
          </a:p>
        </p:txBody>
      </p:sp>
      <p:sp>
        <p:nvSpPr>
          <p:cNvPr id="24582" name="Text Box 2"/>
          <p:cNvSpPr>
            <a:spLocks noChangeArrowheads="1"/>
          </p:cNvSpPr>
          <p:nvPr/>
        </p:nvSpPr>
        <p:spPr bwMode="auto">
          <a:xfrm>
            <a:off x="2085975" y="2892425"/>
            <a:ext cx="46085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2800" b="1"/>
              <a:t>在电子商务平台网中应用   Ajax技术检测用户名</a:t>
            </a:r>
          </a:p>
        </p:txBody>
      </p:sp>
      <p:pic>
        <p:nvPicPr>
          <p:cNvPr id="24583"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0825" y="15795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文本框 5"/>
          <p:cNvSpPr>
            <a:spLocks noChangeArrowheads="1"/>
          </p:cNvSpPr>
          <p:nvPr/>
        </p:nvSpPr>
        <p:spPr bwMode="auto">
          <a:xfrm>
            <a:off x="1593850" y="169068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01</a:t>
            </a:r>
            <a:endParaRPr lang="zh-CN" altLang="en-US"/>
          </a:p>
        </p:txBody>
      </p:sp>
      <p:pic>
        <p:nvPicPr>
          <p:cNvPr id="24585"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300" y="2312988"/>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6" name="文本框 23"/>
          <p:cNvSpPr>
            <a:spLocks noChangeArrowheads="1"/>
          </p:cNvSpPr>
          <p:nvPr/>
        </p:nvSpPr>
        <p:spPr bwMode="auto">
          <a:xfrm>
            <a:off x="1584325" y="2422525"/>
            <a:ext cx="463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02</a:t>
            </a:r>
            <a:endParaRPr lang="zh-CN" altLang="en-US"/>
          </a:p>
        </p:txBody>
      </p:sp>
      <p:pic>
        <p:nvPicPr>
          <p:cNvPr id="24587"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300" y="30273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8" name="文本框 25"/>
          <p:cNvSpPr>
            <a:spLocks noChangeArrowheads="1"/>
          </p:cNvSpPr>
          <p:nvPr/>
        </p:nvSpPr>
        <p:spPr bwMode="auto">
          <a:xfrm>
            <a:off x="1584325" y="3138488"/>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03</a:t>
            </a:r>
            <a:endParaRPr lang="zh-CN" alt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4583"/>
                                        </p:tgtEl>
                                        <p:attrNameLst>
                                          <p:attrName>style.visibility</p:attrName>
                                        </p:attrNameLst>
                                      </p:cBhvr>
                                      <p:to>
                                        <p:strVal val="visible"/>
                                      </p:to>
                                    </p:set>
                                    <p:animEffect filter="wipe(left)">
                                      <p:cBhvr>
                                        <p:cTn id="7" dur="500"/>
                                        <p:tgtEl>
                                          <p:spTgt spid="2458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4584"/>
                                        </p:tgtEl>
                                        <p:attrNameLst>
                                          <p:attrName>style.visibility</p:attrName>
                                        </p:attrNameLst>
                                      </p:cBhvr>
                                      <p:to>
                                        <p:strVal val="visible"/>
                                      </p:to>
                                    </p:set>
                                    <p:animEffect filter="wipe(left)">
                                      <p:cBhvr>
                                        <p:cTn id="10" dur="500"/>
                                        <p:tgtEl>
                                          <p:spTgt spid="2458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580"/>
                                        </p:tgtEl>
                                        <p:attrNameLst>
                                          <p:attrName>style.visibility</p:attrName>
                                        </p:attrNameLst>
                                      </p:cBhvr>
                                      <p:to>
                                        <p:strVal val="visible"/>
                                      </p:to>
                                    </p:set>
                                    <p:animEffect filter="wipe(left)">
                                      <p:cBhvr>
                                        <p:cTn id="13" dur="500"/>
                                        <p:tgtEl>
                                          <p:spTgt spid="2458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4586"/>
                                        </p:tgtEl>
                                        <p:attrNameLst>
                                          <p:attrName>style.visibility</p:attrName>
                                        </p:attrNameLst>
                                      </p:cBhvr>
                                      <p:to>
                                        <p:strVal val="visible"/>
                                      </p:to>
                                    </p:set>
                                    <p:animEffect filter="wipe(left)">
                                      <p:cBhvr>
                                        <p:cTn id="18" dur="500"/>
                                        <p:tgtEl>
                                          <p:spTgt spid="24586"/>
                                        </p:tgtEl>
                                      </p:cBhvr>
                                    </p:animEffect>
                                  </p:childTnLst>
                                </p:cTn>
                              </p:par>
                              <p:par>
                                <p:cTn id="19" presetID="22" presetClass="entr" presetSubtype="8" fill="hold" nodeType="withEffect">
                                  <p:stCondLst>
                                    <p:cond delay="0"/>
                                  </p:stCondLst>
                                  <p:childTnLst>
                                    <p:set>
                                      <p:cBhvr>
                                        <p:cTn id="20" dur="1" fill="hold">
                                          <p:stCondLst>
                                            <p:cond delay="0"/>
                                          </p:stCondLst>
                                        </p:cTn>
                                        <p:tgtEl>
                                          <p:spTgt spid="24585"/>
                                        </p:tgtEl>
                                        <p:attrNameLst>
                                          <p:attrName>style.visibility</p:attrName>
                                        </p:attrNameLst>
                                      </p:cBhvr>
                                      <p:to>
                                        <p:strVal val="visible"/>
                                      </p:to>
                                    </p:set>
                                    <p:animEffect filter="wipe(left)">
                                      <p:cBhvr>
                                        <p:cTn id="21" dur="500"/>
                                        <p:tgtEl>
                                          <p:spTgt spid="2458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4581"/>
                                        </p:tgtEl>
                                        <p:attrNameLst>
                                          <p:attrName>style.visibility</p:attrName>
                                        </p:attrNameLst>
                                      </p:cBhvr>
                                      <p:to>
                                        <p:strVal val="visible"/>
                                      </p:to>
                                    </p:set>
                                    <p:animEffect filter="wipe(left)">
                                      <p:cBhvr>
                                        <p:cTn id="24" dur="500"/>
                                        <p:tgtEl>
                                          <p:spTgt spid="2458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4588"/>
                                        </p:tgtEl>
                                        <p:attrNameLst>
                                          <p:attrName>style.visibility</p:attrName>
                                        </p:attrNameLst>
                                      </p:cBhvr>
                                      <p:to>
                                        <p:strVal val="visible"/>
                                      </p:to>
                                    </p:set>
                                    <p:animEffect filter="wipe(left)">
                                      <p:cBhvr>
                                        <p:cTn id="29" dur="500"/>
                                        <p:tgtEl>
                                          <p:spTgt spid="24588"/>
                                        </p:tgtEl>
                                      </p:cBhvr>
                                    </p:animEffect>
                                  </p:childTnLst>
                                </p:cTn>
                              </p:par>
                              <p:par>
                                <p:cTn id="30" presetID="22" presetClass="entr" presetSubtype="8" fill="hold" nodeType="withEffect">
                                  <p:stCondLst>
                                    <p:cond delay="0"/>
                                  </p:stCondLst>
                                  <p:childTnLst>
                                    <p:set>
                                      <p:cBhvr>
                                        <p:cTn id="31" dur="1" fill="hold">
                                          <p:stCondLst>
                                            <p:cond delay="0"/>
                                          </p:stCondLst>
                                        </p:cTn>
                                        <p:tgtEl>
                                          <p:spTgt spid="24587"/>
                                        </p:tgtEl>
                                        <p:attrNameLst>
                                          <p:attrName>style.visibility</p:attrName>
                                        </p:attrNameLst>
                                      </p:cBhvr>
                                      <p:to>
                                        <p:strVal val="visible"/>
                                      </p:to>
                                    </p:set>
                                    <p:animEffect filter="wipe(left)">
                                      <p:cBhvr>
                                        <p:cTn id="32" dur="500"/>
                                        <p:tgtEl>
                                          <p:spTgt spid="2458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4582"/>
                                        </p:tgtEl>
                                        <p:attrNameLst>
                                          <p:attrName>style.visibility</p:attrName>
                                        </p:attrNameLst>
                                      </p:cBhvr>
                                      <p:to>
                                        <p:strVal val="visible"/>
                                      </p:to>
                                    </p:set>
                                    <p:animEffect filter="wipe(left)">
                                      <p:cBhvr>
                                        <p:cTn id="35" dur="5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p:bldP spid="24581" grpId="0" bldLvl="0"/>
      <p:bldP spid="24582" grpId="0" bldLvl="0"/>
      <p:bldP spid="24584" grpId="0" bldLvl="0"/>
      <p:bldP spid="24586" grpId="0" bldLvl="0"/>
      <p:bldP spid="24588" grpId="0" bldLvl="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Rectangle 9"/>
          <p:cNvSpPr>
            <a:spLocks noChangeArrowheads="1"/>
          </p:cNvSpPr>
          <p:nvPr/>
        </p:nvSpPr>
        <p:spPr bwMode="auto">
          <a:xfrm>
            <a:off x="673100" y="641350"/>
            <a:ext cx="47990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a:solidFill>
                  <a:srgbClr val="FF6600"/>
                </a:solidFill>
                <a:ea typeface="隶书" panose="02010509060101010101" pitchFamily="49" charset="-122"/>
                <a:sym typeface="Arial" panose="020B0604020202020204" pitchFamily="34" charset="0"/>
              </a:rPr>
              <a:t>通过GET方式与PHP进行交互</a:t>
            </a:r>
          </a:p>
        </p:txBody>
      </p:sp>
      <p:sp>
        <p:nvSpPr>
          <p:cNvPr id="24579" name="Rectangle 2"/>
          <p:cNvSpPr>
            <a:spLocks noChangeArrowheads="1"/>
          </p:cNvSpPr>
          <p:nvPr/>
        </p:nvSpPr>
        <p:spPr bwMode="auto">
          <a:xfrm>
            <a:off x="539750" y="1455738"/>
            <a:ext cx="8101013"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34290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r>
              <a:rPr lang="en-US" altLang="zh-CN">
                <a:solidFill>
                  <a:srgbClr val="000000"/>
                </a:solidFill>
                <a:latin typeface="Times New Roman" panose="02020603050405020304" pitchFamily="18" charset="0"/>
                <a:ea typeface="方正书宋简体" pitchFamily="1" charset="-122"/>
                <a:sym typeface="Calibri" panose="020F0502020204030204" pitchFamily="34" charset="0"/>
              </a:rPr>
              <a:t>【</a:t>
            </a:r>
            <a:r>
              <a:rPr lang="zh-CN" altLang="en-US" b="1">
                <a:solidFill>
                  <a:schemeClr val="hlink"/>
                </a:solidFill>
                <a:latin typeface="Times New Roman" panose="02020603050405020304" pitchFamily="18" charset="0"/>
                <a:ea typeface="方正书宋简体" pitchFamily="1" charset="-122"/>
                <a:sym typeface="Calibri" panose="020F0502020204030204" pitchFamily="34" charset="0"/>
              </a:rPr>
              <a:t>实例</a:t>
            </a:r>
            <a:r>
              <a:rPr lang="zh-CN" altLang="en-US">
                <a:solidFill>
                  <a:srgbClr val="000000"/>
                </a:solidFill>
                <a:latin typeface="Times New Roman" panose="02020603050405020304" pitchFamily="18" charset="0"/>
                <a:ea typeface="方正书宋简体" pitchFamily="1" charset="-122"/>
                <a:sym typeface="Calibri" panose="020F0502020204030204" pitchFamily="34" charset="0"/>
              </a:rPr>
              <a:t>】</a:t>
            </a:r>
            <a:r>
              <a:rPr lang="zh-CN" altLang="en-US">
                <a:solidFill>
                  <a:srgbClr val="000000"/>
                </a:solidFill>
                <a:latin typeface="Times New Roman" panose="02020603050405020304" pitchFamily="18" charset="0"/>
                <a:ea typeface="方正书宋简体" pitchFamily="1" charset="-122"/>
              </a:rPr>
              <a:t>应用GET方式，通过XMLHttpRequest对象与PHP进行交互。</a:t>
            </a:r>
          </a:p>
        </p:txBody>
      </p:sp>
      <p:pic>
        <p:nvPicPr>
          <p:cNvPr id="25605" name="图片 256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1924050"/>
            <a:ext cx="3783013"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blinds(horizontal)">
                                      <p:cBhvr>
                                        <p:cTn id="7"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Rectangle 9"/>
          <p:cNvSpPr>
            <a:spLocks noChangeArrowheads="1"/>
          </p:cNvSpPr>
          <p:nvPr/>
        </p:nvSpPr>
        <p:spPr bwMode="auto">
          <a:xfrm>
            <a:off x="673100" y="641350"/>
            <a:ext cx="49799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a:solidFill>
                  <a:srgbClr val="FF6600"/>
                </a:solidFill>
                <a:ea typeface="隶书" panose="02010509060101010101" pitchFamily="49" charset="-122"/>
                <a:sym typeface="Arial" panose="020B0604020202020204" pitchFamily="34" charset="0"/>
              </a:rPr>
              <a:t>通过POST方式与PHP进行交互</a:t>
            </a:r>
          </a:p>
        </p:txBody>
      </p:sp>
      <p:sp>
        <p:nvSpPr>
          <p:cNvPr id="25603" name="Rectangle 2"/>
          <p:cNvSpPr>
            <a:spLocks noChangeArrowheads="1"/>
          </p:cNvSpPr>
          <p:nvPr/>
        </p:nvSpPr>
        <p:spPr bwMode="auto">
          <a:xfrm>
            <a:off x="323850" y="1419225"/>
            <a:ext cx="83883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34290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r>
              <a:rPr lang="en-US" altLang="zh-CN">
                <a:solidFill>
                  <a:srgbClr val="000000"/>
                </a:solidFill>
                <a:latin typeface="Times New Roman" panose="02020603050405020304" pitchFamily="18" charset="0"/>
                <a:ea typeface="方正书宋简体" pitchFamily="1" charset="-122"/>
                <a:sym typeface="Calibri" panose="020F0502020204030204" pitchFamily="34" charset="0"/>
              </a:rPr>
              <a:t>【</a:t>
            </a:r>
            <a:r>
              <a:rPr lang="zh-CN" altLang="en-US" b="1">
                <a:solidFill>
                  <a:schemeClr val="hlink"/>
                </a:solidFill>
                <a:latin typeface="Times New Roman" panose="02020603050405020304" pitchFamily="18" charset="0"/>
                <a:ea typeface="方正书宋简体" pitchFamily="1" charset="-122"/>
                <a:sym typeface="Calibri" panose="020F0502020204030204" pitchFamily="34" charset="0"/>
              </a:rPr>
              <a:t>实例</a:t>
            </a:r>
            <a:r>
              <a:rPr lang="zh-CN" altLang="en-US">
                <a:solidFill>
                  <a:srgbClr val="000000"/>
                </a:solidFill>
                <a:latin typeface="Times New Roman" panose="02020603050405020304" pitchFamily="18" charset="0"/>
                <a:ea typeface="方正书宋简体" pitchFamily="1" charset="-122"/>
                <a:sym typeface="Calibri" panose="020F0502020204030204" pitchFamily="34" charset="0"/>
              </a:rPr>
              <a:t>】</a:t>
            </a:r>
            <a:r>
              <a:rPr lang="zh-CN" altLang="en-US">
                <a:solidFill>
                  <a:srgbClr val="000000"/>
                </a:solidFill>
                <a:latin typeface="Times New Roman" panose="02020603050405020304" pitchFamily="18" charset="0"/>
                <a:ea typeface="方正书宋简体" pitchFamily="1" charset="-122"/>
              </a:rPr>
              <a:t>应用POST方式，通过XMLHttpRequest对象与PHP进行交互。将表单中的数据无刷新添加到指定的数据表中，添加成功后输出数据表中的数据。</a:t>
            </a:r>
          </a:p>
        </p:txBody>
      </p:sp>
      <p:pic>
        <p:nvPicPr>
          <p:cNvPr id="26629" name="图片 266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5263" y="2103438"/>
            <a:ext cx="3168650" cy="245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6629"/>
                                        </p:tgtEl>
                                        <p:attrNameLst>
                                          <p:attrName>style.visibility</p:attrName>
                                        </p:attrNameLst>
                                      </p:cBhvr>
                                      <p:to>
                                        <p:strVal val="visible"/>
                                      </p:to>
                                    </p:set>
                                    <p:animEffect transition="in" filter="blinds(horizontal)">
                                      <p:cBhvr>
                                        <p:cTn id="7"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6" name="Rectangle 9"/>
          <p:cNvSpPr>
            <a:spLocks noChangeArrowheads="1"/>
          </p:cNvSpPr>
          <p:nvPr/>
        </p:nvSpPr>
        <p:spPr bwMode="auto">
          <a:xfrm>
            <a:off x="673100" y="644525"/>
            <a:ext cx="72120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a:solidFill>
                  <a:srgbClr val="FF6600"/>
                </a:solidFill>
                <a:ea typeface="隶书" panose="02010509060101010101" pitchFamily="49" charset="-122"/>
                <a:sym typeface="Arial" panose="020B0604020202020204" pitchFamily="34" charset="0"/>
              </a:rPr>
              <a:t>在电子商务平台网中应用Ajax技术检测用户名</a:t>
            </a:r>
          </a:p>
        </p:txBody>
      </p:sp>
      <p:sp>
        <p:nvSpPr>
          <p:cNvPr id="26627" name="Rectangle 2"/>
          <p:cNvSpPr>
            <a:spLocks noChangeArrowheads="1"/>
          </p:cNvSpPr>
          <p:nvPr/>
        </p:nvSpPr>
        <p:spPr bwMode="auto">
          <a:xfrm>
            <a:off x="323850" y="1419225"/>
            <a:ext cx="838835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34290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r>
              <a:rPr lang="en-US" altLang="zh-CN">
                <a:solidFill>
                  <a:srgbClr val="000000"/>
                </a:solidFill>
                <a:latin typeface="Times New Roman" panose="02020603050405020304" pitchFamily="18" charset="0"/>
                <a:ea typeface="方正书宋简体" pitchFamily="1" charset="-122"/>
                <a:sym typeface="Calibri" panose="020F0502020204030204" pitchFamily="34" charset="0"/>
              </a:rPr>
              <a:t>【</a:t>
            </a:r>
            <a:r>
              <a:rPr lang="zh-CN" altLang="en-US" b="1">
                <a:solidFill>
                  <a:schemeClr val="hlink"/>
                </a:solidFill>
                <a:latin typeface="Times New Roman" panose="02020603050405020304" pitchFamily="18" charset="0"/>
                <a:ea typeface="方正书宋简体" pitchFamily="1" charset="-122"/>
                <a:sym typeface="Calibri" panose="020F0502020204030204" pitchFamily="34" charset="0"/>
              </a:rPr>
              <a:t>实例</a:t>
            </a:r>
            <a:r>
              <a:rPr lang="zh-CN" altLang="en-US">
                <a:solidFill>
                  <a:srgbClr val="000000"/>
                </a:solidFill>
                <a:latin typeface="Times New Roman" panose="02020603050405020304" pitchFamily="18" charset="0"/>
                <a:ea typeface="方正书宋简体" pitchFamily="1" charset="-122"/>
                <a:sym typeface="Calibri" panose="020F0502020204030204" pitchFamily="34" charset="0"/>
              </a:rPr>
              <a:t>】</a:t>
            </a:r>
            <a:r>
              <a:rPr lang="zh-CN" altLang="en-US">
                <a:solidFill>
                  <a:srgbClr val="000000"/>
                </a:solidFill>
                <a:latin typeface="Times New Roman" panose="02020603050405020304" pitchFamily="18" charset="0"/>
                <a:ea typeface="方正书宋简体" pitchFamily="1" charset="-122"/>
              </a:rPr>
              <a:t>在电子商务平台网的用户注册中就是应用Ajax技术来检测用户输入的昵称是否被占用。</a:t>
            </a:r>
          </a:p>
        </p:txBody>
      </p:sp>
      <p:pic>
        <p:nvPicPr>
          <p:cNvPr id="27653" name="图片 276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6488" y="2247900"/>
            <a:ext cx="4105275" cy="25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blinds(horizontal)">
                                      <p:cBhvr>
                                        <p:cTn id="7"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8850" y="1984375"/>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Text Box 18"/>
          <p:cNvSpPr>
            <a:spLocks noChangeArrowheads="1"/>
          </p:cNvSpPr>
          <p:nvPr/>
        </p:nvSpPr>
        <p:spPr bwMode="auto">
          <a:xfrm>
            <a:off x="2884488" y="2319338"/>
            <a:ext cx="3028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b="1">
                <a:solidFill>
                  <a:srgbClr val="FF6600"/>
                </a:solidFill>
                <a:ea typeface="黑体" panose="02010609060101010101" pitchFamily="49" charset="-122"/>
                <a:sym typeface="Arial" panose="020B0604020202020204" pitchFamily="34" charset="0"/>
              </a:rPr>
              <a:t>4      </a:t>
            </a:r>
            <a:r>
              <a:rPr lang="zh-CN" altLang="en-US" b="1">
                <a:solidFill>
                  <a:schemeClr val="bg1"/>
                </a:solidFill>
                <a:ea typeface="黑体" panose="02010609060101010101" pitchFamily="49" charset="-122"/>
                <a:sym typeface="Arial" panose="020B0604020202020204" pitchFamily="34" charset="0"/>
              </a:rPr>
              <a:t>Ajax开发注意事项</a:t>
            </a:r>
          </a:p>
        </p:txBody>
      </p:sp>
    </p:spTree>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Rectangle 9"/>
          <p:cNvSpPr>
            <a:spLocks noChangeArrowheads="1"/>
          </p:cNvSpPr>
          <p:nvPr/>
        </p:nvSpPr>
        <p:spPr bwMode="auto">
          <a:xfrm>
            <a:off x="781050" y="639763"/>
            <a:ext cx="3538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en-US" altLang="zh-CN" sz="2700">
                <a:solidFill>
                  <a:srgbClr val="FF6600"/>
                </a:solidFill>
                <a:ea typeface="隶书" panose="02010509060101010101" pitchFamily="49" charset="-122"/>
              </a:rPr>
              <a:t>浏览器兼容性</a:t>
            </a:r>
          </a:p>
        </p:txBody>
      </p:sp>
      <p:sp>
        <p:nvSpPr>
          <p:cNvPr id="28675" name="矩形 1"/>
          <p:cNvSpPr>
            <a:spLocks noChangeArrowheads="1"/>
          </p:cNvSpPr>
          <p:nvPr/>
        </p:nvSpPr>
        <p:spPr bwMode="auto">
          <a:xfrm>
            <a:off x="611188" y="1600200"/>
            <a:ext cx="7380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        </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使用Ajax的程序必须测试其针对各个浏览器的兼容性。</a:t>
            </a:r>
            <a:r>
              <a:rPr lang="zh-CN" altLang="en-US">
                <a:sym typeface="Times New Roman" panose="02020603050405020304" pitchFamily="18" charset="0"/>
              </a:rPr>
              <a:t> </a:t>
            </a:r>
          </a:p>
        </p:txBody>
      </p:sp>
      <p:pic>
        <p:nvPicPr>
          <p:cNvPr id="28676"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733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9"/>
          <p:cNvSpPr>
            <a:spLocks noChangeArrowheads="1"/>
          </p:cNvSpPr>
          <p:nvPr/>
        </p:nvSpPr>
        <p:spPr bwMode="auto">
          <a:xfrm>
            <a:off x="819150" y="2136775"/>
            <a:ext cx="42941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en-US" altLang="zh-CN" sz="2700">
                <a:solidFill>
                  <a:srgbClr val="FF6600"/>
                </a:solidFill>
                <a:ea typeface="隶书" panose="02010509060101010101" pitchFamily="49" charset="-122"/>
                <a:sym typeface="Arial" panose="020B0604020202020204" pitchFamily="34" charset="0"/>
              </a:rPr>
              <a:t>XMLHttpRequest对象封装</a:t>
            </a:r>
          </a:p>
        </p:txBody>
      </p:sp>
      <p:sp>
        <p:nvSpPr>
          <p:cNvPr id="28678" name="矩形 1"/>
          <p:cNvSpPr>
            <a:spLocks noChangeArrowheads="1"/>
          </p:cNvSpPr>
          <p:nvPr/>
        </p:nvSpPr>
        <p:spPr bwMode="auto">
          <a:xfrm>
            <a:off x="611188" y="3040063"/>
            <a:ext cx="7848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        </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现在很多开源的Ajax框架都提供了对XMLHttpRequest对象的封装方案，其详细内容这里不作介绍，读者可参考相关资料。</a:t>
            </a:r>
            <a:r>
              <a:rPr lang="zh-CN" altLang="en-US">
                <a:sym typeface="Times New Roman" panose="02020603050405020304" pitchFamily="18" charset="0"/>
              </a:rPr>
              <a:t> </a:t>
            </a:r>
          </a:p>
        </p:txBody>
      </p:sp>
    </p:spTree>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77888"/>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8" name="Rectangle 9"/>
          <p:cNvSpPr>
            <a:spLocks noChangeArrowheads="1"/>
          </p:cNvSpPr>
          <p:nvPr/>
        </p:nvSpPr>
        <p:spPr bwMode="auto">
          <a:xfrm>
            <a:off x="673100" y="736600"/>
            <a:ext cx="18113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en-US" altLang="zh-CN" sz="2700">
                <a:solidFill>
                  <a:srgbClr val="FF6600"/>
                </a:solidFill>
                <a:ea typeface="隶书" panose="02010509060101010101" pitchFamily="49" charset="-122"/>
                <a:sym typeface="Arial" panose="020B0604020202020204" pitchFamily="34" charset="0"/>
              </a:rPr>
              <a:t>性能问题</a:t>
            </a:r>
          </a:p>
        </p:txBody>
      </p:sp>
      <p:sp>
        <p:nvSpPr>
          <p:cNvPr id="29699" name="Rectangle 2"/>
          <p:cNvSpPr>
            <a:spLocks noChangeArrowheads="1"/>
          </p:cNvSpPr>
          <p:nvPr/>
        </p:nvSpPr>
        <p:spPr bwMode="auto">
          <a:xfrm>
            <a:off x="828675" y="1671638"/>
            <a:ext cx="7056438"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ea typeface="宋体" panose="02010600030101010101" pitchFamily="2" charset="-122"/>
              </a:defRPr>
            </a:lvl1pPr>
            <a:lvl2pPr marL="342900">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1"/>
            <a:r>
              <a:rPr lang="zh-CN" altLang="en-US">
                <a:solidFill>
                  <a:srgbClr val="000000"/>
                </a:solidFill>
                <a:latin typeface="Times New Roman" panose="02020603050405020304" pitchFamily="18" charset="0"/>
                <a:ea typeface="方正书宋简体" pitchFamily="1" charset="-122"/>
              </a:rPr>
              <a:t>下面介绍3种优化Ajax应用执行速度的方法：</a:t>
            </a:r>
            <a:endParaRPr lang="en-US" altLang="zh-CN">
              <a:solidFill>
                <a:srgbClr val="000000"/>
              </a:solidFill>
              <a:latin typeface="Times New Roman" panose="02020603050405020304" pitchFamily="18" charset="0"/>
              <a:ea typeface="方正书宋简体" pitchFamily="1" charset="-122"/>
            </a:endParaRPr>
          </a:p>
          <a:p>
            <a:pPr lvl="1"/>
            <a:endParaRPr lang="zh-CN" altLang="en-US">
              <a:solidFill>
                <a:srgbClr val="000000"/>
              </a:solidFill>
              <a:latin typeface="Times New Roman" panose="02020603050405020304" pitchFamily="18" charset="0"/>
              <a:ea typeface="方正书宋简体" pitchFamily="1" charset="-122"/>
            </a:endParaRPr>
          </a:p>
          <a:p>
            <a:pPr lvl="1"/>
            <a:r>
              <a:rPr lang="zh-CN" altLang="en-US">
                <a:solidFill>
                  <a:srgbClr val="000000"/>
                </a:solidFill>
                <a:latin typeface="Times New Roman" panose="02020603050405020304" pitchFamily="18" charset="0"/>
                <a:ea typeface="方正书宋简体" pitchFamily="1" charset="-122"/>
              </a:rPr>
              <a:t>          优化for循环。</a:t>
            </a:r>
          </a:p>
          <a:p>
            <a:pPr lvl="1"/>
            <a:r>
              <a:rPr lang="zh-CN" altLang="en-US">
                <a:solidFill>
                  <a:srgbClr val="000000"/>
                </a:solidFill>
                <a:latin typeface="Times New Roman" panose="02020603050405020304" pitchFamily="18" charset="0"/>
                <a:ea typeface="方正书宋简体" pitchFamily="1" charset="-122"/>
              </a:rPr>
              <a:t>          将DOM节点附加到文档上。</a:t>
            </a:r>
          </a:p>
          <a:p>
            <a:pPr lvl="1"/>
            <a:r>
              <a:rPr lang="zh-CN" altLang="en-US">
                <a:solidFill>
                  <a:srgbClr val="000000"/>
                </a:solidFill>
                <a:latin typeface="Times New Roman" panose="02020603050405020304" pitchFamily="18" charset="0"/>
                <a:ea typeface="方正书宋简体" pitchFamily="1" charset="-122"/>
              </a:rPr>
              <a:t>          尽量减少点“.”号操作符的使用。</a:t>
            </a:r>
          </a:p>
        </p:txBody>
      </p:sp>
      <p:pic>
        <p:nvPicPr>
          <p:cNvPr id="29700"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9063" y="2211388"/>
            <a:ext cx="339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9063" y="2498725"/>
            <a:ext cx="339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9063" y="2787650"/>
            <a:ext cx="3397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ChangeArrowheads="1"/>
          </p:cNvSpPr>
          <p:nvPr/>
        </p:nvSpPr>
        <p:spPr bwMode="auto">
          <a:xfrm>
            <a:off x="7383463" y="1835150"/>
            <a:ext cx="13811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p>
            <a:pPr algn="r" eaLnBrk="0" hangingPunct="0"/>
            <a:endParaRPr lang="zh-CN" altLang="en-US" sz="1500">
              <a:solidFill>
                <a:schemeClr val="accent1"/>
              </a:solidFill>
              <a:latin typeface="Lucida Sans Unicode" panose="020B0602030504020204" pitchFamily="34" charset="0"/>
              <a:sym typeface="Lucida Sans Unicode" panose="020B0602030504020204" pitchFamily="34" charset="0"/>
            </a:endParaRPr>
          </a:p>
        </p:txBody>
      </p:sp>
      <p:pic>
        <p:nvPicPr>
          <p:cNvPr id="30722"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9"/>
          <p:cNvSpPr>
            <a:spLocks noChangeArrowheads="1"/>
          </p:cNvSpPr>
          <p:nvPr/>
        </p:nvSpPr>
        <p:spPr bwMode="auto">
          <a:xfrm>
            <a:off x="673100" y="612775"/>
            <a:ext cx="1162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b="1">
                <a:solidFill>
                  <a:srgbClr val="FF6600"/>
                </a:solidFill>
                <a:ea typeface="隶书" panose="02010509060101010101" pitchFamily="49" charset="-122"/>
                <a:sym typeface="Arial" panose="020B0604020202020204" pitchFamily="34" charset="0"/>
              </a:rPr>
              <a:t>小结</a:t>
            </a:r>
            <a:endParaRPr lang="zh-CN" altLang="en-US"/>
          </a:p>
        </p:txBody>
      </p:sp>
      <p:sp>
        <p:nvSpPr>
          <p:cNvPr id="31749" name="Text Box 3"/>
          <p:cNvSpPr>
            <a:spLocks noChangeArrowheads="1"/>
          </p:cNvSpPr>
          <p:nvPr/>
        </p:nvSpPr>
        <p:spPr bwMode="auto">
          <a:xfrm>
            <a:off x="611188" y="1670050"/>
            <a:ext cx="7885112" cy="189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0" hangingPunct="0">
              <a:lnSpc>
                <a:spcPct val="150000"/>
              </a:lnSpc>
            </a:pPr>
            <a:r>
              <a:rPr lang="zh-CN" altLang="en-US" sz="2000" b="1">
                <a:solidFill>
                  <a:srgbClr val="494429"/>
                </a:solidFill>
                <a:latin typeface="宋体" panose="02010600030101010101" pitchFamily="2" charset="-122"/>
              </a:rPr>
              <a:t>    本章从Ajax技术的基本概念开始，采用循序渐进的方式介绍了Ajax技术的开发模式、特性及其组成部分，并重点介绍了Ajax技术的核心——XMLHttpRequest对象，以及编写基本的Ajax程序的步骤和思路。</a:t>
            </a:r>
            <a:endParaRPr lang="zh-CN" altLang="en-US" sz="2000" b="1">
              <a:solidFill>
                <a:srgbClr val="494429"/>
              </a:solidFill>
              <a:latin typeface="宋体" panose="02010600030101010101" pitchFamily="2" charset="-122"/>
              <a:sym typeface="宋体" panose="02010600030101010101" pitchFamily="2"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1749"/>
                                        </p:tgtEl>
                                        <p:attrNameLst>
                                          <p:attrName>style.visibility</p:attrName>
                                        </p:attrNameLst>
                                      </p:cBhvr>
                                      <p:to>
                                        <p:strVal val="visible"/>
                                      </p:to>
                                    </p:set>
                                    <p:animEffect filter="wipe(left)">
                                      <p:cBhvr>
                                        <p:cTn id="7" dur="500"/>
                                        <p:tgtEl>
                                          <p:spTgt spid="31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8850" y="1943100"/>
            <a:ext cx="44577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Text Box 18"/>
          <p:cNvSpPr>
            <a:spLocks noChangeArrowheads="1"/>
          </p:cNvSpPr>
          <p:nvPr/>
        </p:nvSpPr>
        <p:spPr bwMode="auto">
          <a:xfrm>
            <a:off x="2884488" y="2301875"/>
            <a:ext cx="32305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b="1">
                <a:solidFill>
                  <a:srgbClr val="FF6600"/>
                </a:solidFill>
                <a:ea typeface="黑体" panose="02010609060101010101" pitchFamily="49" charset="-122"/>
                <a:sym typeface="Arial" panose="020B0604020202020204" pitchFamily="34" charset="0"/>
              </a:rPr>
              <a:t>1      </a:t>
            </a:r>
            <a:r>
              <a:rPr lang="zh-CN" altLang="en-US" b="1">
                <a:solidFill>
                  <a:schemeClr val="bg1"/>
                </a:solidFill>
                <a:ea typeface="黑体" panose="02010609060101010101" pitchFamily="49" charset="-122"/>
                <a:sym typeface="Arial" panose="020B0604020202020204" pitchFamily="34" charset="0"/>
              </a:rPr>
              <a:t>Ajax概述</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a:solidFill>
                  <a:srgbClr val="FF6600"/>
                </a:solidFill>
                <a:ea typeface="隶书" panose="02010509060101010101" pitchFamily="49" charset="-122"/>
                <a:sym typeface="Arial" panose="020B0604020202020204" pitchFamily="34" charset="0"/>
              </a:rPr>
              <a:t>主要内容</a:t>
            </a:r>
            <a:endParaRPr lang="zh-CN" altLang="en-US"/>
          </a:p>
        </p:txBody>
      </p:sp>
      <p:sp>
        <p:nvSpPr>
          <p:cNvPr id="8196" name="Text Box 2"/>
          <p:cNvSpPr>
            <a:spLocks noChangeArrowheads="1"/>
          </p:cNvSpPr>
          <p:nvPr/>
        </p:nvSpPr>
        <p:spPr bwMode="auto">
          <a:xfrm>
            <a:off x="2441575" y="1671638"/>
            <a:ext cx="44704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什么是Ajax</a:t>
            </a:r>
          </a:p>
        </p:txBody>
      </p:sp>
      <p:sp>
        <p:nvSpPr>
          <p:cNvPr id="8197" name="Text Box 2"/>
          <p:cNvSpPr>
            <a:spLocks noChangeArrowheads="1"/>
          </p:cNvSpPr>
          <p:nvPr/>
        </p:nvSpPr>
        <p:spPr bwMode="auto">
          <a:xfrm>
            <a:off x="2436813" y="2406650"/>
            <a:ext cx="48323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Ajax的开发模式</a:t>
            </a:r>
            <a:r>
              <a:rPr lang="zh-CN" altLang="en-US"/>
              <a:t> </a:t>
            </a:r>
          </a:p>
        </p:txBody>
      </p:sp>
      <p:sp>
        <p:nvSpPr>
          <p:cNvPr id="8198" name="Text Box 2"/>
          <p:cNvSpPr>
            <a:spLocks noChangeArrowheads="1"/>
          </p:cNvSpPr>
          <p:nvPr/>
        </p:nvSpPr>
        <p:spPr bwMode="auto">
          <a:xfrm>
            <a:off x="2444750" y="3109913"/>
            <a:ext cx="579913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Ajax的优点</a:t>
            </a:r>
            <a:r>
              <a:rPr lang="zh-CN" altLang="en-US"/>
              <a:t> </a:t>
            </a:r>
          </a:p>
        </p:txBody>
      </p:sp>
      <p:pic>
        <p:nvPicPr>
          <p:cNvPr id="819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0425" y="175895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文本框 5"/>
          <p:cNvSpPr>
            <a:spLocks noChangeArrowheads="1"/>
          </p:cNvSpPr>
          <p:nvPr/>
        </p:nvSpPr>
        <p:spPr bwMode="auto">
          <a:xfrm>
            <a:off x="2203450" y="1870075"/>
            <a:ext cx="463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01</a:t>
            </a:r>
            <a:endParaRPr lang="zh-CN" altLang="en-US"/>
          </a:p>
        </p:txBody>
      </p:sp>
      <p:pic>
        <p:nvPicPr>
          <p:cNvPr id="8201"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488" y="24923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文本框 23"/>
          <p:cNvSpPr>
            <a:spLocks noChangeArrowheads="1"/>
          </p:cNvSpPr>
          <p:nvPr/>
        </p:nvSpPr>
        <p:spPr bwMode="auto">
          <a:xfrm>
            <a:off x="2195513" y="2601913"/>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02</a:t>
            </a:r>
            <a:endParaRPr lang="zh-CN" altLang="en-US"/>
          </a:p>
        </p:txBody>
      </p:sp>
      <p:pic>
        <p:nvPicPr>
          <p:cNvPr id="8203"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488" y="320675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文本框 25"/>
          <p:cNvSpPr>
            <a:spLocks noChangeArrowheads="1"/>
          </p:cNvSpPr>
          <p:nvPr/>
        </p:nvSpPr>
        <p:spPr bwMode="auto">
          <a:xfrm>
            <a:off x="2195513" y="3317875"/>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03</a:t>
            </a:r>
            <a:endParaRPr lang="zh-CN" alt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Effect filter="wipe(left)">
                                      <p:cBhvr>
                                        <p:cTn id="7" dur="500"/>
                                        <p:tgtEl>
                                          <p:spTgt spid="819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200"/>
                                        </p:tgtEl>
                                        <p:attrNameLst>
                                          <p:attrName>style.visibility</p:attrName>
                                        </p:attrNameLst>
                                      </p:cBhvr>
                                      <p:to>
                                        <p:strVal val="visible"/>
                                      </p:to>
                                    </p:set>
                                    <p:animEffect filter="wipe(left)">
                                      <p:cBhvr>
                                        <p:cTn id="10" dur="500"/>
                                        <p:tgtEl>
                                          <p:spTgt spid="820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196"/>
                                        </p:tgtEl>
                                        <p:attrNameLst>
                                          <p:attrName>style.visibility</p:attrName>
                                        </p:attrNameLst>
                                      </p:cBhvr>
                                      <p:to>
                                        <p:strVal val="visible"/>
                                      </p:to>
                                    </p:set>
                                    <p:animEffect filter="wipe(left)">
                                      <p:cBhvr>
                                        <p:cTn id="13" dur="500"/>
                                        <p:tgtEl>
                                          <p:spTgt spid="819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8202"/>
                                        </p:tgtEl>
                                        <p:attrNameLst>
                                          <p:attrName>style.visibility</p:attrName>
                                        </p:attrNameLst>
                                      </p:cBhvr>
                                      <p:to>
                                        <p:strVal val="visible"/>
                                      </p:to>
                                    </p:set>
                                    <p:animEffect filter="wipe(left)">
                                      <p:cBhvr>
                                        <p:cTn id="18" dur="500"/>
                                        <p:tgtEl>
                                          <p:spTgt spid="8202"/>
                                        </p:tgtEl>
                                      </p:cBhvr>
                                    </p:animEffect>
                                  </p:childTnLst>
                                </p:cTn>
                              </p:par>
                              <p:par>
                                <p:cTn id="19" presetID="22" presetClass="entr" presetSubtype="8" fill="hold" nodeType="withEffect">
                                  <p:stCondLst>
                                    <p:cond delay="0"/>
                                  </p:stCondLst>
                                  <p:childTnLst>
                                    <p:set>
                                      <p:cBhvr>
                                        <p:cTn id="20" dur="1" fill="hold">
                                          <p:stCondLst>
                                            <p:cond delay="0"/>
                                          </p:stCondLst>
                                        </p:cTn>
                                        <p:tgtEl>
                                          <p:spTgt spid="8201"/>
                                        </p:tgtEl>
                                        <p:attrNameLst>
                                          <p:attrName>style.visibility</p:attrName>
                                        </p:attrNameLst>
                                      </p:cBhvr>
                                      <p:to>
                                        <p:strVal val="visible"/>
                                      </p:to>
                                    </p:set>
                                    <p:animEffect filter="wipe(left)">
                                      <p:cBhvr>
                                        <p:cTn id="21" dur="500"/>
                                        <p:tgtEl>
                                          <p:spTgt spid="820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8197"/>
                                        </p:tgtEl>
                                        <p:attrNameLst>
                                          <p:attrName>style.visibility</p:attrName>
                                        </p:attrNameLst>
                                      </p:cBhvr>
                                      <p:to>
                                        <p:strVal val="visible"/>
                                      </p:to>
                                    </p:set>
                                    <p:animEffect filter="wipe(left)">
                                      <p:cBhvr>
                                        <p:cTn id="24" dur="500"/>
                                        <p:tgtEl>
                                          <p:spTgt spid="819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204"/>
                                        </p:tgtEl>
                                        <p:attrNameLst>
                                          <p:attrName>style.visibility</p:attrName>
                                        </p:attrNameLst>
                                      </p:cBhvr>
                                      <p:to>
                                        <p:strVal val="visible"/>
                                      </p:to>
                                    </p:set>
                                    <p:animEffect filter="wipe(left)">
                                      <p:cBhvr>
                                        <p:cTn id="29" dur="500"/>
                                        <p:tgtEl>
                                          <p:spTgt spid="8204"/>
                                        </p:tgtEl>
                                      </p:cBhvr>
                                    </p:animEffect>
                                  </p:childTnLst>
                                </p:cTn>
                              </p:par>
                              <p:par>
                                <p:cTn id="30" presetID="22" presetClass="entr" presetSubtype="8" fill="hold" nodeType="withEffect">
                                  <p:stCondLst>
                                    <p:cond delay="0"/>
                                  </p:stCondLst>
                                  <p:childTnLst>
                                    <p:set>
                                      <p:cBhvr>
                                        <p:cTn id="31" dur="1" fill="hold">
                                          <p:stCondLst>
                                            <p:cond delay="0"/>
                                          </p:stCondLst>
                                        </p:cTn>
                                        <p:tgtEl>
                                          <p:spTgt spid="8203"/>
                                        </p:tgtEl>
                                        <p:attrNameLst>
                                          <p:attrName>style.visibility</p:attrName>
                                        </p:attrNameLst>
                                      </p:cBhvr>
                                      <p:to>
                                        <p:strVal val="visible"/>
                                      </p:to>
                                    </p:set>
                                    <p:animEffect filter="wipe(left)">
                                      <p:cBhvr>
                                        <p:cTn id="32" dur="500"/>
                                        <p:tgtEl>
                                          <p:spTgt spid="820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198"/>
                                        </p:tgtEl>
                                        <p:attrNameLst>
                                          <p:attrName>style.visibility</p:attrName>
                                        </p:attrNameLst>
                                      </p:cBhvr>
                                      <p:to>
                                        <p:strVal val="visible"/>
                                      </p:to>
                                    </p:set>
                                    <p:animEffect filter="wipe(left)">
                                      <p:cBhvr>
                                        <p:cTn id="35"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p:bldP spid="8197" grpId="0" bldLvl="0"/>
      <p:bldP spid="8198" grpId="0" bldLvl="0"/>
      <p:bldP spid="8200" grpId="0" bldLvl="0"/>
      <p:bldP spid="8202" grpId="0" bldLvl="0"/>
      <p:bldP spid="8204"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Rectangle 9"/>
          <p:cNvSpPr>
            <a:spLocks noChangeArrowheads="1"/>
          </p:cNvSpPr>
          <p:nvPr/>
        </p:nvSpPr>
        <p:spPr bwMode="auto">
          <a:xfrm>
            <a:off x="781050" y="639763"/>
            <a:ext cx="4619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2700">
                <a:solidFill>
                  <a:srgbClr val="FF6600"/>
                </a:solidFill>
                <a:ea typeface="隶书" panose="02010509060101010101" pitchFamily="49" charset="-122"/>
                <a:sym typeface="Arial" panose="020B0604020202020204" pitchFamily="34" charset="0"/>
              </a:rPr>
              <a:t>什么是</a:t>
            </a:r>
            <a:r>
              <a:rPr lang="en-US" altLang="zh-CN" sz="2700">
                <a:solidFill>
                  <a:srgbClr val="FF6600"/>
                </a:solidFill>
                <a:ea typeface="隶书" panose="02010509060101010101" pitchFamily="49" charset="-122"/>
                <a:sym typeface="Arial" panose="020B0604020202020204" pitchFamily="34" charset="0"/>
              </a:rPr>
              <a:t>Ajax</a:t>
            </a:r>
          </a:p>
        </p:txBody>
      </p:sp>
      <p:sp>
        <p:nvSpPr>
          <p:cNvPr id="8195" name="Rectangle 2"/>
          <p:cNvSpPr>
            <a:spLocks noChangeArrowheads="1"/>
          </p:cNvSpPr>
          <p:nvPr/>
        </p:nvSpPr>
        <p:spPr bwMode="auto">
          <a:xfrm>
            <a:off x="2000250" y="1228725"/>
            <a:ext cx="1381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nchor="ctr">
            <a:spAutoFit/>
          </a:bodyPr>
          <a:lstStyle/>
          <a:p>
            <a:pPr eaLnBrk="0" hangingPunct="0"/>
            <a:endParaRPr lang="zh-CN" altLang="en-US" sz="1400">
              <a:solidFill>
                <a:srgbClr val="000000"/>
              </a:solidFill>
              <a:sym typeface="Arial" panose="020B0604020202020204" pitchFamily="34" charset="0"/>
            </a:endParaRPr>
          </a:p>
        </p:txBody>
      </p:sp>
      <p:sp>
        <p:nvSpPr>
          <p:cNvPr id="8196" name="矩形 1"/>
          <p:cNvSpPr>
            <a:spLocks noChangeArrowheads="1"/>
          </p:cNvSpPr>
          <p:nvPr/>
        </p:nvSpPr>
        <p:spPr bwMode="auto">
          <a:xfrm>
            <a:off x="576263" y="2103438"/>
            <a:ext cx="8064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        </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Ajax是Asynchronous JavaScript And XML的缩写，即异步JavaScript和XML技术。</a:t>
            </a:r>
          </a:p>
        </p:txBody>
      </p:sp>
    </p:spTree>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8"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en-US" altLang="zh-CN" sz="2700">
                <a:solidFill>
                  <a:srgbClr val="FF6600"/>
                </a:solidFill>
                <a:ea typeface="隶书" panose="02010509060101010101" pitchFamily="49" charset="-122"/>
                <a:sym typeface="Arial" panose="020B0604020202020204" pitchFamily="34" charset="0"/>
              </a:rPr>
              <a:t>Ajax</a:t>
            </a:r>
            <a:r>
              <a:rPr lang="zh-CN" altLang="en-US" sz="2700">
                <a:solidFill>
                  <a:srgbClr val="FF6600"/>
                </a:solidFill>
                <a:ea typeface="隶书" panose="02010509060101010101" pitchFamily="49" charset="-122"/>
                <a:sym typeface="Arial" panose="020B0604020202020204" pitchFamily="34" charset="0"/>
              </a:rPr>
              <a:t>的开发模式</a:t>
            </a:r>
          </a:p>
        </p:txBody>
      </p:sp>
      <p:sp>
        <p:nvSpPr>
          <p:cNvPr id="9219" name="矩形 1"/>
          <p:cNvSpPr>
            <a:spLocks noChangeArrowheads="1"/>
          </p:cNvSpPr>
          <p:nvPr/>
        </p:nvSpPr>
        <p:spPr bwMode="auto">
          <a:xfrm>
            <a:off x="755650" y="1995488"/>
            <a:ext cx="78136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        </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Ajax中，页面中用户的操作将通过Ajax引擎与服务器端进行通信，然后将返回结果提交给客户端页面的Ajax引擎，再由Ajax引擎来决定将这些数据插入到页面的指定位置。</a:t>
            </a:r>
          </a:p>
        </p:txBody>
      </p:sp>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 name="Rectangle 9"/>
          <p:cNvSpPr>
            <a:spLocks noChangeArrowheads="1"/>
          </p:cNvSpPr>
          <p:nvPr/>
        </p:nvSpPr>
        <p:spPr bwMode="auto">
          <a:xfrm>
            <a:off x="781050" y="639763"/>
            <a:ext cx="54832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en-US" altLang="zh-CN" sz="2700">
                <a:solidFill>
                  <a:srgbClr val="FF6600"/>
                </a:solidFill>
                <a:ea typeface="隶书" panose="02010509060101010101" pitchFamily="49" charset="-122"/>
                <a:sym typeface="Arial" panose="020B0604020202020204" pitchFamily="34" charset="0"/>
              </a:rPr>
              <a:t>Ajax</a:t>
            </a:r>
            <a:r>
              <a:rPr lang="zh-CN" altLang="en-US" sz="2700">
                <a:solidFill>
                  <a:srgbClr val="FF6600"/>
                </a:solidFill>
                <a:ea typeface="隶书" panose="02010509060101010101" pitchFamily="49" charset="-122"/>
                <a:sym typeface="Arial" panose="020B0604020202020204" pitchFamily="34" charset="0"/>
              </a:rPr>
              <a:t>的优点</a:t>
            </a:r>
          </a:p>
        </p:txBody>
      </p:sp>
      <p:pic>
        <p:nvPicPr>
          <p:cNvPr id="10243"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 y="1527175"/>
            <a:ext cx="4524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矩形 1"/>
          <p:cNvSpPr>
            <a:spLocks noChangeArrowheads="1"/>
          </p:cNvSpPr>
          <p:nvPr/>
        </p:nvSpPr>
        <p:spPr bwMode="auto">
          <a:xfrm>
            <a:off x="1009650" y="1570038"/>
            <a:ext cx="7450138" cy="256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无刷新更新页面。</a:t>
            </a:r>
          </a:p>
          <a:p>
            <a:endPar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endParaRPr>
          </a:p>
          <a:p>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减轻服务器和带宽的负担，节约空间和宽带租用成本。</a:t>
            </a:r>
          </a:p>
          <a:p>
            <a:endPar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endParaRPr>
          </a:p>
          <a:p>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减轻服务器的负担。</a:t>
            </a:r>
          </a:p>
          <a:p>
            <a:endPar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endParaRPr>
          </a:p>
          <a:p>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可以调用</a:t>
            </a:r>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XML</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等外部数据，进一步促进</a:t>
            </a:r>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Web</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页面显示和数据的分离。 </a:t>
            </a:r>
          </a:p>
          <a:p>
            <a:endPar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endParaRPr>
          </a:p>
          <a:p>
            <a:r>
              <a:rPr lang="en-US" altLang="zh-CN">
                <a:solidFill>
                  <a:srgbClr val="000000"/>
                </a:solidFill>
                <a:latin typeface="Times New Roman" panose="02020603050405020304" pitchFamily="18" charset="0"/>
                <a:ea typeface="方正书宋简体" pitchFamily="1" charset="-122"/>
                <a:sym typeface="Times New Roman" panose="02020603050405020304" pitchFamily="18" charset="0"/>
              </a:rPr>
              <a:t>Ajax</a:t>
            </a:r>
            <a:r>
              <a:rPr lang="zh-CN" altLang="en-US">
                <a:solidFill>
                  <a:srgbClr val="000000"/>
                </a:solidFill>
                <a:latin typeface="Times New Roman" panose="02020603050405020304" pitchFamily="18" charset="0"/>
                <a:ea typeface="方正书宋简体" pitchFamily="1" charset="-122"/>
                <a:sym typeface="Times New Roman" panose="02020603050405020304" pitchFamily="18" charset="0"/>
              </a:rPr>
              <a:t>是基于标准化并被广泛支持的技术，不需要下载插件或者小程序。</a:t>
            </a:r>
          </a:p>
        </p:txBody>
      </p:sp>
      <p:pic>
        <p:nvPicPr>
          <p:cNvPr id="10245"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 y="2103438"/>
            <a:ext cx="4508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 y="2643188"/>
            <a:ext cx="4508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 y="3184525"/>
            <a:ext cx="4508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 y="3724275"/>
            <a:ext cx="4508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5938" y="2043113"/>
            <a:ext cx="498157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Text Box 18"/>
          <p:cNvSpPr>
            <a:spLocks noChangeArrowheads="1"/>
          </p:cNvSpPr>
          <p:nvPr/>
        </p:nvSpPr>
        <p:spPr bwMode="auto">
          <a:xfrm>
            <a:off x="2559050" y="2457450"/>
            <a:ext cx="391953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b="1">
                <a:solidFill>
                  <a:srgbClr val="FF6600"/>
                </a:solidFill>
                <a:ea typeface="黑体" panose="02010609060101010101" pitchFamily="49" charset="-122"/>
                <a:sym typeface="Arial" panose="020B0604020202020204" pitchFamily="34" charset="0"/>
              </a:rPr>
              <a:t>2      </a:t>
            </a:r>
            <a:r>
              <a:rPr lang="zh-CN" altLang="en-US" b="1">
                <a:solidFill>
                  <a:schemeClr val="bg1"/>
                </a:solidFill>
                <a:ea typeface="黑体" panose="02010609060101010101" pitchFamily="49" charset="-122"/>
                <a:sym typeface="Arial" panose="020B0604020202020204" pitchFamily="34" charset="0"/>
              </a:rPr>
              <a:t>Ajax技术的组成</a:t>
            </a:r>
          </a:p>
        </p:txBody>
      </p:sp>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00100"/>
            <a:ext cx="85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9"/>
          <p:cNvSpPr>
            <a:spLocks noChangeArrowheads="1"/>
          </p:cNvSpPr>
          <p:nvPr/>
        </p:nvSpPr>
        <p:spPr bwMode="auto">
          <a:xfrm>
            <a:off x="673100" y="646113"/>
            <a:ext cx="1738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2700">
                <a:solidFill>
                  <a:srgbClr val="FF6600"/>
                </a:solidFill>
                <a:ea typeface="隶书" panose="02010509060101010101" pitchFamily="49" charset="-122"/>
                <a:sym typeface="Arial" panose="020B0604020202020204" pitchFamily="34" charset="0"/>
              </a:rPr>
              <a:t>主要内容</a:t>
            </a:r>
            <a:endParaRPr lang="zh-CN" altLang="en-US"/>
          </a:p>
        </p:txBody>
      </p:sp>
      <p:sp>
        <p:nvSpPr>
          <p:cNvPr id="13316" name="Text Box 2"/>
          <p:cNvSpPr>
            <a:spLocks noChangeArrowheads="1"/>
          </p:cNvSpPr>
          <p:nvPr/>
        </p:nvSpPr>
        <p:spPr bwMode="auto">
          <a:xfrm>
            <a:off x="2516188" y="1311275"/>
            <a:ext cx="399891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JavaScript脚本语言</a:t>
            </a:r>
          </a:p>
        </p:txBody>
      </p:sp>
      <p:sp>
        <p:nvSpPr>
          <p:cNvPr id="13317" name="Text Box 2"/>
          <p:cNvSpPr>
            <a:spLocks noChangeArrowheads="1"/>
          </p:cNvSpPr>
          <p:nvPr/>
        </p:nvSpPr>
        <p:spPr bwMode="auto">
          <a:xfrm>
            <a:off x="2511425" y="1958975"/>
            <a:ext cx="48323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XMLHttpRequest对象</a:t>
            </a:r>
          </a:p>
        </p:txBody>
      </p:sp>
      <p:sp>
        <p:nvSpPr>
          <p:cNvPr id="13318" name="Text Box 2"/>
          <p:cNvSpPr>
            <a:spLocks noChangeArrowheads="1"/>
          </p:cNvSpPr>
          <p:nvPr/>
        </p:nvSpPr>
        <p:spPr bwMode="auto">
          <a:xfrm>
            <a:off x="2519363" y="2571750"/>
            <a:ext cx="460851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XML语言</a:t>
            </a:r>
          </a:p>
        </p:txBody>
      </p:sp>
      <p:pic>
        <p:nvPicPr>
          <p:cNvPr id="1331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5038" y="1400175"/>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文本框 5"/>
          <p:cNvSpPr>
            <a:spLocks noChangeArrowheads="1"/>
          </p:cNvSpPr>
          <p:nvPr/>
        </p:nvSpPr>
        <p:spPr bwMode="auto">
          <a:xfrm>
            <a:off x="2278063" y="1511300"/>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01</a:t>
            </a:r>
            <a:endParaRPr lang="zh-CN" altLang="en-US"/>
          </a:p>
        </p:txBody>
      </p:sp>
      <p:pic>
        <p:nvPicPr>
          <p:cNvPr id="13321" name="图片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7100" y="2044700"/>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文本框 23"/>
          <p:cNvSpPr>
            <a:spLocks noChangeArrowheads="1"/>
          </p:cNvSpPr>
          <p:nvPr/>
        </p:nvSpPr>
        <p:spPr bwMode="auto">
          <a:xfrm>
            <a:off x="2270125" y="2154238"/>
            <a:ext cx="463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02</a:t>
            </a:r>
            <a:endParaRPr lang="zh-CN" altLang="en-US"/>
          </a:p>
        </p:txBody>
      </p:sp>
      <p:pic>
        <p:nvPicPr>
          <p:cNvPr id="13323"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7100" y="2668588"/>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文本框 25"/>
          <p:cNvSpPr>
            <a:spLocks noChangeArrowheads="1"/>
          </p:cNvSpPr>
          <p:nvPr/>
        </p:nvSpPr>
        <p:spPr bwMode="auto">
          <a:xfrm>
            <a:off x="2270125" y="2779713"/>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03</a:t>
            </a:r>
            <a:endParaRPr lang="zh-CN" altLang="en-US"/>
          </a:p>
        </p:txBody>
      </p:sp>
      <p:sp>
        <p:nvSpPr>
          <p:cNvPr id="13325" name="Text Box 2"/>
          <p:cNvSpPr>
            <a:spLocks noChangeArrowheads="1"/>
          </p:cNvSpPr>
          <p:nvPr/>
        </p:nvSpPr>
        <p:spPr bwMode="auto">
          <a:xfrm>
            <a:off x="2520950" y="3219450"/>
            <a:ext cx="4608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DOM</a:t>
            </a:r>
          </a:p>
        </p:txBody>
      </p:sp>
      <p:pic>
        <p:nvPicPr>
          <p:cNvPr id="13326" name="图片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8688" y="3316288"/>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7" name="文本框 25"/>
          <p:cNvSpPr>
            <a:spLocks noChangeArrowheads="1"/>
          </p:cNvSpPr>
          <p:nvPr/>
        </p:nvSpPr>
        <p:spPr bwMode="auto">
          <a:xfrm>
            <a:off x="2271713" y="3427413"/>
            <a:ext cx="463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04</a:t>
            </a:r>
            <a:endParaRPr lang="zh-CN" altLang="en-US"/>
          </a:p>
        </p:txBody>
      </p:sp>
      <p:sp>
        <p:nvSpPr>
          <p:cNvPr id="13328" name="Text Box 2"/>
          <p:cNvSpPr>
            <a:spLocks noChangeArrowheads="1"/>
          </p:cNvSpPr>
          <p:nvPr/>
        </p:nvSpPr>
        <p:spPr bwMode="auto">
          <a:xfrm>
            <a:off x="2506663" y="3854450"/>
            <a:ext cx="39989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ct val="50000"/>
              </a:spcBef>
            </a:pPr>
            <a:r>
              <a:rPr lang="zh-CN" altLang="en-US" sz="1500"/>
              <a:t>     </a:t>
            </a:r>
            <a:r>
              <a:rPr lang="zh-CN" altLang="en-US" sz="2800" b="1"/>
              <a:t>CSS</a:t>
            </a:r>
          </a:p>
        </p:txBody>
      </p:sp>
      <p:pic>
        <p:nvPicPr>
          <p:cNvPr id="13329"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3941763"/>
            <a:ext cx="5461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0" name="文本框 5"/>
          <p:cNvSpPr>
            <a:spLocks noChangeArrowheads="1"/>
          </p:cNvSpPr>
          <p:nvPr/>
        </p:nvSpPr>
        <p:spPr bwMode="auto">
          <a:xfrm>
            <a:off x="2268538" y="4052888"/>
            <a:ext cx="4635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chemeClr val="bg1"/>
                </a:solidFill>
                <a:latin typeface="Calibri" panose="020F0502020204030204" pitchFamily="34" charset="0"/>
                <a:sym typeface="Calibri" panose="020F0502020204030204" pitchFamily="34" charset="0"/>
              </a:rPr>
              <a:t>0</a:t>
            </a:r>
            <a:r>
              <a:rPr lang="zh-CN" altLang="en-US" sz="1600">
                <a:solidFill>
                  <a:schemeClr val="bg1"/>
                </a:solidFill>
                <a:latin typeface="Calibri" panose="020F0502020204030204" pitchFamily="34" charset="0"/>
                <a:sym typeface="Calibri" panose="020F0502020204030204" pitchFamily="34" charset="0"/>
              </a:rPr>
              <a:t>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3319"/>
                                        </p:tgtEl>
                                        <p:attrNameLst>
                                          <p:attrName>style.visibility</p:attrName>
                                        </p:attrNameLst>
                                      </p:cBhvr>
                                      <p:to>
                                        <p:strVal val="visible"/>
                                      </p:to>
                                    </p:set>
                                    <p:animEffect filter="wipe(left)">
                                      <p:cBhvr>
                                        <p:cTn id="7" dur="500"/>
                                        <p:tgtEl>
                                          <p:spTgt spid="133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320"/>
                                        </p:tgtEl>
                                        <p:attrNameLst>
                                          <p:attrName>style.visibility</p:attrName>
                                        </p:attrNameLst>
                                      </p:cBhvr>
                                      <p:to>
                                        <p:strVal val="visible"/>
                                      </p:to>
                                    </p:set>
                                    <p:animEffect filter="wipe(left)">
                                      <p:cBhvr>
                                        <p:cTn id="10" dur="500"/>
                                        <p:tgtEl>
                                          <p:spTgt spid="1332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3316"/>
                                        </p:tgtEl>
                                        <p:attrNameLst>
                                          <p:attrName>style.visibility</p:attrName>
                                        </p:attrNameLst>
                                      </p:cBhvr>
                                      <p:to>
                                        <p:strVal val="visible"/>
                                      </p:to>
                                    </p:set>
                                    <p:animEffect filter="wipe(left)">
                                      <p:cBhvr>
                                        <p:cTn id="13" dur="500"/>
                                        <p:tgtEl>
                                          <p:spTgt spid="1331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3322"/>
                                        </p:tgtEl>
                                        <p:attrNameLst>
                                          <p:attrName>style.visibility</p:attrName>
                                        </p:attrNameLst>
                                      </p:cBhvr>
                                      <p:to>
                                        <p:strVal val="visible"/>
                                      </p:to>
                                    </p:set>
                                    <p:animEffect filter="wipe(left)">
                                      <p:cBhvr>
                                        <p:cTn id="18" dur="500"/>
                                        <p:tgtEl>
                                          <p:spTgt spid="13322"/>
                                        </p:tgtEl>
                                      </p:cBhvr>
                                    </p:animEffect>
                                  </p:childTnLst>
                                </p:cTn>
                              </p:par>
                              <p:par>
                                <p:cTn id="19" presetID="22" presetClass="entr" presetSubtype="8" fill="hold" nodeType="withEffect">
                                  <p:stCondLst>
                                    <p:cond delay="0"/>
                                  </p:stCondLst>
                                  <p:childTnLst>
                                    <p:set>
                                      <p:cBhvr>
                                        <p:cTn id="20" dur="1" fill="hold">
                                          <p:stCondLst>
                                            <p:cond delay="0"/>
                                          </p:stCondLst>
                                        </p:cTn>
                                        <p:tgtEl>
                                          <p:spTgt spid="13321"/>
                                        </p:tgtEl>
                                        <p:attrNameLst>
                                          <p:attrName>style.visibility</p:attrName>
                                        </p:attrNameLst>
                                      </p:cBhvr>
                                      <p:to>
                                        <p:strVal val="visible"/>
                                      </p:to>
                                    </p:set>
                                    <p:animEffect filter="wipe(left)">
                                      <p:cBhvr>
                                        <p:cTn id="21" dur="500"/>
                                        <p:tgtEl>
                                          <p:spTgt spid="1332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3317"/>
                                        </p:tgtEl>
                                        <p:attrNameLst>
                                          <p:attrName>style.visibility</p:attrName>
                                        </p:attrNameLst>
                                      </p:cBhvr>
                                      <p:to>
                                        <p:strVal val="visible"/>
                                      </p:to>
                                    </p:set>
                                    <p:animEffect filter="wipe(left)">
                                      <p:cBhvr>
                                        <p:cTn id="24" dur="500"/>
                                        <p:tgtEl>
                                          <p:spTgt spid="1331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324"/>
                                        </p:tgtEl>
                                        <p:attrNameLst>
                                          <p:attrName>style.visibility</p:attrName>
                                        </p:attrNameLst>
                                      </p:cBhvr>
                                      <p:to>
                                        <p:strVal val="visible"/>
                                      </p:to>
                                    </p:set>
                                    <p:animEffect filter="wipe(left)">
                                      <p:cBhvr>
                                        <p:cTn id="29" dur="500"/>
                                        <p:tgtEl>
                                          <p:spTgt spid="13324"/>
                                        </p:tgtEl>
                                      </p:cBhvr>
                                    </p:animEffect>
                                  </p:childTnLst>
                                </p:cTn>
                              </p:par>
                              <p:par>
                                <p:cTn id="30" presetID="22" presetClass="entr" presetSubtype="8" fill="hold" nodeType="withEffect">
                                  <p:stCondLst>
                                    <p:cond delay="0"/>
                                  </p:stCondLst>
                                  <p:childTnLst>
                                    <p:set>
                                      <p:cBhvr>
                                        <p:cTn id="31" dur="1" fill="hold">
                                          <p:stCondLst>
                                            <p:cond delay="0"/>
                                          </p:stCondLst>
                                        </p:cTn>
                                        <p:tgtEl>
                                          <p:spTgt spid="13323"/>
                                        </p:tgtEl>
                                        <p:attrNameLst>
                                          <p:attrName>style.visibility</p:attrName>
                                        </p:attrNameLst>
                                      </p:cBhvr>
                                      <p:to>
                                        <p:strVal val="visible"/>
                                      </p:to>
                                    </p:set>
                                    <p:animEffect filter="wipe(left)">
                                      <p:cBhvr>
                                        <p:cTn id="32" dur="500"/>
                                        <p:tgtEl>
                                          <p:spTgt spid="1332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318"/>
                                        </p:tgtEl>
                                        <p:attrNameLst>
                                          <p:attrName>style.visibility</p:attrName>
                                        </p:attrNameLst>
                                      </p:cBhvr>
                                      <p:to>
                                        <p:strVal val="visible"/>
                                      </p:to>
                                    </p:set>
                                    <p:animEffect filter="wipe(left)">
                                      <p:cBhvr>
                                        <p:cTn id="35" dur="500"/>
                                        <p:tgtEl>
                                          <p:spTgt spid="1331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3327"/>
                                        </p:tgtEl>
                                        <p:attrNameLst>
                                          <p:attrName>style.visibility</p:attrName>
                                        </p:attrNameLst>
                                      </p:cBhvr>
                                      <p:to>
                                        <p:strVal val="visible"/>
                                      </p:to>
                                    </p:set>
                                    <p:animEffect filter="wipe(left)">
                                      <p:cBhvr>
                                        <p:cTn id="40" dur="500"/>
                                        <p:tgtEl>
                                          <p:spTgt spid="13327"/>
                                        </p:tgtEl>
                                      </p:cBhvr>
                                    </p:animEffect>
                                  </p:childTnLst>
                                </p:cTn>
                              </p:par>
                              <p:par>
                                <p:cTn id="41" presetID="22" presetClass="entr" presetSubtype="8" fill="hold" nodeType="withEffect">
                                  <p:stCondLst>
                                    <p:cond delay="0"/>
                                  </p:stCondLst>
                                  <p:childTnLst>
                                    <p:set>
                                      <p:cBhvr>
                                        <p:cTn id="42" dur="1" fill="hold">
                                          <p:stCondLst>
                                            <p:cond delay="0"/>
                                          </p:stCondLst>
                                        </p:cTn>
                                        <p:tgtEl>
                                          <p:spTgt spid="13326"/>
                                        </p:tgtEl>
                                        <p:attrNameLst>
                                          <p:attrName>style.visibility</p:attrName>
                                        </p:attrNameLst>
                                      </p:cBhvr>
                                      <p:to>
                                        <p:strVal val="visible"/>
                                      </p:to>
                                    </p:set>
                                    <p:animEffect filter="wipe(left)">
                                      <p:cBhvr>
                                        <p:cTn id="43" dur="500"/>
                                        <p:tgtEl>
                                          <p:spTgt spid="133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3325"/>
                                        </p:tgtEl>
                                        <p:attrNameLst>
                                          <p:attrName>style.visibility</p:attrName>
                                        </p:attrNameLst>
                                      </p:cBhvr>
                                      <p:to>
                                        <p:strVal val="visible"/>
                                      </p:to>
                                    </p:set>
                                    <p:animEffect filter="wipe(left)">
                                      <p:cBhvr>
                                        <p:cTn id="46" dur="500"/>
                                        <p:tgtEl>
                                          <p:spTgt spid="1332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nodeType="clickEffect">
                                  <p:stCondLst>
                                    <p:cond delay="0"/>
                                  </p:stCondLst>
                                  <p:childTnLst>
                                    <p:set>
                                      <p:cBhvr>
                                        <p:cTn id="50" dur="1" fill="hold">
                                          <p:stCondLst>
                                            <p:cond delay="0"/>
                                          </p:stCondLst>
                                        </p:cTn>
                                        <p:tgtEl>
                                          <p:spTgt spid="13329"/>
                                        </p:tgtEl>
                                        <p:attrNameLst>
                                          <p:attrName>style.visibility</p:attrName>
                                        </p:attrNameLst>
                                      </p:cBhvr>
                                      <p:to>
                                        <p:strVal val="visible"/>
                                      </p:to>
                                    </p:set>
                                    <p:animEffect filter="wipe(left)">
                                      <p:cBhvr>
                                        <p:cTn id="51" dur="500"/>
                                        <p:tgtEl>
                                          <p:spTgt spid="13329"/>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3330"/>
                                        </p:tgtEl>
                                        <p:attrNameLst>
                                          <p:attrName>style.visibility</p:attrName>
                                        </p:attrNameLst>
                                      </p:cBhvr>
                                      <p:to>
                                        <p:strVal val="visible"/>
                                      </p:to>
                                    </p:set>
                                    <p:animEffect filter="wipe(left)">
                                      <p:cBhvr>
                                        <p:cTn id="54" dur="500"/>
                                        <p:tgtEl>
                                          <p:spTgt spid="1333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3328"/>
                                        </p:tgtEl>
                                        <p:attrNameLst>
                                          <p:attrName>style.visibility</p:attrName>
                                        </p:attrNameLst>
                                      </p:cBhvr>
                                      <p:to>
                                        <p:strVal val="visible"/>
                                      </p:to>
                                    </p:set>
                                    <p:animEffect filter="wipe(left)">
                                      <p:cBhvr>
                                        <p:cTn id="57" dur="500"/>
                                        <p:tgtEl>
                                          <p:spTgt spid="13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ldLvl="0"/>
      <p:bldP spid="13317" grpId="0" bldLvl="0"/>
      <p:bldP spid="13318" grpId="0" bldLvl="0"/>
      <p:bldP spid="13320" grpId="0" bldLvl="0"/>
      <p:bldP spid="13322" grpId="0" bldLvl="0"/>
      <p:bldP spid="13324" grpId="0" bldLvl="0"/>
      <p:bldP spid="13325" grpId="0" bldLvl="0"/>
      <p:bldP spid="13327" grpId="0" bldLvl="0"/>
      <p:bldP spid="13328" grpId="0" bldLvl="0"/>
      <p:bldP spid="13330" grpId="0" bldLvl="0"/>
    </p:bld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_3">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Pages>0</Pages>
  <Words>1027</Words>
  <Characters>0</Characters>
  <Application>Microsoft Office PowerPoint</Application>
  <DocSecurity>0</DocSecurity>
  <PresentationFormat>全屏显示(16:9)</PresentationFormat>
  <Lines>0</Lines>
  <Paragraphs>133</Paragraphs>
  <Slides>27</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27</vt:i4>
      </vt:variant>
    </vt:vector>
  </HeadingPairs>
  <TitlesOfParts>
    <vt:vector size="38" baseType="lpstr">
      <vt:lpstr>方正书宋简体</vt:lpstr>
      <vt:lpstr>黑体</vt:lpstr>
      <vt:lpstr>隶书</vt:lpstr>
      <vt:lpstr>宋体</vt:lpstr>
      <vt:lpstr>Arial</vt:lpstr>
      <vt:lpstr>Calibri</vt:lpstr>
      <vt:lpstr>Lucida Sans Unicode</vt:lpstr>
      <vt:lpstr>Times New Roman</vt:lpstr>
      <vt:lpstr>Verdana</vt:lpstr>
      <vt:lpstr>Office 主题</vt:lpstr>
      <vt:lpstr>Office 主题_3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明日科技</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第3章  面向对象编程基础</dc:title>
  <dc:subject>C#程序设计实用教程</dc:subject>
  <dc:creator>小科</dc:creator>
  <cp:keywords/>
  <dc:description/>
  <cp:lastModifiedBy>jiangli</cp:lastModifiedBy>
  <cp:revision>892</cp:revision>
  <dcterms:created xsi:type="dcterms:W3CDTF">2014-12-17T01:03:00Z</dcterms:created>
  <dcterms:modified xsi:type="dcterms:W3CDTF">2023-08-21T17:29:21Z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