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9" r:id="rId2"/>
    <p:sldId id="260" r:id="rId3"/>
    <p:sldId id="509" r:id="rId4"/>
    <p:sldId id="745" r:id="rId5"/>
    <p:sldId id="739" r:id="rId6"/>
    <p:sldId id="744" r:id="rId7"/>
    <p:sldId id="667" r:id="rId8"/>
    <p:sldId id="696" r:id="rId9"/>
    <p:sldId id="668" r:id="rId10"/>
    <p:sldId id="743" r:id="rId11"/>
    <p:sldId id="512" r:id="rId12"/>
    <p:sldId id="746" r:id="rId13"/>
    <p:sldId id="753" r:id="rId14"/>
    <p:sldId id="754" r:id="rId15"/>
    <p:sldId id="755" r:id="rId16"/>
    <p:sldId id="756" r:id="rId17"/>
    <p:sldId id="757" r:id="rId18"/>
    <p:sldId id="758" r:id="rId19"/>
    <p:sldId id="759" r:id="rId20"/>
    <p:sldId id="760" r:id="rId21"/>
    <p:sldId id="761" r:id="rId22"/>
    <p:sldId id="762" r:id="rId23"/>
    <p:sldId id="763" r:id="rId24"/>
    <p:sldId id="764" r:id="rId25"/>
    <p:sldId id="765" r:id="rId26"/>
    <p:sldId id="766" r:id="rId27"/>
    <p:sldId id="551" r:id="rId28"/>
    <p:sldId id="767" r:id="rId29"/>
    <p:sldId id="768" r:id="rId30"/>
    <p:sldId id="769" r:id="rId31"/>
    <p:sldId id="770" r:id="rId32"/>
    <p:sldId id="771" r:id="rId33"/>
    <p:sldId id="772" r:id="rId34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4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6" d="100"/>
          <a:sy n="106" d="100"/>
        </p:scale>
        <p:origin x="631" y="69"/>
      </p:cViewPr>
      <p:guideLst>
        <p:guide orient="horz" pos="1644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fld id="{CE515512-2169-42AC-83BB-FED524387055}" type="datetime1">
              <a:rPr lang="zh-CN" altLang="en-US"/>
              <a:pPr>
                <a:defRPr/>
              </a:pPr>
              <a:t>2023-8-22</a:t>
            </a:fld>
            <a:endParaRPr lang="en-US"/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301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单击此处编辑母版文本样式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第二级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第三级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第四级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fld id="{AB39604D-6701-4EBA-BFC6-A9B7261B9C3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CE515512-2169-42AC-83BB-FED524387055}" type="datetime1">
              <a:rPr lang="zh-CN" altLang="en-US" smtClean="0"/>
              <a:pPr>
                <a:defRPr/>
              </a:pPr>
              <a:t>2023-8-22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43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AF213-B90C-48E9-8C4E-AE5090D9D75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51698-8579-49D1-856F-543D6E8E583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39352"/>
      </p:ext>
    </p:extLst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1A946-F780-456A-9771-2480C698D05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BC5CB-247F-47E1-A9F1-4F41BA352ED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529230"/>
      </p:ext>
    </p:extLst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428CE-C25B-4A78-BF57-7F0032463F3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2E584-768B-44FE-9E15-0205AF677B0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678432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8E5A1-1EA2-47B2-9477-2C168A8EAEA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50F28-B881-4909-BA3C-72CEF113FBE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00512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D4E12-C34C-4D08-996E-8042373B9527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15CF3-4BFF-4E7C-AA11-73512E918E2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887812"/>
      </p:ext>
    </p:extLst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C719A-94DE-41DE-A363-42E9CBAFBC2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9FF1C-5DBA-4132-8CA1-2C6C3AC566F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2862"/>
      </p:ext>
    </p:extLst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46222-87A5-4B8D-96B4-9E32032700F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DF96C-2999-426E-9B7E-78547808931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127909"/>
      </p:ext>
    </p:extLst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EC365-5F26-4882-9FAD-6489912DD15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E6A7E-084D-4693-A31F-E6632A3B3DF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333395"/>
      </p:ext>
    </p:extLst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84DF6-CCF8-4316-B877-5B53D54A1CA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32AA7-CEC0-499D-BEAD-6922C327CB5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398136"/>
      </p:ext>
    </p:extLst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F4A22-55CA-4253-BC1D-771D8B9022E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1D36F-2C39-4EF7-81F6-9B092BE17CD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197951"/>
      </p:ext>
    </p:extLst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93877-884C-4894-9B21-9D8F2B69EC5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47B8A-B3E9-44F4-AC03-636022DADE8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687809"/>
      </p:ext>
    </p:extLst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5DDB46F-9072-4215-880C-4072B00D659F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329ECB-C60F-4495-8469-988764F1A4D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828800"/>
            <a:ext cx="7253994" cy="1750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9"/>
          <p:cNvSpPr>
            <a:spLocks noChangeArrowheads="1"/>
          </p:cNvSpPr>
          <p:nvPr/>
        </p:nvSpPr>
        <p:spPr bwMode="auto">
          <a:xfrm>
            <a:off x="1691680" y="2571750"/>
            <a:ext cx="594066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第</a:t>
            </a:r>
            <a:r>
              <a:rPr lang="en-US" altLang="zh-CN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10</a:t>
            </a: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章  </a:t>
            </a:r>
            <a:r>
              <a:rPr lang="en-US" altLang="zh-CN" sz="30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框架构建动态网站</a:t>
            </a:r>
            <a:endParaRPr lang="zh-CN" altLang="en-US" sz="30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673100" y="639763"/>
            <a:ext cx="3359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MVC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模式</a:t>
            </a:r>
            <a:endParaRPr lang="zh-CN" altLang="en-US" sz="2700" dirty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868" y="5710"/>
            <a:ext cx="2196244" cy="500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79560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 dirty="0" err="1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路由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791580" y="1887674"/>
            <a:ext cx="766762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        传统的</a:t>
            </a:r>
            <a:r>
              <a:rPr lang="en-US" altLang="zh-CN" sz="1800" dirty="0" smtClean="0"/>
              <a:t>MVC</a:t>
            </a:r>
            <a:r>
              <a:rPr lang="zh-CN" altLang="en-US" sz="1800" dirty="0" smtClean="0"/>
              <a:t>的</a:t>
            </a:r>
            <a:r>
              <a:rPr lang="en-US" altLang="zh-CN" sz="1800" dirty="0" smtClean="0"/>
              <a:t>URL</a:t>
            </a:r>
            <a:r>
              <a:rPr lang="zh-CN" altLang="en-US" sz="1800" dirty="0" smtClean="0"/>
              <a:t>都是对应应用的控制器及控制器中的方法，</a:t>
            </a:r>
            <a:r>
              <a:rPr lang="en-US" altLang="zh-CN" sz="1800" dirty="0" err="1" smtClean="0"/>
              <a:t>laravel</a:t>
            </a:r>
            <a:r>
              <a:rPr lang="zh-CN" altLang="en-US" sz="1800" dirty="0" smtClean="0"/>
              <a:t>中的</a:t>
            </a:r>
            <a:r>
              <a:rPr lang="en-US" altLang="zh-CN" sz="1800" dirty="0" smtClean="0"/>
              <a:t>MVC</a:t>
            </a:r>
            <a:r>
              <a:rPr lang="zh-CN" altLang="en-US" sz="1800" dirty="0" smtClean="0"/>
              <a:t>则是通过路由功能映射到对应的程序</a:t>
            </a:r>
            <a:r>
              <a:rPr lang="en-US" altLang="zh-CN" sz="1800" dirty="0" smtClean="0"/>
              <a:t>(</a:t>
            </a:r>
            <a:r>
              <a:rPr lang="zh-CN" altLang="en-US" sz="1800" dirty="0" smtClean="0"/>
              <a:t>控制器方法</a:t>
            </a:r>
            <a:r>
              <a:rPr lang="en-US" altLang="zh-CN" sz="1800" dirty="0" smtClean="0"/>
              <a:t>)</a:t>
            </a:r>
            <a:r>
              <a:rPr lang="zh-CN" altLang="en-US" sz="1800" dirty="0" smtClean="0"/>
              <a:t>，通过路由将用户的请求发送到对应的程序进行处理，其作用就是建立</a:t>
            </a:r>
            <a:r>
              <a:rPr lang="en-US" altLang="zh-CN" sz="1800" dirty="0" err="1" smtClean="0"/>
              <a:t>url</a:t>
            </a:r>
            <a:r>
              <a:rPr lang="zh-CN" altLang="en-US" sz="1800" dirty="0" smtClean="0"/>
              <a:t>和处理程序之间的映射关系，这样做有一个好处，对</a:t>
            </a:r>
            <a:r>
              <a:rPr lang="en-US" altLang="zh-CN" sz="1800" dirty="0" err="1" smtClean="0"/>
              <a:t>url</a:t>
            </a:r>
            <a:r>
              <a:rPr lang="zh-CN" altLang="en-US" sz="1800" dirty="0" smtClean="0"/>
              <a:t>进行美化只需要修改路由而无需对程序本身进行修改。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　　</a:t>
            </a:r>
            <a:r>
              <a:rPr lang="en-US" altLang="zh-CN" sz="1800" dirty="0" err="1" smtClean="0"/>
              <a:t>laravel</a:t>
            </a:r>
            <a:r>
              <a:rPr lang="zh-CN" altLang="en-US" sz="1800" dirty="0" smtClean="0"/>
              <a:t>中请求类型包括：</a:t>
            </a:r>
            <a:r>
              <a:rPr lang="en-US" altLang="zh-CN" sz="1800" dirty="0" smtClean="0"/>
              <a:t>get</a:t>
            </a:r>
            <a:r>
              <a:rPr lang="zh-CN" altLang="en-US" sz="1800" dirty="0" smtClean="0"/>
              <a:t>、</a:t>
            </a:r>
            <a:r>
              <a:rPr lang="en-US" altLang="zh-CN" sz="1800" dirty="0" smtClean="0"/>
              <a:t>post</a:t>
            </a:r>
            <a:r>
              <a:rPr lang="zh-CN" altLang="en-US" sz="1800" dirty="0" smtClean="0"/>
              <a:t>、</a:t>
            </a:r>
            <a:r>
              <a:rPr lang="en-US" altLang="zh-CN" sz="1800" dirty="0" smtClean="0"/>
              <a:t>put</a:t>
            </a:r>
            <a:r>
              <a:rPr lang="zh-CN" altLang="en-US" sz="1800" dirty="0" smtClean="0"/>
              <a:t>、</a:t>
            </a:r>
            <a:r>
              <a:rPr lang="en-US" altLang="zh-CN" sz="1800" dirty="0" smtClean="0"/>
              <a:t>patch</a:t>
            </a:r>
            <a:r>
              <a:rPr lang="zh-CN" altLang="en-US" sz="1800" dirty="0" smtClean="0"/>
              <a:t>、</a:t>
            </a:r>
            <a:r>
              <a:rPr lang="en-US" altLang="zh-CN" sz="1800" dirty="0" smtClean="0"/>
              <a:t>delete</a:t>
            </a:r>
            <a:r>
              <a:rPr lang="zh-CN" altLang="en-US" sz="1800" dirty="0" smtClean="0"/>
              <a:t>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　　前面说了</a:t>
            </a:r>
            <a:r>
              <a:rPr lang="en-US" altLang="zh-CN" sz="1800" dirty="0" err="1" smtClean="0"/>
              <a:t>route.php</a:t>
            </a:r>
            <a:r>
              <a:rPr lang="zh-CN" altLang="en-US" sz="1800" dirty="0" smtClean="0"/>
              <a:t>是</a:t>
            </a:r>
            <a:r>
              <a:rPr lang="en-US" altLang="zh-CN" sz="1800" dirty="0" err="1" smtClean="0"/>
              <a:t>laravel</a:t>
            </a:r>
            <a:r>
              <a:rPr lang="zh-CN" altLang="en-US" sz="1800" dirty="0" smtClean="0"/>
              <a:t>的路由文件，所有的路由映射都要通过编辑</a:t>
            </a:r>
            <a:r>
              <a:rPr lang="en-US" altLang="zh-CN" sz="1800" dirty="0" err="1" smtClean="0"/>
              <a:t>route.php</a:t>
            </a:r>
            <a:r>
              <a:rPr lang="zh-CN" altLang="en-US" sz="1800" dirty="0" smtClean="0"/>
              <a:t>文件进行代码书写。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 dirty="0" err="1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路由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44855" y="1492636"/>
            <a:ext cx="766762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直接显示输出：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/>
              <a:t>Route::get('as',['as'=&gt;'ass', function () { echo route('ass'); }]);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或：</a:t>
            </a:r>
            <a:r>
              <a:rPr lang="en-US" altLang="zh-CN" sz="1800" dirty="0" smtClean="0"/>
              <a:t>Route::get('as', function () { echo route('ass'); })-&gt;name('ass');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控制器路由：</a:t>
            </a:r>
            <a:r>
              <a:rPr lang="en-US" altLang="zh-CN" sz="1800" dirty="0" smtClean="0"/>
              <a:t>Route::get('index','</a:t>
            </a:r>
            <a:r>
              <a:rPr lang="en-US" altLang="zh-CN" sz="1800" dirty="0" err="1" smtClean="0"/>
              <a:t>IndexController@index</a:t>
            </a:r>
            <a:r>
              <a:rPr lang="en-US" altLang="zh-CN" sz="1800" dirty="0" smtClean="0"/>
              <a:t>')-&gt;name('index');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/>
              <a:t> </a:t>
            </a:r>
            <a:r>
              <a:rPr lang="zh-CN" altLang="en-US" sz="1800" dirty="0" smtClean="0"/>
              <a:t>通过辅助函数 </a:t>
            </a:r>
            <a:r>
              <a:rPr lang="en-US" altLang="zh-CN" sz="1800" dirty="0" smtClean="0"/>
              <a:t>route </a:t>
            </a:r>
            <a:r>
              <a:rPr lang="zh-CN" altLang="en-US" sz="1800" dirty="0" smtClean="0"/>
              <a:t>为该命名路由生成 </a:t>
            </a:r>
            <a:r>
              <a:rPr lang="en-US" altLang="zh-CN" sz="1800" dirty="0" smtClean="0"/>
              <a:t>URL,</a:t>
            </a:r>
            <a:r>
              <a:rPr lang="zh-CN" altLang="en-US" sz="1800" dirty="0" smtClean="0"/>
              <a:t>可以有第二个参数。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路由群组：共享属性以数组的形式参数传递给 </a:t>
            </a:r>
            <a:r>
              <a:rPr lang="en-US" altLang="zh-CN" sz="1800" dirty="0" smtClean="0"/>
              <a:t>Route::group </a:t>
            </a:r>
            <a:r>
              <a:rPr lang="zh-CN" altLang="en-US" sz="1800" dirty="0" smtClean="0"/>
              <a:t>方法。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路由前缀：</a:t>
            </a:r>
            <a:r>
              <a:rPr lang="en-US" altLang="zh-CN" sz="1800" dirty="0" smtClean="0"/>
              <a:t>['prefix' =&gt; 'admin']   // </a:t>
            </a:r>
            <a:r>
              <a:rPr lang="zh-CN" altLang="en-US" sz="1800" dirty="0" smtClean="0"/>
              <a:t>匹配 </a:t>
            </a:r>
            <a:r>
              <a:rPr lang="en-US" altLang="zh-CN" sz="1800" dirty="0" smtClean="0"/>
              <a:t>"/admin" URL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命名空间</a:t>
            </a:r>
            <a:r>
              <a:rPr lang="en-US" altLang="zh-CN" sz="1800" dirty="0" smtClean="0"/>
              <a:t>:['namespace' =&gt; 'Admin'] // </a:t>
            </a:r>
            <a:r>
              <a:rPr lang="zh-CN" altLang="en-US" sz="1800" dirty="0" smtClean="0"/>
              <a:t>控制器在 </a:t>
            </a:r>
            <a:r>
              <a:rPr lang="en-US" altLang="zh-CN" sz="1800" dirty="0" smtClean="0"/>
              <a:t>"App\Http\Controllers\Admin" </a:t>
            </a:r>
            <a:r>
              <a:rPr lang="zh-CN" altLang="en-US" sz="1800" dirty="0" smtClean="0"/>
              <a:t>命名空间下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中间件</a:t>
            </a:r>
            <a:r>
              <a:rPr lang="en-US" altLang="zh-CN" sz="1800" dirty="0" smtClean="0"/>
              <a:t>: ['middleware' =&gt; '</a:t>
            </a:r>
            <a:r>
              <a:rPr lang="en-US" altLang="zh-CN" sz="1800" dirty="0" err="1" smtClean="0"/>
              <a:t>auth</a:t>
            </a:r>
            <a:r>
              <a:rPr lang="en-US" altLang="zh-CN" sz="1800" dirty="0" smtClean="0"/>
              <a:t>'] // </a:t>
            </a:r>
            <a:r>
              <a:rPr lang="zh-CN" altLang="en-US" sz="1800" dirty="0" smtClean="0"/>
              <a:t>使用 </a:t>
            </a:r>
            <a:r>
              <a:rPr lang="en-US" altLang="zh-CN" sz="1800" dirty="0" err="1" smtClean="0"/>
              <a:t>Auth</a:t>
            </a:r>
            <a:r>
              <a:rPr lang="en-US" altLang="zh-CN" sz="1800" dirty="0" smtClean="0"/>
              <a:t> </a:t>
            </a:r>
            <a:r>
              <a:rPr lang="zh-CN" altLang="en-US" sz="1800" dirty="0" smtClean="0"/>
              <a:t>中间件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子域名路由</a:t>
            </a:r>
            <a:r>
              <a:rPr lang="en-US" altLang="zh-CN" sz="1800" dirty="0" smtClean="0"/>
              <a:t>:['domain' =&gt; '{account}.[myapp.com](http://myapp.com/)']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/>
              <a:t>  Route::group(['namespace' =&gt; 'Admin'], function(){       });</a:t>
            </a:r>
          </a:p>
        </p:txBody>
      </p:sp>
    </p:spTree>
    <p:extLst>
      <p:ext uri="{BB962C8B-B14F-4D97-AF65-F5344CB8AC3E}">
        <p14:creationId xmlns:p14="http://schemas.microsoft.com/office/powerpoint/2010/main" val="173584034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  视图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043609" y="1795630"/>
            <a:ext cx="7200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视图传值：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给视图传一个值：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/>
              <a:t>return view('greeting', ['name' =&gt; 'James']);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或： </a:t>
            </a:r>
            <a:r>
              <a:rPr lang="en-US" altLang="zh-CN" sz="1800" dirty="0" smtClean="0"/>
              <a:t>return view('greeting')-&gt;with('name', 'James');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给</a:t>
            </a:r>
            <a:r>
              <a:rPr lang="en-US" altLang="zh-CN" sz="1800" dirty="0" smtClean="0"/>
              <a:t>admin</a:t>
            </a:r>
            <a:r>
              <a:rPr lang="zh-CN" altLang="en-US" sz="1800" dirty="0" smtClean="0"/>
              <a:t>下的</a:t>
            </a:r>
            <a:r>
              <a:rPr lang="en-US" altLang="zh-CN" sz="1800" dirty="0" smtClean="0"/>
              <a:t>profile</a:t>
            </a:r>
            <a:r>
              <a:rPr lang="zh-CN" altLang="en-US" sz="1800" dirty="0" smtClean="0"/>
              <a:t>传一个</a:t>
            </a:r>
            <a:r>
              <a:rPr lang="en-US" altLang="zh-CN" sz="1800" dirty="0" smtClean="0"/>
              <a:t>$data</a:t>
            </a:r>
            <a:r>
              <a:rPr lang="zh-CN" altLang="en-US" sz="1800" dirty="0" smtClean="0"/>
              <a:t>数组值 ：</a:t>
            </a:r>
            <a:r>
              <a:rPr lang="en-US" altLang="zh-CN" sz="1800" dirty="0" smtClean="0"/>
              <a:t>return view('</a:t>
            </a:r>
            <a:r>
              <a:rPr lang="en-US" altLang="zh-CN" sz="1800" dirty="0" err="1" smtClean="0"/>
              <a:t>admin.profile</a:t>
            </a:r>
            <a:r>
              <a:rPr lang="en-US" altLang="zh-CN" sz="1800" dirty="0" smtClean="0"/>
              <a:t>', $data);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返回上一个视图：</a:t>
            </a:r>
            <a:r>
              <a:rPr lang="en-US" altLang="zh-CN" sz="1800" dirty="0" smtClean="0"/>
              <a:t>return back();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跳转页面：</a:t>
            </a:r>
            <a:r>
              <a:rPr lang="en-US" altLang="zh-CN" sz="1800" dirty="0" smtClean="0"/>
              <a:t>return redirect('</a:t>
            </a:r>
            <a:r>
              <a:rPr lang="zh-CN" altLang="en-US" sz="1800" dirty="0" smtClean="0"/>
              <a:t>跳转的页面</a:t>
            </a:r>
            <a:r>
              <a:rPr lang="en-US" altLang="zh-CN" sz="1800" dirty="0" smtClean="0"/>
              <a:t>');</a:t>
            </a:r>
          </a:p>
        </p:txBody>
      </p:sp>
    </p:spTree>
    <p:extLst>
      <p:ext uri="{BB962C8B-B14F-4D97-AF65-F5344CB8AC3E}">
        <p14:creationId xmlns:p14="http://schemas.microsoft.com/office/powerpoint/2010/main" val="286837281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模板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Blade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50901" y="1392617"/>
            <a:ext cx="721348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输出变量：</a:t>
            </a:r>
            <a:r>
              <a:rPr lang="en-US" altLang="zh-CN" sz="1800" dirty="0" smtClean="0"/>
              <a:t>{{ $name }}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输出</a:t>
            </a:r>
            <a:r>
              <a:rPr lang="en-US" altLang="zh-CN" sz="1800" dirty="0" err="1" smtClean="0"/>
              <a:t>js</a:t>
            </a:r>
            <a:r>
              <a:rPr lang="zh-CN" altLang="en-US" sz="1800" dirty="0" smtClean="0"/>
              <a:t>代码：</a:t>
            </a:r>
            <a:r>
              <a:rPr lang="en-US" altLang="zh-CN" sz="1800" dirty="0" smtClean="0"/>
              <a:t>{!! $name !!}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不解析这个：</a:t>
            </a:r>
            <a:r>
              <a:rPr lang="en-US" altLang="zh-CN" sz="1800" dirty="0" smtClean="0"/>
              <a:t>@{{ name }}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给一个默认值：</a:t>
            </a:r>
            <a:r>
              <a:rPr lang="en-US" altLang="zh-CN" sz="1800" dirty="0" smtClean="0"/>
              <a:t>{{ $name or "</a:t>
            </a:r>
            <a:r>
              <a:rPr lang="zh-CN" altLang="en-US" sz="1800" dirty="0" smtClean="0"/>
              <a:t>这是默认值</a:t>
            </a:r>
            <a:r>
              <a:rPr lang="en-US" altLang="zh-CN" sz="1800" dirty="0" smtClean="0"/>
              <a:t>" }}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三元运算符：</a:t>
            </a:r>
            <a:r>
              <a:rPr lang="en-US" altLang="zh-CN" sz="1800" dirty="0" smtClean="0"/>
              <a:t>{{ </a:t>
            </a:r>
            <a:r>
              <a:rPr lang="en-US" altLang="zh-CN" sz="1800" dirty="0" err="1" smtClean="0"/>
              <a:t>isset</a:t>
            </a:r>
            <a:r>
              <a:rPr lang="en-US" altLang="zh-CN" sz="1800" dirty="0" smtClean="0"/>
              <a:t>($name) ? $name : "</a:t>
            </a:r>
            <a:r>
              <a:rPr lang="zh-CN" altLang="en-US" sz="1800" dirty="0" smtClean="0"/>
              <a:t>假就用这个</a:t>
            </a:r>
            <a:r>
              <a:rPr lang="en-US" altLang="zh-CN" sz="1800" dirty="0" smtClean="0"/>
              <a:t>" }}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/>
              <a:t>if</a:t>
            </a:r>
            <a:r>
              <a:rPr lang="zh-CN" altLang="en-US" sz="1800" dirty="0" smtClean="0"/>
              <a:t>：    </a:t>
            </a:r>
            <a:r>
              <a:rPr lang="en-US" altLang="zh-CN" sz="1800" dirty="0" smtClean="0"/>
              <a:t>@if ($</a:t>
            </a:r>
            <a:r>
              <a:rPr lang="en-US" altLang="zh-CN" sz="1800" dirty="0" err="1" smtClean="0"/>
              <a:t>str</a:t>
            </a:r>
            <a:r>
              <a:rPr lang="en-US" altLang="zh-CN" sz="1800" dirty="0" smtClean="0"/>
              <a:t> &gt; 60)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真显示：</a:t>
            </a:r>
            <a:r>
              <a:rPr lang="en-US" altLang="zh-CN" sz="1800" dirty="0" smtClean="0"/>
              <a:t>@else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/>
              <a:t>假显示：</a:t>
            </a:r>
            <a:r>
              <a:rPr lang="en-US" altLang="zh-CN" sz="1800" dirty="0" smtClean="0"/>
              <a:t>@</a:t>
            </a:r>
            <a:r>
              <a:rPr lang="en-US" altLang="zh-CN" sz="1800" dirty="0" err="1" smtClean="0"/>
              <a:t>endif</a:t>
            </a:r>
            <a:endParaRPr lang="en-US" altLang="zh-CN" sz="1800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/>
              <a:t>unless: </a:t>
            </a:r>
            <a:r>
              <a:rPr lang="zh-CN" altLang="en-US" sz="1800" dirty="0" smtClean="0"/>
              <a:t>除非</a:t>
            </a:r>
            <a:r>
              <a:rPr lang="en-US" altLang="zh-CN" sz="1800" dirty="0" smtClean="0"/>
              <a:t>/</a:t>
            </a:r>
            <a:r>
              <a:rPr lang="zh-CN" altLang="en-US" sz="1800" dirty="0" smtClean="0"/>
              <a:t>如果不 </a:t>
            </a:r>
            <a:r>
              <a:rPr lang="en-US" altLang="zh-CN" sz="1800" dirty="0" smtClean="0"/>
              <a:t>/  </a:t>
            </a:r>
            <a:r>
              <a:rPr lang="zh-CN" altLang="en-US" sz="1800" dirty="0" smtClean="0"/>
              <a:t>除</a:t>
            </a:r>
            <a:r>
              <a:rPr lang="en-US" altLang="zh-CN" sz="1800" dirty="0" smtClean="0"/>
              <a:t>…</a:t>
            </a:r>
            <a:r>
              <a:rPr lang="zh-CN" altLang="en-US" sz="1800" dirty="0" smtClean="0"/>
              <a:t>之外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/>
              <a:t>@unless ($</a:t>
            </a:r>
            <a:r>
              <a:rPr lang="en-US" altLang="zh-CN" sz="1800" dirty="0" err="1" smtClean="0"/>
              <a:t>str</a:t>
            </a:r>
            <a:r>
              <a:rPr lang="en-US" altLang="zh-CN" sz="1800" dirty="0" smtClean="0"/>
              <a:t> &gt; 60)</a:t>
            </a:r>
            <a:r>
              <a:rPr lang="zh-CN" altLang="en-US" sz="1800" dirty="0" smtClean="0"/>
              <a:t>：除了 </a:t>
            </a:r>
            <a:r>
              <a:rPr lang="en-US" altLang="zh-CN" sz="1800" dirty="0" smtClean="0"/>
              <a:t>$</a:t>
            </a:r>
            <a:r>
              <a:rPr lang="en-US" altLang="zh-CN" sz="1800" dirty="0" err="1" smtClean="0"/>
              <a:t>str</a:t>
            </a:r>
            <a:r>
              <a:rPr lang="en-US" altLang="zh-CN" sz="1800" dirty="0" smtClean="0"/>
              <a:t> &gt; 60 </a:t>
            </a:r>
            <a:r>
              <a:rPr lang="zh-CN" altLang="en-US" sz="1800" dirty="0" smtClean="0"/>
              <a:t>的</a:t>
            </a:r>
            <a:r>
              <a:rPr lang="en-US" altLang="zh-CN" sz="1800" dirty="0" smtClean="0"/>
              <a:t>,</a:t>
            </a:r>
            <a:r>
              <a:rPr lang="zh-CN" altLang="en-US" sz="1800" dirty="0" smtClean="0"/>
              <a:t>其他的都显示 </a:t>
            </a:r>
            <a:r>
              <a:rPr lang="en-US" altLang="zh-CN" sz="1800" dirty="0" smtClean="0"/>
              <a:t>@</a:t>
            </a:r>
            <a:r>
              <a:rPr lang="en-US" altLang="zh-CN" sz="1800" dirty="0" err="1" smtClean="0"/>
              <a:t>endunless</a:t>
            </a:r>
            <a:endParaRPr lang="en-US" altLang="zh-CN" sz="1800" dirty="0" smtClean="0"/>
          </a:p>
        </p:txBody>
      </p:sp>
    </p:spTree>
    <p:extLst>
      <p:ext uri="{BB962C8B-B14F-4D97-AF65-F5344CB8AC3E}">
        <p14:creationId xmlns:p14="http://schemas.microsoft.com/office/powerpoint/2010/main" val="58342219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模板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Blade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007604" y="1275606"/>
            <a:ext cx="745282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循环</a:t>
            </a:r>
            <a:r>
              <a:rPr lang="en-US" altLang="zh-CN" sz="1800" dirty="0" smtClean="0">
                <a:latin typeface="+mn-ea"/>
                <a:ea typeface="+mn-ea"/>
              </a:rPr>
              <a:t>for</a:t>
            </a:r>
            <a:r>
              <a:rPr lang="zh-CN" altLang="en-US" sz="1800" dirty="0" smtClean="0">
                <a:latin typeface="+mn-ea"/>
                <a:ea typeface="+mn-ea"/>
              </a:rPr>
              <a:t>：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 </a:t>
            </a:r>
            <a:r>
              <a:rPr lang="en-US" altLang="zh-CN" sz="1800" dirty="0" smtClean="0">
                <a:latin typeface="+mn-ea"/>
                <a:ea typeface="+mn-ea"/>
              </a:rPr>
              <a:t>@for ($</a:t>
            </a:r>
            <a:r>
              <a:rPr lang="en-US" altLang="zh-CN" sz="1800" dirty="0" err="1" smtClean="0">
                <a:latin typeface="+mn-ea"/>
                <a:ea typeface="+mn-ea"/>
              </a:rPr>
              <a:t>i</a:t>
            </a:r>
            <a:r>
              <a:rPr lang="en-US" altLang="zh-CN" sz="1800" dirty="0" smtClean="0">
                <a:latin typeface="+mn-ea"/>
                <a:ea typeface="+mn-ea"/>
              </a:rPr>
              <a:t> = 0; $</a:t>
            </a:r>
            <a:r>
              <a:rPr lang="en-US" altLang="zh-CN" sz="1800" dirty="0" err="1" smtClean="0">
                <a:latin typeface="+mn-ea"/>
                <a:ea typeface="+mn-ea"/>
              </a:rPr>
              <a:t>i</a:t>
            </a:r>
            <a:r>
              <a:rPr lang="en-US" altLang="zh-CN" sz="1800" dirty="0" smtClean="0">
                <a:latin typeface="+mn-ea"/>
                <a:ea typeface="+mn-ea"/>
              </a:rPr>
              <a:t> &lt; 10; $</a:t>
            </a:r>
            <a:r>
              <a:rPr lang="en-US" altLang="zh-CN" sz="1800" dirty="0" err="1" smtClean="0">
                <a:latin typeface="+mn-ea"/>
                <a:ea typeface="+mn-ea"/>
              </a:rPr>
              <a:t>i</a:t>
            </a:r>
            <a:r>
              <a:rPr lang="en-US" altLang="zh-CN" sz="1800" dirty="0" smtClean="0">
                <a:latin typeface="+mn-ea"/>
                <a:ea typeface="+mn-ea"/>
              </a:rPr>
              <a:t>++)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{{ $</a:t>
            </a:r>
            <a:r>
              <a:rPr lang="en-US" altLang="zh-CN" sz="1800" dirty="0" err="1" smtClean="0">
                <a:latin typeface="+mn-ea"/>
                <a:ea typeface="+mn-ea"/>
              </a:rPr>
              <a:t>i</a:t>
            </a:r>
            <a:r>
              <a:rPr lang="en-US" altLang="zh-CN" sz="1800" dirty="0" smtClean="0">
                <a:latin typeface="+mn-ea"/>
                <a:ea typeface="+mn-ea"/>
              </a:rPr>
              <a:t> }}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</a:t>
            </a:r>
            <a:r>
              <a:rPr lang="en-US" altLang="zh-CN" sz="1800" dirty="0" err="1" smtClean="0">
                <a:latin typeface="+mn-ea"/>
                <a:ea typeface="+mn-ea"/>
              </a:rPr>
              <a:t>endfor</a:t>
            </a:r>
            <a:endParaRPr lang="en-US" altLang="zh-CN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err="1" smtClean="0">
                <a:latin typeface="+mn-ea"/>
                <a:ea typeface="+mn-ea"/>
              </a:rPr>
              <a:t>foreach</a:t>
            </a:r>
            <a:r>
              <a:rPr lang="zh-CN" altLang="en-US" sz="1800" dirty="0" smtClean="0">
                <a:latin typeface="+mn-ea"/>
                <a:ea typeface="+mn-ea"/>
              </a:rPr>
              <a:t>： 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 </a:t>
            </a:r>
            <a:r>
              <a:rPr lang="en-US" altLang="zh-CN" sz="1800" dirty="0" smtClean="0">
                <a:latin typeface="+mn-ea"/>
                <a:ea typeface="+mn-ea"/>
              </a:rPr>
              <a:t>@</a:t>
            </a:r>
            <a:r>
              <a:rPr lang="en-US" altLang="zh-CN" sz="1800" dirty="0" err="1" smtClean="0">
                <a:latin typeface="+mn-ea"/>
                <a:ea typeface="+mn-ea"/>
              </a:rPr>
              <a:t>foreach</a:t>
            </a:r>
            <a:r>
              <a:rPr lang="en-US" altLang="zh-CN" sz="1800" dirty="0" smtClean="0">
                <a:latin typeface="+mn-ea"/>
                <a:ea typeface="+mn-ea"/>
              </a:rPr>
              <a:t> ($users as $user)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{{ $user-&gt;id }}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</a:t>
            </a:r>
            <a:r>
              <a:rPr lang="en-US" altLang="zh-CN" sz="1800" dirty="0" err="1" smtClean="0">
                <a:latin typeface="+mn-ea"/>
                <a:ea typeface="+mn-ea"/>
              </a:rPr>
              <a:t>endforeach</a:t>
            </a:r>
            <a:endParaRPr lang="en-US" altLang="zh-CN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err="1" smtClean="0">
                <a:latin typeface="+mn-ea"/>
                <a:ea typeface="+mn-ea"/>
              </a:rPr>
              <a:t>forelse</a:t>
            </a:r>
            <a:r>
              <a:rPr lang="zh-CN" altLang="en-US" sz="1800" dirty="0" smtClean="0">
                <a:latin typeface="+mn-ea"/>
                <a:ea typeface="+mn-ea"/>
              </a:rPr>
              <a:t>：是</a:t>
            </a:r>
            <a:r>
              <a:rPr lang="en-US" altLang="zh-CN" sz="1800" dirty="0" err="1" smtClean="0">
                <a:latin typeface="+mn-ea"/>
                <a:ea typeface="+mn-ea"/>
              </a:rPr>
              <a:t>foreach</a:t>
            </a:r>
            <a:r>
              <a:rPr lang="en-US" altLang="zh-CN" sz="1800" dirty="0" smtClean="0">
                <a:latin typeface="+mn-ea"/>
                <a:ea typeface="+mn-ea"/>
              </a:rPr>
              <a:t> </a:t>
            </a:r>
            <a:r>
              <a:rPr lang="zh-CN" altLang="en-US" sz="1800" dirty="0" smtClean="0">
                <a:latin typeface="+mn-ea"/>
                <a:ea typeface="+mn-ea"/>
              </a:rPr>
              <a:t>的补充，有就显示，没有就走下面的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</a:t>
            </a:r>
            <a:r>
              <a:rPr lang="en-US" altLang="zh-CN" sz="1800" dirty="0" err="1" smtClean="0">
                <a:latin typeface="+mn-ea"/>
                <a:ea typeface="+mn-ea"/>
              </a:rPr>
              <a:t>forelse</a:t>
            </a:r>
            <a:r>
              <a:rPr lang="en-US" altLang="zh-CN" sz="1800" dirty="0" smtClean="0">
                <a:latin typeface="+mn-ea"/>
                <a:ea typeface="+mn-ea"/>
              </a:rPr>
              <a:t> ($users as $user)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有就显示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@empty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没有就走下面的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</a:t>
            </a:r>
            <a:r>
              <a:rPr lang="en-US" altLang="zh-CN" sz="1800" dirty="0" err="1" smtClean="0">
                <a:latin typeface="+mn-ea"/>
                <a:ea typeface="+mn-ea"/>
              </a:rPr>
              <a:t>endforelse</a:t>
            </a:r>
            <a:endParaRPr lang="en-US" altLang="zh-CN" sz="1800" dirty="0" smtClean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6802997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模板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Blade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99592" y="1635646"/>
            <a:ext cx="745282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引入模版：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@include( '</a:t>
            </a:r>
            <a:r>
              <a:rPr lang="zh-CN" altLang="en-US" sz="1800" dirty="0" smtClean="0">
                <a:latin typeface="+mn-ea"/>
                <a:ea typeface="+mn-ea"/>
              </a:rPr>
              <a:t>路径</a:t>
            </a:r>
            <a:r>
              <a:rPr lang="en-US" altLang="zh-CN" sz="1800" dirty="0" smtClean="0">
                <a:latin typeface="+mn-ea"/>
                <a:ea typeface="+mn-ea"/>
              </a:rPr>
              <a:t>.</a:t>
            </a:r>
            <a:r>
              <a:rPr lang="zh-CN" altLang="en-US" sz="1800" dirty="0" smtClean="0">
                <a:latin typeface="+mn-ea"/>
                <a:ea typeface="+mn-ea"/>
              </a:rPr>
              <a:t>模版名</a:t>
            </a:r>
            <a:r>
              <a:rPr lang="en-US" altLang="zh-CN" sz="1800" dirty="0" smtClean="0">
                <a:latin typeface="+mn-ea"/>
                <a:ea typeface="+mn-ea"/>
              </a:rPr>
              <a:t>' );  include(‘</a:t>
            </a:r>
            <a:r>
              <a:rPr lang="en-US" altLang="zh-CN" sz="1800" dirty="0" err="1" smtClean="0">
                <a:latin typeface="+mn-ea"/>
                <a:ea typeface="+mn-ea"/>
              </a:rPr>
              <a:t>conn.blade.php</a:t>
            </a:r>
            <a:r>
              <a:rPr lang="en-US" altLang="zh-CN" sz="1800" dirty="0" smtClean="0">
                <a:latin typeface="+mn-ea"/>
                <a:ea typeface="+mn-ea"/>
              </a:rPr>
              <a:t>’)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引人内容，要替换的部分：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@yield('title')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@yield('content')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@section('sidebar')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This is the master sidebar.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@show</a:t>
            </a:r>
          </a:p>
        </p:txBody>
      </p:sp>
    </p:spTree>
    <p:extLst>
      <p:ext uri="{BB962C8B-B14F-4D97-AF65-F5344CB8AC3E}">
        <p14:creationId xmlns:p14="http://schemas.microsoft.com/office/powerpoint/2010/main" val="176190960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模板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Blade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935596" y="1527634"/>
            <a:ext cx="745282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替换内容： 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 </a:t>
            </a:r>
            <a:r>
              <a:rPr lang="en-US" altLang="zh-CN" sz="1800" dirty="0" smtClean="0">
                <a:latin typeface="+mn-ea"/>
                <a:ea typeface="+mn-ea"/>
              </a:rPr>
              <a:t>@extends('</a:t>
            </a:r>
            <a:r>
              <a:rPr lang="en-US" altLang="zh-CN" sz="1800" dirty="0" err="1" smtClean="0">
                <a:latin typeface="+mn-ea"/>
                <a:ea typeface="+mn-ea"/>
              </a:rPr>
              <a:t>layouts.app</a:t>
            </a:r>
            <a:r>
              <a:rPr lang="en-US" altLang="zh-CN" sz="1800" dirty="0" smtClean="0">
                <a:latin typeface="+mn-ea"/>
                <a:ea typeface="+mn-ea"/>
              </a:rPr>
              <a:t>') :</a:t>
            </a:r>
            <a:r>
              <a:rPr lang="zh-CN" altLang="en-US" sz="1800" dirty="0" smtClean="0">
                <a:latin typeface="+mn-ea"/>
                <a:ea typeface="+mn-ea"/>
              </a:rPr>
              <a:t>先引入要替换的页面，像父类一样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@section('title', 'Page Title')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@section('sidebar')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@parent   </a:t>
            </a:r>
            <a:r>
              <a:rPr lang="zh-CN" altLang="en-US" sz="1800" dirty="0" smtClean="0">
                <a:latin typeface="+mn-ea"/>
                <a:ea typeface="+mn-ea"/>
              </a:rPr>
              <a:t>：这个显示</a:t>
            </a:r>
            <a:r>
              <a:rPr lang="en-US" altLang="zh-CN" sz="1800" dirty="0" smtClean="0">
                <a:latin typeface="+mn-ea"/>
                <a:ea typeface="+mn-ea"/>
              </a:rPr>
              <a:t>sidebar </a:t>
            </a:r>
            <a:r>
              <a:rPr lang="zh-CN" altLang="en-US" sz="1800" dirty="0" smtClean="0">
                <a:latin typeface="+mn-ea"/>
                <a:ea typeface="+mn-ea"/>
              </a:rPr>
              <a:t>中默认的内容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This is appended to the master sidebar.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</a:t>
            </a:r>
            <a:r>
              <a:rPr lang="en-US" altLang="zh-CN" sz="1800" dirty="0" err="1" smtClean="0">
                <a:latin typeface="+mn-ea"/>
                <a:ea typeface="+mn-ea"/>
              </a:rPr>
              <a:t>endsection</a:t>
            </a:r>
            <a:endParaRPr lang="en-US" altLang="zh-CN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@section('content')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This is my body content.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</a:t>
            </a:r>
            <a:r>
              <a:rPr lang="en-US" altLang="zh-CN" sz="1800" dirty="0" err="1" smtClean="0">
                <a:latin typeface="+mn-ea"/>
                <a:ea typeface="+mn-ea"/>
              </a:rPr>
              <a:t>endsection</a:t>
            </a:r>
            <a:endParaRPr lang="en-US" altLang="zh-CN" sz="1800" dirty="0" smtClean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9231937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模板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Blade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935596" y="1527634"/>
            <a:ext cx="745282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替换内容： 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 </a:t>
            </a:r>
            <a:r>
              <a:rPr lang="en-US" altLang="zh-CN" sz="1800" dirty="0" smtClean="0">
                <a:latin typeface="+mn-ea"/>
                <a:ea typeface="+mn-ea"/>
              </a:rPr>
              <a:t>@extends('</a:t>
            </a:r>
            <a:r>
              <a:rPr lang="en-US" altLang="zh-CN" sz="1800" dirty="0" err="1" smtClean="0">
                <a:latin typeface="+mn-ea"/>
                <a:ea typeface="+mn-ea"/>
              </a:rPr>
              <a:t>layouts.app</a:t>
            </a:r>
            <a:r>
              <a:rPr lang="en-US" altLang="zh-CN" sz="1800" dirty="0" smtClean="0">
                <a:latin typeface="+mn-ea"/>
                <a:ea typeface="+mn-ea"/>
              </a:rPr>
              <a:t>') :</a:t>
            </a:r>
            <a:r>
              <a:rPr lang="zh-CN" altLang="en-US" sz="1800" dirty="0" smtClean="0">
                <a:latin typeface="+mn-ea"/>
                <a:ea typeface="+mn-ea"/>
              </a:rPr>
              <a:t>先引入要替换的页面，像父类一样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@section('title', 'Page Title')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@section('sidebar')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@parent   </a:t>
            </a:r>
            <a:r>
              <a:rPr lang="zh-CN" altLang="en-US" sz="1800" dirty="0" smtClean="0">
                <a:latin typeface="+mn-ea"/>
                <a:ea typeface="+mn-ea"/>
              </a:rPr>
              <a:t>：这个显示</a:t>
            </a:r>
            <a:r>
              <a:rPr lang="en-US" altLang="zh-CN" sz="1800" dirty="0" smtClean="0">
                <a:latin typeface="+mn-ea"/>
                <a:ea typeface="+mn-ea"/>
              </a:rPr>
              <a:t>sidebar </a:t>
            </a:r>
            <a:r>
              <a:rPr lang="zh-CN" altLang="en-US" sz="1800" dirty="0" smtClean="0">
                <a:latin typeface="+mn-ea"/>
                <a:ea typeface="+mn-ea"/>
              </a:rPr>
              <a:t>中默认的内容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This is appended to the master sidebar.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</a:t>
            </a:r>
            <a:r>
              <a:rPr lang="en-US" altLang="zh-CN" sz="1800" dirty="0" err="1" smtClean="0">
                <a:latin typeface="+mn-ea"/>
                <a:ea typeface="+mn-ea"/>
              </a:rPr>
              <a:t>endsection</a:t>
            </a:r>
            <a:endParaRPr lang="en-US" altLang="zh-CN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@section('content')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This is my body content.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@</a:t>
            </a:r>
            <a:r>
              <a:rPr lang="en-US" altLang="zh-CN" sz="1800" dirty="0" err="1" smtClean="0">
                <a:latin typeface="+mn-ea"/>
                <a:ea typeface="+mn-ea"/>
              </a:rPr>
              <a:t>endsection</a:t>
            </a:r>
            <a:endParaRPr lang="en-US" altLang="zh-CN" sz="1800" dirty="0" smtClean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0604922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Model 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操作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50900" y="1354137"/>
            <a:ext cx="745282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创建</a:t>
            </a:r>
            <a:r>
              <a:rPr lang="en-US" altLang="zh-CN" sz="1800" dirty="0" smtClean="0">
                <a:latin typeface="+mn-ea"/>
                <a:ea typeface="+mn-ea"/>
              </a:rPr>
              <a:t>model</a:t>
            </a:r>
            <a:r>
              <a:rPr lang="zh-CN" altLang="en-US" sz="1800" dirty="0" smtClean="0">
                <a:latin typeface="+mn-ea"/>
                <a:ea typeface="+mn-ea"/>
              </a:rPr>
              <a:t>： </a:t>
            </a:r>
            <a:r>
              <a:rPr lang="en-US" altLang="zh-CN" sz="1800" dirty="0" err="1" smtClean="0">
                <a:latin typeface="+mn-ea"/>
                <a:ea typeface="+mn-ea"/>
              </a:rPr>
              <a:t>php</a:t>
            </a:r>
            <a:r>
              <a:rPr lang="en-US" altLang="zh-CN" sz="1800" dirty="0" smtClean="0">
                <a:latin typeface="+mn-ea"/>
                <a:ea typeface="+mn-ea"/>
              </a:rPr>
              <a:t> artisan </a:t>
            </a:r>
            <a:r>
              <a:rPr lang="en-US" altLang="zh-CN" sz="1800" dirty="0" err="1" smtClean="0">
                <a:latin typeface="+mn-ea"/>
                <a:ea typeface="+mn-ea"/>
              </a:rPr>
              <a:t>make:model</a:t>
            </a:r>
            <a:r>
              <a:rPr lang="en-US" altLang="zh-CN" sz="1800" dirty="0" smtClean="0">
                <a:latin typeface="+mn-ea"/>
                <a:ea typeface="+mn-ea"/>
              </a:rPr>
              <a:t> </a:t>
            </a:r>
            <a:r>
              <a:rPr lang="zh-CN" altLang="en-US" sz="1800" dirty="0" smtClean="0">
                <a:latin typeface="+mn-ea"/>
                <a:ea typeface="+mn-ea"/>
              </a:rPr>
              <a:t>文件名</a:t>
            </a:r>
            <a:r>
              <a:rPr lang="en-US" altLang="zh-CN" sz="1800" dirty="0" smtClean="0">
                <a:latin typeface="+mn-ea"/>
                <a:ea typeface="+mn-ea"/>
              </a:rPr>
              <a:t>/</a:t>
            </a:r>
            <a:r>
              <a:rPr lang="en-US" altLang="zh-CN" sz="1800" dirty="0" err="1" smtClean="0">
                <a:latin typeface="+mn-ea"/>
                <a:ea typeface="+mn-ea"/>
              </a:rPr>
              <a:t>userModel</a:t>
            </a:r>
            <a:endParaRPr lang="en-US" altLang="zh-CN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model</a:t>
            </a:r>
            <a:r>
              <a:rPr lang="zh-CN" altLang="en-US" sz="1800" dirty="0" smtClean="0">
                <a:latin typeface="+mn-ea"/>
                <a:ea typeface="+mn-ea"/>
              </a:rPr>
              <a:t>的约定：在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中约定</a:t>
            </a:r>
            <a:r>
              <a:rPr lang="en-US" altLang="zh-CN" sz="1800" dirty="0" smtClean="0">
                <a:latin typeface="+mn-ea"/>
                <a:ea typeface="+mn-ea"/>
              </a:rPr>
              <a:t>(</a:t>
            </a:r>
            <a:r>
              <a:rPr lang="zh-CN" altLang="en-US" sz="1800" dirty="0" smtClean="0">
                <a:latin typeface="+mn-ea"/>
                <a:ea typeface="+mn-ea"/>
              </a:rPr>
              <a:t>非强制</a:t>
            </a:r>
            <a:r>
              <a:rPr lang="en-US" altLang="zh-CN" sz="1800" dirty="0" smtClean="0">
                <a:latin typeface="+mn-ea"/>
                <a:ea typeface="+mn-ea"/>
              </a:rPr>
              <a:t>),</a:t>
            </a:r>
            <a:r>
              <a:rPr lang="zh-CN" altLang="en-US" sz="1800" dirty="0" smtClean="0">
                <a:latin typeface="+mn-ea"/>
                <a:ea typeface="+mn-ea"/>
              </a:rPr>
              <a:t>表名叫</a:t>
            </a:r>
            <a:r>
              <a:rPr lang="en-US" altLang="zh-CN" sz="1800" dirty="0" err="1" smtClean="0">
                <a:latin typeface="+mn-ea"/>
                <a:ea typeface="+mn-ea"/>
              </a:rPr>
              <a:t>xxs</a:t>
            </a:r>
            <a:r>
              <a:rPr lang="en-US" altLang="zh-CN" sz="1800" dirty="0" smtClean="0">
                <a:latin typeface="+mn-ea"/>
                <a:ea typeface="+mn-ea"/>
              </a:rPr>
              <a:t>,</a:t>
            </a:r>
            <a:r>
              <a:rPr lang="zh-CN" altLang="en-US" sz="1800" dirty="0" smtClean="0">
                <a:latin typeface="+mn-ea"/>
                <a:ea typeface="+mn-ea"/>
              </a:rPr>
              <a:t>复数形式</a:t>
            </a:r>
            <a:r>
              <a:rPr lang="en-US" altLang="zh-CN" sz="1800" dirty="0" smtClean="0">
                <a:latin typeface="+mn-ea"/>
                <a:ea typeface="+mn-ea"/>
              </a:rPr>
              <a:t>.</a:t>
            </a:r>
            <a:r>
              <a:rPr lang="zh-CN" altLang="en-US" sz="1800" dirty="0" smtClean="0">
                <a:latin typeface="+mn-ea"/>
                <a:ea typeface="+mn-ea"/>
              </a:rPr>
              <a:t>类和表名有关系</a:t>
            </a:r>
            <a:r>
              <a:rPr lang="en-US" altLang="zh-CN" sz="1800" dirty="0" smtClean="0">
                <a:latin typeface="+mn-ea"/>
                <a:ea typeface="+mn-ea"/>
              </a:rPr>
              <a:t>,</a:t>
            </a:r>
            <a:r>
              <a:rPr lang="zh-CN" altLang="en-US" sz="1800" dirty="0" smtClean="0">
                <a:latin typeface="+mn-ea"/>
                <a:ea typeface="+mn-ea"/>
              </a:rPr>
              <a:t>一般表名去掉</a:t>
            </a:r>
            <a:r>
              <a:rPr lang="en-US" altLang="zh-CN" sz="1800" dirty="0" smtClean="0">
                <a:latin typeface="+mn-ea"/>
                <a:ea typeface="+mn-ea"/>
              </a:rPr>
              <a:t>s,</a:t>
            </a:r>
            <a:r>
              <a:rPr lang="zh-CN" altLang="en-US" sz="1800" dirty="0" smtClean="0">
                <a:latin typeface="+mn-ea"/>
                <a:ea typeface="+mn-ea"/>
              </a:rPr>
              <a:t>即为</a:t>
            </a:r>
            <a:r>
              <a:rPr lang="en-US" altLang="zh-CN" sz="1800" dirty="0" smtClean="0">
                <a:latin typeface="+mn-ea"/>
                <a:ea typeface="+mn-ea"/>
              </a:rPr>
              <a:t>Model</a:t>
            </a:r>
            <a:r>
              <a:rPr lang="zh-CN" altLang="en-US" sz="1800" dirty="0" smtClean="0">
                <a:latin typeface="+mn-ea"/>
                <a:ea typeface="+mn-ea"/>
              </a:rPr>
              <a:t>的类名</a:t>
            </a:r>
            <a:r>
              <a:rPr lang="en-US" altLang="zh-CN" sz="1800" dirty="0" smtClean="0">
                <a:latin typeface="+mn-ea"/>
                <a:ea typeface="+mn-ea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表名的约定 默认表名为</a:t>
            </a:r>
            <a:r>
              <a:rPr lang="en-US" altLang="zh-CN" sz="1800" dirty="0" smtClean="0">
                <a:latin typeface="+mn-ea"/>
                <a:ea typeface="+mn-ea"/>
              </a:rPr>
              <a:t>Model</a:t>
            </a:r>
            <a:r>
              <a:rPr lang="zh-CN" altLang="en-US" sz="1800" dirty="0" smtClean="0">
                <a:latin typeface="+mn-ea"/>
                <a:ea typeface="+mn-ea"/>
              </a:rPr>
              <a:t>名</a:t>
            </a:r>
            <a:r>
              <a:rPr lang="en-US" altLang="zh-CN" sz="1800" dirty="0" smtClean="0">
                <a:latin typeface="+mn-ea"/>
                <a:ea typeface="+mn-ea"/>
              </a:rPr>
              <a:t>+s,</a:t>
            </a:r>
            <a:r>
              <a:rPr lang="zh-CN" altLang="en-US" sz="1800" dirty="0" smtClean="0">
                <a:latin typeface="+mn-ea"/>
                <a:ea typeface="+mn-ea"/>
              </a:rPr>
              <a:t>可能通过的</a:t>
            </a:r>
            <a:r>
              <a:rPr lang="en-US" altLang="zh-CN" sz="1800" dirty="0" smtClean="0">
                <a:latin typeface="+mn-ea"/>
                <a:ea typeface="+mn-ea"/>
              </a:rPr>
              <a:t>model</a:t>
            </a:r>
            <a:r>
              <a:rPr lang="zh-CN" altLang="en-US" sz="1800" dirty="0" smtClean="0">
                <a:latin typeface="+mn-ea"/>
                <a:ea typeface="+mn-ea"/>
              </a:rPr>
              <a:t>类的</a:t>
            </a:r>
            <a:r>
              <a:rPr lang="en-US" altLang="zh-CN" sz="1800" dirty="0" smtClean="0">
                <a:latin typeface="+mn-ea"/>
                <a:ea typeface="+mn-ea"/>
              </a:rPr>
              <a:t>table</a:t>
            </a:r>
            <a:r>
              <a:rPr lang="zh-CN" altLang="en-US" sz="1800" dirty="0" smtClean="0">
                <a:latin typeface="+mn-ea"/>
                <a:ea typeface="+mn-ea"/>
              </a:rPr>
              <a:t>属性来指定表名</a:t>
            </a:r>
            <a:r>
              <a:rPr lang="en-US" altLang="zh-CN" sz="1800" dirty="0" smtClean="0">
                <a:latin typeface="+mn-ea"/>
                <a:ea typeface="+mn-ea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id</a:t>
            </a:r>
            <a:r>
              <a:rPr lang="zh-CN" altLang="en-US" sz="1800" dirty="0" smtClean="0">
                <a:latin typeface="+mn-ea"/>
                <a:ea typeface="+mn-ea"/>
              </a:rPr>
              <a:t>的约定： </a:t>
            </a:r>
            <a:r>
              <a:rPr lang="en-US" altLang="zh-CN" sz="1800" dirty="0" smtClean="0">
                <a:latin typeface="+mn-ea"/>
                <a:ea typeface="+mn-ea"/>
              </a:rPr>
              <a:t>Model</a:t>
            </a:r>
            <a:r>
              <a:rPr lang="zh-CN" altLang="en-US" sz="1800" dirty="0" smtClean="0">
                <a:latin typeface="+mn-ea"/>
                <a:ea typeface="+mn-ea"/>
              </a:rPr>
              <a:t>默认认为</a:t>
            </a:r>
            <a:r>
              <a:rPr lang="en-US" altLang="zh-CN" sz="1800" dirty="0" smtClean="0">
                <a:latin typeface="+mn-ea"/>
                <a:ea typeface="+mn-ea"/>
              </a:rPr>
              <a:t>,</a:t>
            </a:r>
            <a:r>
              <a:rPr lang="zh-CN" altLang="en-US" sz="1800" dirty="0" smtClean="0">
                <a:latin typeface="+mn-ea"/>
                <a:ea typeface="+mn-ea"/>
              </a:rPr>
              <a:t>每张表都有一个叫做</a:t>
            </a:r>
            <a:r>
              <a:rPr lang="en-US" altLang="zh-CN" sz="1800" dirty="0" smtClean="0">
                <a:latin typeface="+mn-ea"/>
                <a:ea typeface="+mn-ea"/>
              </a:rPr>
              <a:t>id</a:t>
            </a:r>
            <a:r>
              <a:rPr lang="zh-CN" altLang="en-US" sz="1800" dirty="0" smtClean="0">
                <a:latin typeface="+mn-ea"/>
                <a:ea typeface="+mn-ea"/>
              </a:rPr>
              <a:t>的主键</a:t>
            </a:r>
            <a:r>
              <a:rPr lang="en-US" altLang="zh-CN" sz="1800" dirty="0" smtClean="0">
                <a:latin typeface="+mn-ea"/>
                <a:ea typeface="+mn-ea"/>
              </a:rPr>
              <a:t>,</a:t>
            </a:r>
            <a:r>
              <a:rPr lang="zh-CN" altLang="en-US" sz="1800" dirty="0" smtClean="0">
                <a:latin typeface="+mn-ea"/>
                <a:ea typeface="+mn-ea"/>
              </a:rPr>
              <a:t>你可以通过</a:t>
            </a:r>
            <a:r>
              <a:rPr lang="en-US" altLang="zh-CN" sz="1800" dirty="0" err="1" smtClean="0">
                <a:latin typeface="+mn-ea"/>
                <a:ea typeface="+mn-ea"/>
              </a:rPr>
              <a:t>primaryKey</a:t>
            </a:r>
            <a:r>
              <a:rPr lang="zh-CN" altLang="en-US" sz="1800" dirty="0" smtClean="0">
                <a:latin typeface="+mn-ea"/>
                <a:ea typeface="+mn-ea"/>
              </a:rPr>
              <a:t>属性来指定主键列名</a:t>
            </a:r>
            <a:r>
              <a:rPr lang="en-US" altLang="zh-CN" sz="1800" dirty="0" smtClean="0">
                <a:latin typeface="+mn-ea"/>
                <a:ea typeface="+mn-ea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  </a:t>
            </a:r>
            <a:r>
              <a:rPr lang="zh-CN" altLang="en-US" sz="1800" dirty="0" smtClean="0">
                <a:latin typeface="+mn-ea"/>
                <a:ea typeface="+mn-ea"/>
              </a:rPr>
              <a:t>不想要</a:t>
            </a:r>
            <a:r>
              <a:rPr lang="en-US" altLang="zh-CN" sz="1800" dirty="0" err="1" smtClean="0">
                <a:latin typeface="+mn-ea"/>
                <a:ea typeface="+mn-ea"/>
              </a:rPr>
              <a:t>created_at,updated_at</a:t>
            </a:r>
            <a:r>
              <a:rPr lang="zh-CN" altLang="en-US" sz="1800" dirty="0" smtClean="0">
                <a:latin typeface="+mn-ea"/>
                <a:ea typeface="+mn-ea"/>
              </a:rPr>
              <a:t>字段，可以把</a:t>
            </a:r>
            <a:r>
              <a:rPr lang="en-US" altLang="zh-CN" sz="1800" dirty="0" smtClean="0">
                <a:latin typeface="+mn-ea"/>
                <a:ea typeface="+mn-ea"/>
              </a:rPr>
              <a:t>model</a:t>
            </a:r>
            <a:r>
              <a:rPr lang="zh-CN" altLang="en-US" sz="1800" dirty="0" smtClean="0">
                <a:latin typeface="+mn-ea"/>
                <a:ea typeface="+mn-ea"/>
              </a:rPr>
              <a:t>的</a:t>
            </a:r>
            <a:r>
              <a:rPr lang="en-US" altLang="zh-CN" sz="1800" dirty="0" smtClean="0">
                <a:latin typeface="+mn-ea"/>
                <a:ea typeface="+mn-ea"/>
              </a:rPr>
              <a:t>timestamps</a:t>
            </a:r>
            <a:r>
              <a:rPr lang="zh-CN" altLang="en-US" sz="1800" dirty="0" smtClean="0">
                <a:latin typeface="+mn-ea"/>
                <a:ea typeface="+mn-ea"/>
              </a:rPr>
              <a:t>属性设为</a:t>
            </a:r>
            <a:r>
              <a:rPr lang="en-US" altLang="zh-CN" sz="1800" dirty="0" smtClean="0">
                <a:latin typeface="+mn-ea"/>
                <a:ea typeface="+mn-ea"/>
              </a:rPr>
              <a:t>false</a:t>
            </a:r>
            <a:r>
              <a:rPr lang="zh-CN" altLang="en-US" sz="1800" dirty="0" smtClean="0">
                <a:latin typeface="+mn-ea"/>
                <a:ea typeface="+mn-ea"/>
              </a:rPr>
              <a:t>。</a:t>
            </a:r>
            <a:endParaRPr lang="en-US" altLang="zh-CN" sz="1800" dirty="0" smtClean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6484780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166813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14"/>
          <p:cNvSpPr>
            <a:spLocks noChangeArrowheads="1"/>
          </p:cNvSpPr>
          <p:nvPr/>
        </p:nvSpPr>
        <p:spPr bwMode="auto">
          <a:xfrm>
            <a:off x="2751138" y="1311275"/>
            <a:ext cx="2828974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         </a:t>
            </a:r>
            <a:r>
              <a:rPr lang="en-US" altLang="zh-CN" sz="15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15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框架配置和安装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614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140" y="1939131"/>
            <a:ext cx="47513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14"/>
          <p:cNvSpPr>
            <a:spLocks noChangeArrowheads="1"/>
          </p:cNvSpPr>
          <p:nvPr/>
        </p:nvSpPr>
        <p:spPr bwMode="auto">
          <a:xfrm>
            <a:off x="2751138" y="2066925"/>
            <a:ext cx="462915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02   </a:t>
            </a:r>
            <a:r>
              <a:rPr lang="en-US" altLang="zh-CN" sz="15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</a:t>
            </a:r>
            <a:r>
              <a:rPr lang="en-US" altLang="zh-CN" sz="15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框架基础</a:t>
            </a:r>
            <a:r>
              <a:rPr lang="zh-CN" altLang="en-US" sz="15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知识</a:t>
            </a:r>
            <a:endParaRPr lang="zh-CN" altLang="en-US" sz="15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6150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640013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14"/>
          <p:cNvSpPr>
            <a:spLocks noChangeArrowheads="1"/>
          </p:cNvSpPr>
          <p:nvPr/>
        </p:nvSpPr>
        <p:spPr bwMode="auto">
          <a:xfrm>
            <a:off x="2751138" y="2846388"/>
            <a:ext cx="2608262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         </a:t>
            </a:r>
            <a:r>
              <a:rPr lang="en-US" altLang="zh-CN" sz="15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15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框架特点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/>
      <p:bldP spid="6149" grpId="0" bldLvl="0"/>
      <p:bldP spid="6151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Model 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操作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99592" y="941920"/>
            <a:ext cx="745282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800" dirty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800" dirty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800" dirty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800" dirty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继承自：</a:t>
            </a:r>
            <a:r>
              <a:rPr lang="en-US" altLang="zh-CN" sz="1800" dirty="0" smtClean="0">
                <a:latin typeface="+mn-ea"/>
                <a:ea typeface="+mn-ea"/>
              </a:rPr>
              <a:t>Illuminate\Database\Eloquent\Model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实例化</a:t>
            </a:r>
            <a:r>
              <a:rPr lang="en-US" altLang="zh-CN" sz="1800" dirty="0" smtClean="0">
                <a:latin typeface="+mn-ea"/>
                <a:ea typeface="+mn-ea"/>
              </a:rPr>
              <a:t>Model</a:t>
            </a:r>
            <a:r>
              <a:rPr lang="zh-CN" altLang="en-US" sz="1800" dirty="0" smtClean="0">
                <a:latin typeface="+mn-ea"/>
                <a:ea typeface="+mn-ea"/>
              </a:rPr>
              <a:t>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$model = new App\Xxx(); // </a:t>
            </a:r>
            <a:r>
              <a:rPr lang="zh-CN" altLang="en-US" sz="1800" dirty="0" smtClean="0">
                <a:latin typeface="+mn-ea"/>
                <a:ea typeface="+mn-ea"/>
              </a:rPr>
              <a:t>得到</a:t>
            </a:r>
            <a:r>
              <a:rPr lang="en-US" altLang="zh-CN" sz="1800" dirty="0" smtClean="0">
                <a:latin typeface="+mn-ea"/>
                <a:ea typeface="+mn-ea"/>
              </a:rPr>
              <a:t>Xx</a:t>
            </a:r>
            <a:r>
              <a:rPr lang="zh-CN" altLang="en-US" sz="1800" dirty="0" smtClean="0">
                <a:latin typeface="+mn-ea"/>
                <a:ea typeface="+mn-ea"/>
              </a:rPr>
              <a:t>表的</a:t>
            </a:r>
            <a:r>
              <a:rPr lang="en-US" altLang="zh-CN" sz="1800" dirty="0" smtClean="0">
                <a:latin typeface="+mn-ea"/>
                <a:ea typeface="+mn-ea"/>
              </a:rPr>
              <a:t>Model,</a:t>
            </a:r>
            <a:r>
              <a:rPr lang="zh-CN" altLang="en-US" sz="1800" dirty="0" smtClean="0">
                <a:latin typeface="+mn-ea"/>
                <a:ea typeface="+mn-ea"/>
              </a:rPr>
              <a:t>且不与表中任何行对应</a:t>
            </a:r>
            <a:endParaRPr lang="en-US" altLang="zh-CN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$model = Xxx::find($id); // </a:t>
            </a:r>
            <a:r>
              <a:rPr lang="zh-CN" altLang="en-US" sz="1800" dirty="0" smtClean="0">
                <a:latin typeface="+mn-ea"/>
                <a:ea typeface="+mn-ea"/>
              </a:rPr>
              <a:t>得到</a:t>
            </a:r>
            <a:r>
              <a:rPr lang="en-US" altLang="zh-CN" sz="1800" dirty="0" smtClean="0">
                <a:latin typeface="+mn-ea"/>
                <a:ea typeface="+mn-ea"/>
              </a:rPr>
              <a:t>Xx</a:t>
            </a:r>
            <a:r>
              <a:rPr lang="zh-CN" altLang="en-US" sz="1800" dirty="0" smtClean="0">
                <a:latin typeface="+mn-ea"/>
                <a:ea typeface="+mn-ea"/>
              </a:rPr>
              <a:t>表的</a:t>
            </a:r>
            <a:r>
              <a:rPr lang="en-US" altLang="zh-CN" sz="1800" dirty="0" smtClean="0">
                <a:latin typeface="+mn-ea"/>
                <a:ea typeface="+mn-ea"/>
              </a:rPr>
              <a:t>Model,</a:t>
            </a:r>
            <a:r>
              <a:rPr lang="zh-CN" altLang="en-US" sz="1800" dirty="0" smtClean="0">
                <a:latin typeface="+mn-ea"/>
                <a:ea typeface="+mn-ea"/>
              </a:rPr>
              <a:t>且与</a:t>
            </a:r>
            <a:r>
              <a:rPr lang="en-US" altLang="zh-CN" sz="1800" dirty="0" smtClean="0">
                <a:latin typeface="+mn-ea"/>
                <a:ea typeface="+mn-ea"/>
              </a:rPr>
              <a:t>$id</a:t>
            </a:r>
            <a:r>
              <a:rPr lang="zh-CN" altLang="en-US" sz="1800" dirty="0" smtClean="0">
                <a:latin typeface="+mn-ea"/>
                <a:ea typeface="+mn-ea"/>
              </a:rPr>
              <a:t>行数据对应</a:t>
            </a:r>
            <a:endParaRPr lang="en-US" altLang="zh-CN" sz="1800" dirty="0" smtClean="0">
              <a:latin typeface="+mn-ea"/>
              <a:ea typeface="+mn-ea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439652" y="1646337"/>
            <a:ext cx="6012668" cy="1617121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class </a:t>
            </a:r>
            <a:r>
              <a:rPr lang="en-US" altLang="zh-CN" sz="1400" dirty="0" err="1">
                <a:solidFill>
                  <a:srgbClr val="000000"/>
                </a:solidFill>
              </a:rPr>
              <a:t>XxModel</a:t>
            </a:r>
            <a:r>
              <a:rPr lang="en-US" altLang="zh-CN" sz="1400" dirty="0">
                <a:solidFill>
                  <a:srgbClr val="000000"/>
                </a:solidFill>
              </a:rPr>
              <a:t> extends Model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Protected  $table = '</a:t>
            </a:r>
            <a:r>
              <a:rPr lang="en-US" altLang="zh-CN" sz="1400" dirty="0" err="1">
                <a:solidFill>
                  <a:srgbClr val="000000"/>
                </a:solidFill>
              </a:rPr>
              <a:t>yourTableName</a:t>
            </a:r>
            <a:r>
              <a:rPr lang="en-US" altLang="zh-CN" sz="1400" dirty="0">
                <a:solidFill>
                  <a:srgbClr val="000000"/>
                </a:solidFill>
              </a:rPr>
              <a:t>';//</a:t>
            </a:r>
            <a:r>
              <a:rPr lang="zh-CN" altLang="en-US" sz="1400" dirty="0">
                <a:solidFill>
                  <a:srgbClr val="000000"/>
                </a:solidFill>
              </a:rPr>
              <a:t>指定表名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Protected  $</a:t>
            </a:r>
            <a:r>
              <a:rPr lang="en-US" altLang="zh-CN" sz="1400" dirty="0" err="1">
                <a:solidFill>
                  <a:srgbClr val="000000"/>
                </a:solidFill>
              </a:rPr>
              <a:t>primaryKey</a:t>
            </a:r>
            <a:r>
              <a:rPr lang="en-US" altLang="zh-CN" sz="1400" dirty="0">
                <a:solidFill>
                  <a:srgbClr val="000000"/>
                </a:solidFill>
              </a:rPr>
              <a:t> = '</a:t>
            </a:r>
            <a:r>
              <a:rPr lang="en-US" altLang="zh-CN" sz="1400" dirty="0" err="1">
                <a:solidFill>
                  <a:srgbClr val="000000"/>
                </a:solidFill>
              </a:rPr>
              <a:t>Xx_id</a:t>
            </a:r>
            <a:r>
              <a:rPr lang="en-US" altLang="zh-CN" sz="1400" dirty="0">
                <a:solidFill>
                  <a:srgbClr val="000000"/>
                </a:solidFill>
              </a:rPr>
              <a:t>'; //</a:t>
            </a:r>
            <a:r>
              <a:rPr lang="zh-CN" altLang="en-US" sz="1400" dirty="0">
                <a:solidFill>
                  <a:srgbClr val="000000"/>
                </a:solidFill>
              </a:rPr>
              <a:t>设置主键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public  $timestamps = false; //</a:t>
            </a:r>
            <a:r>
              <a:rPr lang="zh-CN" altLang="en-US" sz="1400" dirty="0">
                <a:solidFill>
                  <a:srgbClr val="000000"/>
                </a:solidFill>
              </a:rPr>
              <a:t>去掉</a:t>
            </a:r>
            <a:r>
              <a:rPr lang="en-US" altLang="zh-CN" sz="1400" dirty="0" err="1">
                <a:solidFill>
                  <a:srgbClr val="000000"/>
                </a:solidFill>
              </a:rPr>
              <a:t>created_at,updated_at</a:t>
            </a:r>
            <a:r>
              <a:rPr lang="zh-CN" altLang="en-US" sz="1400" dirty="0">
                <a:solidFill>
                  <a:srgbClr val="000000"/>
                </a:solidFill>
              </a:rPr>
              <a:t>字段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1113785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Model 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操作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935596" y="1419622"/>
            <a:ext cx="7452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增：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448116" y="1854439"/>
            <a:ext cx="6427788" cy="2138474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public function add()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smtClean="0">
                <a:solidFill>
                  <a:srgbClr val="000000"/>
                </a:solidFill>
              </a:rPr>
              <a:t>     $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 = new 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();//</a:t>
            </a:r>
            <a:r>
              <a:rPr lang="zh-CN" altLang="en-US" sz="1400" dirty="0">
                <a:solidFill>
                  <a:srgbClr val="000000"/>
                </a:solidFill>
              </a:rPr>
              <a:t>实例化对象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smtClean="0">
                <a:solidFill>
                  <a:srgbClr val="000000"/>
                </a:solidFill>
              </a:rPr>
              <a:t>     $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-&gt;title = $_POST['title'];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smtClean="0">
                <a:solidFill>
                  <a:srgbClr val="000000"/>
                </a:solidFill>
              </a:rPr>
              <a:t>     $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-&gt;content= $_POST[‘content'];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smtClean="0">
                <a:solidFill>
                  <a:srgbClr val="000000"/>
                </a:solidFill>
              </a:rPr>
              <a:t>     return</a:t>
            </a:r>
            <a:r>
              <a:rPr lang="en-US" altLang="zh-CN" sz="1400" dirty="0">
                <a:solidFill>
                  <a:srgbClr val="000000"/>
                </a:solidFill>
              </a:rPr>
              <a:t> $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-&gt;save() ? 'OK' : 'fail';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0210662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Model 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操作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935596" y="1419622"/>
            <a:ext cx="7452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>
                <a:latin typeface="+mn-ea"/>
                <a:ea typeface="+mn-ea"/>
              </a:rPr>
              <a:t>删</a:t>
            </a:r>
            <a:r>
              <a:rPr lang="zh-CN" altLang="en-US" sz="1800" dirty="0" smtClean="0">
                <a:latin typeface="+mn-ea"/>
                <a:ea typeface="+mn-ea"/>
              </a:rPr>
              <a:t>：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448116" y="1854439"/>
            <a:ext cx="6427788" cy="2138474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public function del($id)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smtClean="0">
                <a:solidFill>
                  <a:srgbClr val="000000"/>
                </a:solidFill>
              </a:rPr>
              <a:t>       $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 = 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::find($id);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smtClean="0">
                <a:solidFill>
                  <a:srgbClr val="000000"/>
                </a:solidFill>
              </a:rPr>
              <a:t>       return</a:t>
            </a:r>
            <a:r>
              <a:rPr lang="en-US" altLang="zh-CN" sz="1400" dirty="0">
                <a:solidFill>
                  <a:srgbClr val="000000"/>
                </a:solidFill>
              </a:rPr>
              <a:t> $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-&gt;delete() ? 'ok' : 'fail';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93603721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Model 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操作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50900" y="1563638"/>
            <a:ext cx="745282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查：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查单行</a:t>
            </a:r>
            <a:r>
              <a:rPr lang="en-US" altLang="zh-CN" sz="1800" dirty="0" smtClean="0">
                <a:latin typeface="+mn-ea"/>
                <a:ea typeface="+mn-ea"/>
              </a:rPr>
              <a:t>: find()</a:t>
            </a:r>
            <a:r>
              <a:rPr lang="zh-CN" altLang="en-US" sz="1800" dirty="0" smtClean="0">
                <a:latin typeface="+mn-ea"/>
                <a:ea typeface="+mn-ea"/>
              </a:rPr>
              <a:t>与</a:t>
            </a:r>
            <a:r>
              <a:rPr lang="en-US" altLang="zh-CN" sz="1800" dirty="0" smtClean="0">
                <a:latin typeface="+mn-ea"/>
                <a:ea typeface="+mn-ea"/>
              </a:rPr>
              <a:t>first()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err="1" smtClean="0">
                <a:latin typeface="+mn-ea"/>
                <a:ea typeface="+mn-ea"/>
              </a:rPr>
              <a:t>Msg</a:t>
            </a:r>
            <a:r>
              <a:rPr lang="en-US" altLang="zh-CN" sz="1800" dirty="0" smtClean="0">
                <a:latin typeface="+mn-ea"/>
                <a:ea typeface="+mn-ea"/>
              </a:rPr>
              <a:t>::find($id) // </a:t>
            </a:r>
            <a:r>
              <a:rPr lang="zh-CN" altLang="en-US" sz="1800" dirty="0" smtClean="0">
                <a:latin typeface="+mn-ea"/>
                <a:ea typeface="+mn-ea"/>
              </a:rPr>
              <a:t>按</a:t>
            </a:r>
            <a:r>
              <a:rPr lang="en-US" altLang="zh-CN" sz="1800" dirty="0" smtClean="0">
                <a:latin typeface="+mn-ea"/>
                <a:ea typeface="+mn-ea"/>
              </a:rPr>
              <a:t>id</a:t>
            </a:r>
            <a:r>
              <a:rPr lang="zh-CN" altLang="en-US" sz="1800" dirty="0" smtClean="0">
                <a:latin typeface="+mn-ea"/>
                <a:ea typeface="+mn-ea"/>
              </a:rPr>
              <a:t>查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err="1" smtClean="0">
                <a:latin typeface="+mn-ea"/>
                <a:ea typeface="+mn-ea"/>
              </a:rPr>
              <a:t>Msg</a:t>
            </a:r>
            <a:r>
              <a:rPr lang="en-US" altLang="zh-CN" sz="1800" dirty="0" smtClean="0">
                <a:latin typeface="+mn-ea"/>
                <a:ea typeface="+mn-ea"/>
              </a:rPr>
              <a:t>::where('id','&gt;',3)-&gt;first();// </a:t>
            </a:r>
            <a:r>
              <a:rPr lang="zh-CN" altLang="en-US" sz="1800" dirty="0" smtClean="0">
                <a:latin typeface="+mn-ea"/>
                <a:ea typeface="+mn-ea"/>
              </a:rPr>
              <a:t>按</a:t>
            </a:r>
            <a:r>
              <a:rPr lang="en-US" altLang="zh-CN" sz="1800" dirty="0" smtClean="0">
                <a:latin typeface="+mn-ea"/>
                <a:ea typeface="+mn-ea"/>
              </a:rPr>
              <a:t>where</a:t>
            </a:r>
            <a:r>
              <a:rPr lang="zh-CN" altLang="en-US" sz="1800" dirty="0" smtClean="0">
                <a:latin typeface="+mn-ea"/>
                <a:ea typeface="+mn-ea"/>
              </a:rPr>
              <a:t>条件查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查多行</a:t>
            </a:r>
            <a:r>
              <a:rPr lang="en-US" altLang="zh-CN" sz="1800" dirty="0" smtClean="0">
                <a:latin typeface="+mn-ea"/>
                <a:ea typeface="+mn-ea"/>
              </a:rPr>
              <a:t>: all()</a:t>
            </a:r>
            <a:r>
              <a:rPr lang="zh-CN" altLang="en-US" sz="1800" dirty="0" smtClean="0">
                <a:latin typeface="+mn-ea"/>
                <a:ea typeface="+mn-ea"/>
              </a:rPr>
              <a:t>和</a:t>
            </a:r>
            <a:r>
              <a:rPr lang="en-US" altLang="zh-CN" sz="1800" dirty="0" smtClean="0">
                <a:latin typeface="+mn-ea"/>
                <a:ea typeface="+mn-ea"/>
              </a:rPr>
              <a:t>get()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err="1" smtClean="0">
                <a:latin typeface="+mn-ea"/>
                <a:ea typeface="+mn-ea"/>
              </a:rPr>
              <a:t>Msg</a:t>
            </a:r>
            <a:r>
              <a:rPr lang="en-US" altLang="zh-CN" sz="1800" dirty="0" smtClean="0">
                <a:latin typeface="+mn-ea"/>
                <a:ea typeface="+mn-ea"/>
              </a:rPr>
              <a:t>::all(['</a:t>
            </a:r>
            <a:r>
              <a:rPr lang="zh-CN" altLang="en-US" sz="1800" dirty="0" smtClean="0">
                <a:latin typeface="+mn-ea"/>
                <a:ea typeface="+mn-ea"/>
              </a:rPr>
              <a:t>列</a:t>
            </a:r>
            <a:r>
              <a:rPr lang="en-US" altLang="zh-CN" sz="1800" dirty="0" smtClean="0">
                <a:latin typeface="+mn-ea"/>
                <a:ea typeface="+mn-ea"/>
              </a:rPr>
              <a:t>1','</a:t>
            </a:r>
            <a:r>
              <a:rPr lang="zh-CN" altLang="en-US" sz="1800" dirty="0" smtClean="0">
                <a:latin typeface="+mn-ea"/>
                <a:ea typeface="+mn-ea"/>
              </a:rPr>
              <a:t>列</a:t>
            </a:r>
            <a:r>
              <a:rPr lang="en-US" altLang="zh-CN" sz="1800" dirty="0" smtClean="0">
                <a:latin typeface="+mn-ea"/>
                <a:ea typeface="+mn-ea"/>
              </a:rPr>
              <a:t>2']);// </a:t>
            </a:r>
            <a:r>
              <a:rPr lang="zh-CN" altLang="en-US" sz="1800" dirty="0" smtClean="0">
                <a:latin typeface="+mn-ea"/>
                <a:ea typeface="+mn-ea"/>
              </a:rPr>
              <a:t>无条件查所有行</a:t>
            </a:r>
            <a:r>
              <a:rPr lang="en-US" altLang="zh-CN" sz="1800" dirty="0" smtClean="0">
                <a:latin typeface="+mn-ea"/>
                <a:ea typeface="+mn-ea"/>
              </a:rPr>
              <a:t>. select </a:t>
            </a:r>
            <a:r>
              <a:rPr lang="zh-CN" altLang="en-US" sz="1800" dirty="0" smtClean="0">
                <a:latin typeface="+mn-ea"/>
                <a:ea typeface="+mn-ea"/>
              </a:rPr>
              <a:t>列</a:t>
            </a:r>
            <a:r>
              <a:rPr lang="en-US" altLang="zh-CN" sz="1800" dirty="0" smtClean="0">
                <a:latin typeface="+mn-ea"/>
                <a:ea typeface="+mn-ea"/>
              </a:rPr>
              <a:t>1,</a:t>
            </a:r>
            <a:r>
              <a:rPr lang="zh-CN" altLang="en-US" sz="1800" dirty="0" smtClean="0">
                <a:latin typeface="+mn-ea"/>
                <a:ea typeface="+mn-ea"/>
              </a:rPr>
              <a:t>列</a:t>
            </a:r>
            <a:r>
              <a:rPr lang="en-US" altLang="zh-CN" sz="1800" dirty="0" smtClean="0">
                <a:latin typeface="+mn-ea"/>
                <a:ea typeface="+mn-ea"/>
              </a:rPr>
              <a:t>2 from </a:t>
            </a:r>
            <a:r>
              <a:rPr lang="en-US" altLang="zh-CN" sz="1800" dirty="0" err="1" smtClean="0">
                <a:latin typeface="+mn-ea"/>
                <a:ea typeface="+mn-ea"/>
              </a:rPr>
              <a:t>msgs</a:t>
            </a:r>
            <a:r>
              <a:rPr lang="en-US" altLang="zh-CN" sz="1800" dirty="0" smtClean="0">
                <a:latin typeface="+mn-ea"/>
                <a:ea typeface="+mn-ea"/>
              </a:rPr>
              <a:t>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err="1" smtClean="0">
                <a:latin typeface="+mn-ea"/>
                <a:ea typeface="+mn-ea"/>
              </a:rPr>
              <a:t>Msg</a:t>
            </a:r>
            <a:r>
              <a:rPr lang="en-US" altLang="zh-CN" sz="1800" dirty="0" smtClean="0">
                <a:latin typeface="+mn-ea"/>
                <a:ea typeface="+mn-ea"/>
              </a:rPr>
              <a:t>::where('id','&gt;',2)-&gt;get(['</a:t>
            </a:r>
            <a:r>
              <a:rPr lang="zh-CN" altLang="en-US" sz="1800" dirty="0" smtClean="0">
                <a:latin typeface="+mn-ea"/>
                <a:ea typeface="+mn-ea"/>
              </a:rPr>
              <a:t>列</a:t>
            </a:r>
            <a:r>
              <a:rPr lang="en-US" altLang="zh-CN" sz="1800" dirty="0" smtClean="0">
                <a:latin typeface="+mn-ea"/>
                <a:ea typeface="+mn-ea"/>
              </a:rPr>
              <a:t>1','</a:t>
            </a:r>
            <a:r>
              <a:rPr lang="zh-CN" altLang="en-US" sz="1800" dirty="0" smtClean="0">
                <a:latin typeface="+mn-ea"/>
                <a:ea typeface="+mn-ea"/>
              </a:rPr>
              <a:t>列</a:t>
            </a:r>
            <a:r>
              <a:rPr lang="en-US" altLang="zh-CN" sz="1800" dirty="0" smtClean="0">
                <a:latin typeface="+mn-ea"/>
                <a:ea typeface="+mn-ea"/>
              </a:rPr>
              <a:t>2']);// </a:t>
            </a:r>
            <a:r>
              <a:rPr lang="zh-CN" altLang="en-US" sz="1800" dirty="0" smtClean="0">
                <a:latin typeface="+mn-ea"/>
                <a:ea typeface="+mn-ea"/>
              </a:rPr>
              <a:t>按条件查多行</a:t>
            </a:r>
            <a:endParaRPr lang="zh-CN" altLang="en-US" sz="18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624006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Model 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操作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62077" y="1455626"/>
            <a:ext cx="7452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改：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850900" y="1926447"/>
            <a:ext cx="6578233" cy="287102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public function update($id)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if( empty($_POST) 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$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 = 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::find($id);//</a:t>
            </a:r>
            <a:r>
              <a:rPr lang="zh-CN" altLang="en-US" sz="1400" dirty="0">
                <a:solidFill>
                  <a:srgbClr val="000000"/>
                </a:solidFill>
              </a:rPr>
              <a:t>修改记录的</a:t>
            </a:r>
            <a:r>
              <a:rPr lang="en-US" altLang="zh-CN" sz="1400" dirty="0">
                <a:solidFill>
                  <a:srgbClr val="000000"/>
                </a:solidFill>
              </a:rPr>
              <a:t>id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return view('</a:t>
            </a:r>
            <a:r>
              <a:rPr lang="en-US" altLang="zh-CN" sz="1400" dirty="0" err="1">
                <a:solidFill>
                  <a:srgbClr val="000000"/>
                </a:solidFill>
              </a:rPr>
              <a:t>msg.up</a:t>
            </a:r>
            <a:r>
              <a:rPr lang="en-US" altLang="zh-CN" sz="1400" dirty="0">
                <a:solidFill>
                  <a:srgbClr val="000000"/>
                </a:solidFill>
              </a:rPr>
              <a:t>',['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'=&gt;$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]);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}else 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$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 = 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::find($id);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$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-&gt;title = $_POST['title'];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$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-&gt;content= $_POST['content'];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return $</a:t>
            </a: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-&gt;save() ? 'OK' : 'fail';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2524589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Model 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操作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62077" y="1455626"/>
            <a:ext cx="7452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复杂查询：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850900" y="1926447"/>
            <a:ext cx="6578233" cy="287102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// select * where id&gt;2 order by id </a:t>
            </a:r>
            <a:r>
              <a:rPr lang="en-US" altLang="zh-CN" sz="1400" dirty="0" err="1">
                <a:solidFill>
                  <a:srgbClr val="000000"/>
                </a:solidFill>
              </a:rPr>
              <a:t>desc</a:t>
            </a:r>
            <a:r>
              <a:rPr lang="en-US" altLang="zh-CN" sz="1400" dirty="0">
                <a:solidFill>
                  <a:srgbClr val="000000"/>
                </a:solidFill>
              </a:rPr>
              <a:t> limit 2,1;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::where('id','&gt;',2)-&gt;</a:t>
            </a:r>
            <a:r>
              <a:rPr lang="en-US" altLang="zh-CN" sz="1400" dirty="0" err="1">
                <a:solidFill>
                  <a:srgbClr val="000000"/>
                </a:solidFill>
              </a:rPr>
              <a:t>orderBy</a:t>
            </a:r>
            <a:r>
              <a:rPr lang="en-US" altLang="zh-CN" sz="1400" dirty="0">
                <a:solidFill>
                  <a:srgbClr val="000000"/>
                </a:solidFill>
              </a:rPr>
              <a:t>('id','</a:t>
            </a:r>
            <a:r>
              <a:rPr lang="en-US" altLang="zh-CN" sz="1400" dirty="0" err="1">
                <a:solidFill>
                  <a:srgbClr val="000000"/>
                </a:solidFill>
              </a:rPr>
              <a:t>desc</a:t>
            </a:r>
            <a:r>
              <a:rPr lang="en-US" altLang="zh-CN" sz="1400" dirty="0">
                <a:solidFill>
                  <a:srgbClr val="000000"/>
                </a:solidFill>
              </a:rPr>
              <a:t>')-&gt;skip(2)-&gt;take(1)-&gt;get();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 dirty="0">
                <a:solidFill>
                  <a:srgbClr val="000000"/>
                </a:solidFill>
              </a:rPr>
              <a:t>统计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::count(); //</a:t>
            </a:r>
            <a:r>
              <a:rPr lang="zh-CN" altLang="en-US" sz="1400" dirty="0">
                <a:solidFill>
                  <a:srgbClr val="000000"/>
                </a:solidFill>
              </a:rPr>
              <a:t>总数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::</a:t>
            </a:r>
            <a:r>
              <a:rPr lang="en-US" altLang="zh-CN" sz="1400" dirty="0" err="1">
                <a:solidFill>
                  <a:srgbClr val="000000"/>
                </a:solidFill>
              </a:rPr>
              <a:t>avg</a:t>
            </a:r>
            <a:r>
              <a:rPr lang="en-US" altLang="zh-CN" sz="1400" dirty="0">
                <a:solidFill>
                  <a:srgbClr val="000000"/>
                </a:solidFill>
              </a:rPr>
              <a:t>('id'); //</a:t>
            </a:r>
            <a:r>
              <a:rPr lang="zh-CN" altLang="en-US" sz="1400" dirty="0">
                <a:solidFill>
                  <a:srgbClr val="000000"/>
                </a:solidFill>
              </a:rPr>
              <a:t>平均值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::min('id'); //</a:t>
            </a:r>
            <a:r>
              <a:rPr lang="zh-CN" altLang="en-US" sz="1400" dirty="0">
                <a:solidFill>
                  <a:srgbClr val="000000"/>
                </a:solidFill>
              </a:rPr>
              <a:t>最小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::max('id'); //</a:t>
            </a:r>
            <a:r>
              <a:rPr lang="zh-CN" altLang="en-US" sz="1400" dirty="0">
                <a:solidFill>
                  <a:srgbClr val="000000"/>
                </a:solidFill>
              </a:rPr>
              <a:t>最大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err="1">
                <a:solidFill>
                  <a:srgbClr val="000000"/>
                </a:solidFill>
              </a:rPr>
              <a:t>Msg</a:t>
            </a:r>
            <a:r>
              <a:rPr lang="en-US" altLang="zh-CN" sz="1400" dirty="0">
                <a:solidFill>
                  <a:srgbClr val="000000"/>
                </a:solidFill>
              </a:rPr>
              <a:t>::sum('id'); //</a:t>
            </a:r>
            <a:r>
              <a:rPr lang="zh-CN" altLang="en-US" sz="1400" dirty="0">
                <a:solidFill>
                  <a:srgbClr val="000000"/>
                </a:solidFill>
              </a:rPr>
              <a:t>合计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 dirty="0">
                <a:solidFill>
                  <a:srgbClr val="000000"/>
                </a:solidFill>
              </a:rPr>
              <a:t>分组  </a:t>
            </a:r>
            <a:r>
              <a:rPr lang="en-US" altLang="zh-CN" sz="1400" dirty="0">
                <a:solidFill>
                  <a:srgbClr val="000000"/>
                </a:solidFill>
              </a:rPr>
              <a:t>// </a:t>
            </a:r>
            <a:r>
              <a:rPr lang="zh-CN" altLang="en-US" sz="1400" dirty="0">
                <a:solidFill>
                  <a:srgbClr val="000000"/>
                </a:solidFill>
              </a:rPr>
              <a:t>用</a:t>
            </a:r>
            <a:r>
              <a:rPr lang="en-US" altLang="zh-CN" sz="1400" dirty="0">
                <a:solidFill>
                  <a:srgbClr val="000000"/>
                </a:solidFill>
              </a:rPr>
              <a:t>DB::raw()</a:t>
            </a:r>
            <a:r>
              <a:rPr lang="zh-CN" altLang="en-US" sz="1400" dirty="0">
                <a:solidFill>
                  <a:srgbClr val="000000"/>
                </a:solidFill>
              </a:rPr>
              <a:t>方法</a:t>
            </a:r>
            <a:r>
              <a:rPr lang="en-US" altLang="zh-CN" sz="1400" dirty="0">
                <a:solidFill>
                  <a:srgbClr val="000000"/>
                </a:solidFill>
              </a:rPr>
              <a:t>,raw</a:t>
            </a:r>
            <a:r>
              <a:rPr lang="zh-CN" altLang="en-US" sz="1400" dirty="0">
                <a:solidFill>
                  <a:srgbClr val="000000"/>
                </a:solidFill>
              </a:rPr>
              <a:t>是</a:t>
            </a:r>
            <a:r>
              <a:rPr lang="en-US" altLang="zh-CN" sz="1400" dirty="0">
                <a:solidFill>
                  <a:srgbClr val="000000"/>
                </a:solidFill>
              </a:rPr>
              <a:t>"</a:t>
            </a:r>
            <a:r>
              <a:rPr lang="zh-CN" altLang="en-US" sz="1400" dirty="0">
                <a:solidFill>
                  <a:srgbClr val="000000"/>
                </a:solidFill>
              </a:rPr>
              <a:t>裸</a:t>
            </a:r>
            <a:r>
              <a:rPr lang="en-US" altLang="zh-CN" sz="1400" dirty="0">
                <a:solidFill>
                  <a:srgbClr val="000000"/>
                </a:solidFill>
              </a:rPr>
              <a:t>,</a:t>
            </a:r>
            <a:r>
              <a:rPr lang="zh-CN" altLang="en-US" sz="1400" dirty="0">
                <a:solidFill>
                  <a:srgbClr val="000000"/>
                </a:solidFill>
              </a:rPr>
              <a:t>不修饰的</a:t>
            </a:r>
            <a:r>
              <a:rPr lang="en-US" altLang="zh-CN" sz="1400" dirty="0">
                <a:solidFill>
                  <a:srgbClr val="000000"/>
                </a:solidFill>
              </a:rPr>
              <a:t>"</a:t>
            </a:r>
            <a:r>
              <a:rPr lang="zh-CN" altLang="en-US" sz="1400" dirty="0">
                <a:solidFill>
                  <a:srgbClr val="000000"/>
                </a:solidFill>
              </a:rPr>
              <a:t>意思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>
                <a:solidFill>
                  <a:srgbClr val="000000"/>
                </a:solidFill>
              </a:rPr>
              <a:t>Goods::</a:t>
            </a:r>
            <a:r>
              <a:rPr lang="en-US" altLang="zh-CN" sz="1400" dirty="0" err="1">
                <a:solidFill>
                  <a:srgbClr val="000000"/>
                </a:solidFill>
              </a:rPr>
              <a:t>groupBy</a:t>
            </a:r>
            <a:r>
              <a:rPr lang="en-US" altLang="zh-CN" sz="1400" dirty="0">
                <a:solidFill>
                  <a:srgbClr val="000000"/>
                </a:solidFill>
              </a:rPr>
              <a:t>('</a:t>
            </a:r>
            <a:r>
              <a:rPr lang="en-US" altLang="zh-CN" sz="1400" dirty="0" err="1">
                <a:solidFill>
                  <a:srgbClr val="000000"/>
                </a:solidFill>
              </a:rPr>
              <a:t>cat_id</a:t>
            </a:r>
            <a:r>
              <a:rPr lang="en-US" altLang="zh-CN" sz="1400" dirty="0">
                <a:solidFill>
                  <a:srgbClr val="000000"/>
                </a:solidFill>
              </a:rPr>
              <a:t>')-&gt;get(['</a:t>
            </a:r>
            <a:r>
              <a:rPr lang="en-US" altLang="zh-CN" sz="1400" dirty="0" err="1">
                <a:solidFill>
                  <a:srgbClr val="000000"/>
                </a:solidFill>
              </a:rPr>
              <a:t>cat_id',DB</a:t>
            </a:r>
            <a:r>
              <a:rPr lang="en-US" altLang="zh-CN" sz="1400" dirty="0">
                <a:solidFill>
                  <a:srgbClr val="000000"/>
                </a:solidFill>
              </a:rPr>
              <a:t>::raw('</a:t>
            </a:r>
            <a:r>
              <a:rPr lang="en-US" altLang="zh-CN" sz="1400" dirty="0" err="1">
                <a:solidFill>
                  <a:srgbClr val="000000"/>
                </a:solidFill>
              </a:rPr>
              <a:t>avg</a:t>
            </a:r>
            <a:r>
              <a:rPr lang="en-US" altLang="zh-CN" sz="1400" dirty="0">
                <a:solidFill>
                  <a:srgbClr val="000000"/>
                </a:solidFill>
              </a:rPr>
              <a:t>(price)')]) );</a:t>
            </a:r>
          </a:p>
        </p:txBody>
      </p:sp>
    </p:spTree>
    <p:extLst>
      <p:ext uri="{BB962C8B-B14F-4D97-AF65-F5344CB8AC3E}">
        <p14:creationId xmlns:p14="http://schemas.microsoft.com/office/powerpoint/2010/main" val="361787967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2962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Model 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操作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68024" y="1594125"/>
            <a:ext cx="745282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数据库：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引入：</a:t>
            </a:r>
            <a:r>
              <a:rPr lang="en-US" altLang="zh-CN" sz="1800" dirty="0" smtClean="0">
                <a:latin typeface="+mn-ea"/>
                <a:ea typeface="+mn-ea"/>
              </a:rPr>
              <a:t>use Illuminate\Support\Facades\DB;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测试是否连接成功：</a:t>
            </a:r>
            <a:r>
              <a:rPr lang="en-US" altLang="zh-CN" sz="1800" dirty="0" smtClean="0">
                <a:latin typeface="+mn-ea"/>
                <a:ea typeface="+mn-ea"/>
              </a:rPr>
              <a:t>$</a:t>
            </a:r>
            <a:r>
              <a:rPr lang="en-US" altLang="zh-CN" sz="1800" dirty="0" err="1" smtClean="0">
                <a:latin typeface="+mn-ea"/>
                <a:ea typeface="+mn-ea"/>
              </a:rPr>
              <a:t>pdo</a:t>
            </a:r>
            <a:r>
              <a:rPr lang="en-US" altLang="zh-CN" sz="1800" dirty="0" smtClean="0">
                <a:latin typeface="+mn-ea"/>
                <a:ea typeface="+mn-ea"/>
              </a:rPr>
              <a:t> = DB::connection()-&gt;</a:t>
            </a:r>
            <a:r>
              <a:rPr lang="en-US" altLang="zh-CN" sz="1800" dirty="0" err="1" smtClean="0">
                <a:latin typeface="+mn-ea"/>
                <a:ea typeface="+mn-ea"/>
              </a:rPr>
              <a:t>getPdo</a:t>
            </a:r>
            <a:r>
              <a:rPr lang="en-US" altLang="zh-CN" sz="1800" dirty="0" smtClean="0">
                <a:latin typeface="+mn-ea"/>
                <a:ea typeface="+mn-ea"/>
              </a:rPr>
              <a:t>();  </a:t>
            </a:r>
            <a:r>
              <a:rPr lang="en-US" altLang="zh-CN" sz="1800" dirty="0" err="1" smtClean="0">
                <a:latin typeface="+mn-ea"/>
                <a:ea typeface="+mn-ea"/>
              </a:rPr>
              <a:t>dd</a:t>
            </a:r>
            <a:r>
              <a:rPr lang="en-US" altLang="zh-CN" sz="1800" dirty="0" smtClean="0">
                <a:latin typeface="+mn-ea"/>
                <a:ea typeface="+mn-ea"/>
              </a:rPr>
              <a:t>($</a:t>
            </a:r>
            <a:r>
              <a:rPr lang="en-US" altLang="zh-CN" sz="1800" dirty="0" err="1" smtClean="0">
                <a:latin typeface="+mn-ea"/>
                <a:ea typeface="+mn-ea"/>
              </a:rPr>
              <a:t>pdo</a:t>
            </a:r>
            <a:r>
              <a:rPr lang="en-US" altLang="zh-CN" sz="1800" dirty="0" smtClean="0">
                <a:latin typeface="+mn-ea"/>
                <a:ea typeface="+mn-ea"/>
              </a:rPr>
              <a:t>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运行 </a:t>
            </a:r>
            <a:r>
              <a:rPr lang="en-US" altLang="zh-CN" sz="1800" dirty="0" smtClean="0">
                <a:latin typeface="+mn-ea"/>
                <a:ea typeface="+mn-ea"/>
              </a:rPr>
              <a:t>Select </a:t>
            </a:r>
            <a:r>
              <a:rPr lang="zh-CN" altLang="en-US" sz="1800" dirty="0" smtClean="0">
                <a:latin typeface="+mn-ea"/>
                <a:ea typeface="+mn-ea"/>
              </a:rPr>
              <a:t>查询：</a:t>
            </a:r>
            <a:r>
              <a:rPr lang="en-US" altLang="zh-CN" sz="1800" dirty="0" smtClean="0">
                <a:latin typeface="+mn-ea"/>
                <a:ea typeface="+mn-ea"/>
              </a:rPr>
              <a:t>DB::select('select * from users where active = ?', [1]);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运行插入语句：</a:t>
            </a:r>
            <a:r>
              <a:rPr lang="en-US" altLang="zh-CN" sz="1800" dirty="0" smtClean="0">
                <a:latin typeface="+mn-ea"/>
                <a:ea typeface="+mn-ea"/>
              </a:rPr>
              <a:t>DB::insert('insert into users (id, name) values (?, ?)', [1, '</a:t>
            </a:r>
            <a:r>
              <a:rPr lang="en-US" altLang="zh-CN" sz="1800" dirty="0" err="1" smtClean="0">
                <a:latin typeface="+mn-ea"/>
                <a:ea typeface="+mn-ea"/>
              </a:rPr>
              <a:t>Dayle</a:t>
            </a:r>
            <a:r>
              <a:rPr lang="en-US" altLang="zh-CN" sz="1800" dirty="0" smtClean="0">
                <a:latin typeface="+mn-ea"/>
                <a:ea typeface="+mn-ea"/>
              </a:rPr>
              <a:t>']);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运行更新语句：</a:t>
            </a:r>
            <a:r>
              <a:rPr lang="en-US" altLang="zh-CN" sz="1800" dirty="0" smtClean="0">
                <a:latin typeface="+mn-ea"/>
                <a:ea typeface="+mn-ea"/>
              </a:rPr>
              <a:t>DB::update('update users set votes = 100 where name = ?', ['John']);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运行删除语句：</a:t>
            </a:r>
            <a:r>
              <a:rPr lang="en-US" altLang="zh-CN" sz="1800" dirty="0" smtClean="0">
                <a:latin typeface="+mn-ea"/>
                <a:ea typeface="+mn-ea"/>
              </a:rPr>
              <a:t>DB::delete('delete from users where id=? ',[1]);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 smtClean="0">
                <a:latin typeface="+mn-ea"/>
                <a:ea typeface="+mn-ea"/>
              </a:rPr>
              <a:t>运行一个通用语句：</a:t>
            </a:r>
            <a:r>
              <a:rPr lang="en-US" altLang="zh-CN" sz="1800" dirty="0" smtClean="0">
                <a:latin typeface="+mn-ea"/>
                <a:ea typeface="+mn-ea"/>
              </a:rPr>
              <a:t>DB::statement('drop table users name ');</a:t>
            </a:r>
          </a:p>
        </p:txBody>
      </p:sp>
    </p:spTree>
    <p:extLst>
      <p:ext uri="{BB962C8B-B14F-4D97-AF65-F5344CB8AC3E}">
        <p14:creationId xmlns:p14="http://schemas.microsoft.com/office/powerpoint/2010/main" val="356971139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3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</a:t>
            </a:r>
            <a:r>
              <a:rPr lang="en-US" altLang="zh-CN" sz="18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框架特点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341867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err="1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框架特点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50900" y="1222664"/>
            <a:ext cx="745282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1.</a:t>
            </a:r>
            <a:r>
              <a:rPr lang="zh-CN" altLang="en-US" sz="1800" dirty="0" smtClean="0"/>
              <a:t>语法更富有表现力</a:t>
            </a:r>
            <a:endParaRPr lang="en-US" altLang="zh-CN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2.</a:t>
            </a:r>
            <a:r>
              <a:rPr lang="zh-CN" altLang="en-US" sz="1800" dirty="0" smtClean="0">
                <a:latin typeface="+mn-ea"/>
                <a:ea typeface="+mn-ea"/>
              </a:rPr>
              <a:t>高质量的文档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err="1" smtClean="0">
                <a:latin typeface="+mn-ea"/>
                <a:ea typeface="+mn-ea"/>
              </a:rPr>
              <a:t>CodeIgniter</a:t>
            </a:r>
            <a:r>
              <a:rPr lang="zh-CN" altLang="en-US" sz="1800" dirty="0" smtClean="0">
                <a:latin typeface="+mn-ea"/>
                <a:ea typeface="+mn-ea"/>
              </a:rPr>
              <a:t>非常流行原因之一是它有良好的文档。这对程序员来说是十分方便的。相比之下，</a:t>
            </a:r>
            <a:r>
              <a:rPr lang="en-US" altLang="zh-CN" sz="1800" dirty="0" err="1" smtClean="0">
                <a:latin typeface="+mn-ea"/>
                <a:ea typeface="+mn-ea"/>
              </a:rPr>
              <a:t>Kohana</a:t>
            </a:r>
            <a:r>
              <a:rPr lang="zh-CN" altLang="en-US" sz="1800" dirty="0" smtClean="0">
                <a:latin typeface="+mn-ea"/>
                <a:ea typeface="+mn-ea"/>
              </a:rPr>
              <a:t>一个在技术上比</a:t>
            </a:r>
            <a:r>
              <a:rPr lang="en-US" altLang="zh-CN" sz="1800" dirty="0" smtClean="0">
                <a:latin typeface="+mn-ea"/>
                <a:ea typeface="+mn-ea"/>
              </a:rPr>
              <a:t>CI</a:t>
            </a:r>
            <a:r>
              <a:rPr lang="zh-CN" altLang="en-US" sz="1800" dirty="0" smtClean="0">
                <a:latin typeface="+mn-ea"/>
                <a:ea typeface="+mn-ea"/>
              </a:rPr>
              <a:t>更加优秀的框架，但你猜怎么着？ 大家不在乎</a:t>
            </a:r>
            <a:r>
              <a:rPr lang="en-US" altLang="zh-CN" sz="1800" dirty="0" err="1" smtClean="0">
                <a:latin typeface="+mn-ea"/>
                <a:ea typeface="+mn-ea"/>
              </a:rPr>
              <a:t>Kohana</a:t>
            </a:r>
            <a:r>
              <a:rPr lang="zh-CN" altLang="en-US" sz="1800" dirty="0" smtClean="0">
                <a:latin typeface="+mn-ea"/>
                <a:ea typeface="+mn-ea"/>
              </a:rPr>
              <a:t>技术有多强，因为</a:t>
            </a:r>
            <a:r>
              <a:rPr lang="en-US" altLang="zh-CN" sz="1800" dirty="0" err="1" smtClean="0">
                <a:latin typeface="+mn-ea"/>
                <a:ea typeface="+mn-ea"/>
              </a:rPr>
              <a:t>Kohana</a:t>
            </a:r>
            <a:r>
              <a:rPr lang="zh-CN" altLang="en-US" sz="1800" dirty="0" smtClean="0">
                <a:latin typeface="+mn-ea"/>
                <a:ea typeface="+mn-ea"/>
              </a:rPr>
              <a:t>的文档实在是太糟了。　而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en-US" altLang="zh-CN" sz="1800" dirty="0" smtClean="0">
                <a:latin typeface="+mn-ea"/>
                <a:ea typeface="+mn-ea"/>
              </a:rPr>
              <a:t> </a:t>
            </a:r>
            <a:r>
              <a:rPr lang="zh-CN" altLang="en-US" sz="1800" dirty="0" smtClean="0">
                <a:latin typeface="+mn-ea"/>
                <a:ea typeface="+mn-ea"/>
              </a:rPr>
              <a:t>有一个非常棒的的社区支持。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代码本身的表现力和良好的文档使</a:t>
            </a:r>
            <a:r>
              <a:rPr lang="en-US" altLang="zh-CN" sz="1800" dirty="0" smtClean="0">
                <a:latin typeface="+mn-ea"/>
                <a:ea typeface="+mn-ea"/>
              </a:rPr>
              <a:t>PHP</a:t>
            </a:r>
            <a:r>
              <a:rPr lang="zh-CN" altLang="en-US" sz="1800" dirty="0" smtClean="0">
                <a:latin typeface="+mn-ea"/>
                <a:ea typeface="+mn-ea"/>
              </a:rPr>
              <a:t>程序编写令人愉快。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3.</a:t>
            </a:r>
            <a:r>
              <a:rPr lang="zh-CN" altLang="en-US" sz="1800" dirty="0" smtClean="0">
                <a:latin typeface="+mn-ea"/>
                <a:ea typeface="+mn-ea"/>
              </a:rPr>
              <a:t>丰富的扩展包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Bundle</a:t>
            </a:r>
            <a:r>
              <a:rPr lang="zh-CN" altLang="en-US" sz="1800" dirty="0" smtClean="0">
                <a:latin typeface="+mn-ea"/>
                <a:ea typeface="+mn-ea"/>
              </a:rPr>
              <a:t>是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中对扩展包的称呼。它可以是任何东西 </a:t>
            </a:r>
            <a:r>
              <a:rPr lang="en-US" altLang="zh-CN" sz="1800" dirty="0" smtClean="0">
                <a:latin typeface="+mn-ea"/>
                <a:ea typeface="+mn-ea"/>
              </a:rPr>
              <a:t>-- </a:t>
            </a:r>
            <a:r>
              <a:rPr lang="zh-CN" altLang="en-US" sz="1800" dirty="0" smtClean="0">
                <a:latin typeface="+mn-ea"/>
                <a:ea typeface="+mn-ea"/>
              </a:rPr>
              <a:t>大到完整的</a:t>
            </a:r>
            <a:r>
              <a:rPr lang="en-US" altLang="zh-CN" sz="1800" dirty="0" smtClean="0">
                <a:latin typeface="+mn-ea"/>
                <a:ea typeface="+mn-ea"/>
              </a:rPr>
              <a:t>ORM</a:t>
            </a:r>
            <a:r>
              <a:rPr lang="zh-CN" altLang="en-US" sz="1800" dirty="0" smtClean="0">
                <a:latin typeface="+mn-ea"/>
                <a:ea typeface="+mn-ea"/>
              </a:rPr>
              <a:t>，小到除错</a:t>
            </a:r>
            <a:r>
              <a:rPr lang="en-US" altLang="zh-CN" sz="1800" dirty="0" smtClean="0">
                <a:latin typeface="+mn-ea"/>
                <a:ea typeface="+mn-ea"/>
              </a:rPr>
              <a:t>(debug)</a:t>
            </a:r>
            <a:r>
              <a:rPr lang="zh-CN" altLang="en-US" sz="1800" dirty="0" smtClean="0">
                <a:latin typeface="+mn-ea"/>
                <a:ea typeface="+mn-ea"/>
              </a:rPr>
              <a:t>工具，仅仅复制</a:t>
            </a:r>
            <a:r>
              <a:rPr lang="en-US" altLang="zh-CN" sz="1800" dirty="0" smtClean="0">
                <a:latin typeface="+mn-ea"/>
                <a:ea typeface="+mn-ea"/>
              </a:rPr>
              <a:t>&amp;</a:t>
            </a:r>
            <a:r>
              <a:rPr lang="zh-CN" altLang="en-US" sz="1800" dirty="0" smtClean="0">
                <a:latin typeface="+mn-ea"/>
                <a:ea typeface="+mn-ea"/>
              </a:rPr>
              <a:t>粘贴就能安装任何扩展包！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的扩展包由世界各地的开发者贡献，而且还在不断增加中。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4.</a:t>
            </a:r>
            <a:r>
              <a:rPr lang="zh-CN" altLang="en-US" sz="1800" dirty="0" smtClean="0">
                <a:latin typeface="+mn-ea"/>
                <a:ea typeface="+mn-ea"/>
              </a:rPr>
              <a:t>开源、托管在</a:t>
            </a:r>
            <a:r>
              <a:rPr lang="en-US" altLang="zh-CN" sz="1800" dirty="0" smtClean="0">
                <a:latin typeface="+mn-ea"/>
                <a:ea typeface="+mn-ea"/>
              </a:rPr>
              <a:t>GITHUB</a:t>
            </a:r>
            <a:r>
              <a:rPr lang="zh-CN" altLang="en-US" sz="1800" dirty="0" smtClean="0">
                <a:latin typeface="+mn-ea"/>
                <a:ea typeface="+mn-ea"/>
              </a:rPr>
              <a:t>上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是完全开源的。所有代码都可以从</a:t>
            </a:r>
            <a:r>
              <a:rPr lang="en-US" altLang="zh-CN" sz="1800" dirty="0" err="1" smtClean="0">
                <a:latin typeface="+mn-ea"/>
                <a:ea typeface="+mn-ea"/>
              </a:rPr>
              <a:t>Github</a:t>
            </a:r>
            <a:r>
              <a:rPr lang="zh-CN" altLang="en-US" sz="1800" dirty="0" smtClean="0">
                <a:latin typeface="+mn-ea"/>
                <a:ea typeface="+mn-ea"/>
              </a:rPr>
              <a:t>上获取，并且欢迎你贡献出自己的力量。</a:t>
            </a:r>
          </a:p>
        </p:txBody>
      </p:sp>
    </p:spTree>
    <p:extLst>
      <p:ext uri="{BB962C8B-B14F-4D97-AF65-F5344CB8AC3E}">
        <p14:creationId xmlns:p14="http://schemas.microsoft.com/office/powerpoint/2010/main" val="340966066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341867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err="1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框架特点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33248" y="1131590"/>
            <a:ext cx="8532948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4.</a:t>
            </a:r>
            <a:r>
              <a:rPr lang="zh-CN" altLang="en-US" sz="1800" dirty="0" smtClean="0">
                <a:latin typeface="+mn-ea"/>
                <a:ea typeface="+mn-ea"/>
              </a:rPr>
              <a:t>开源、托管在</a:t>
            </a:r>
            <a:r>
              <a:rPr lang="en-US" altLang="zh-CN" sz="1800" dirty="0" smtClean="0">
                <a:latin typeface="+mn-ea"/>
                <a:ea typeface="+mn-ea"/>
              </a:rPr>
              <a:t>GITHUB</a:t>
            </a:r>
            <a:r>
              <a:rPr lang="zh-CN" altLang="en-US" sz="1800" dirty="0" smtClean="0">
                <a:latin typeface="+mn-ea"/>
                <a:ea typeface="+mn-ea"/>
              </a:rPr>
              <a:t>上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是完全开源的。所有代码都可以从</a:t>
            </a:r>
            <a:r>
              <a:rPr lang="en-US" altLang="zh-CN" sz="1800" dirty="0" err="1" smtClean="0">
                <a:latin typeface="+mn-ea"/>
                <a:ea typeface="+mn-ea"/>
              </a:rPr>
              <a:t>Github</a:t>
            </a:r>
            <a:r>
              <a:rPr lang="zh-CN" altLang="en-US" sz="1800" dirty="0" smtClean="0">
                <a:latin typeface="+mn-ea"/>
                <a:ea typeface="+mn-ea"/>
              </a:rPr>
              <a:t>上获取，并且欢迎你贡献出自己的力量。</a:t>
            </a:r>
            <a:endParaRPr lang="en-US" altLang="zh-CN" sz="1800" dirty="0" smtClean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1</a:t>
            </a:r>
            <a:r>
              <a:rPr lang="zh-CN" altLang="en-US" sz="1800" dirty="0" smtClean="0">
                <a:latin typeface="+mn-ea"/>
                <a:ea typeface="+mn-ea"/>
              </a:rPr>
              <a:t>）</a:t>
            </a:r>
            <a:r>
              <a:rPr lang="en-US" altLang="zh-CN" sz="1800" dirty="0" smtClean="0">
                <a:latin typeface="+mn-ea"/>
                <a:ea typeface="+mn-ea"/>
              </a:rPr>
              <a:t>Bundle</a:t>
            </a:r>
            <a:r>
              <a:rPr lang="zh-CN" altLang="en-US" sz="1800" dirty="0" smtClean="0">
                <a:latin typeface="+mn-ea"/>
                <a:ea typeface="+mn-ea"/>
              </a:rPr>
              <a:t>是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的扩展包组织形式或称呼。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的扩展包仓库已经相当成熟了，可以很容易的帮你把扩展包（</a:t>
            </a:r>
            <a:r>
              <a:rPr lang="en-US" altLang="zh-CN" sz="1800" dirty="0" smtClean="0">
                <a:latin typeface="+mn-ea"/>
                <a:ea typeface="+mn-ea"/>
              </a:rPr>
              <a:t>bundle</a:t>
            </a:r>
            <a:r>
              <a:rPr lang="zh-CN" altLang="en-US" sz="1800" dirty="0" smtClean="0">
                <a:latin typeface="+mn-ea"/>
                <a:ea typeface="+mn-ea"/>
              </a:rPr>
              <a:t>）安装到你的应用中。你可以选择下载一个扩展包（</a:t>
            </a:r>
            <a:r>
              <a:rPr lang="en-US" altLang="zh-CN" sz="1800" dirty="0" smtClean="0">
                <a:latin typeface="+mn-ea"/>
                <a:ea typeface="+mn-ea"/>
              </a:rPr>
              <a:t>bundle</a:t>
            </a:r>
            <a:r>
              <a:rPr lang="zh-CN" altLang="en-US" sz="1800" dirty="0" smtClean="0">
                <a:latin typeface="+mn-ea"/>
                <a:ea typeface="+mn-ea"/>
              </a:rPr>
              <a:t>）然后拷贝到</a:t>
            </a:r>
            <a:r>
              <a:rPr lang="en-US" altLang="zh-CN" sz="1800" dirty="0" smtClean="0">
                <a:latin typeface="+mn-ea"/>
                <a:ea typeface="+mn-ea"/>
              </a:rPr>
              <a:t>bundles</a:t>
            </a:r>
            <a:r>
              <a:rPr lang="zh-CN" altLang="en-US" sz="1800" dirty="0" smtClean="0">
                <a:latin typeface="+mn-ea"/>
                <a:ea typeface="+mn-ea"/>
              </a:rPr>
              <a:t>目录，或者通过命令行工具“</a:t>
            </a:r>
            <a:r>
              <a:rPr lang="en-US" altLang="zh-CN" sz="1800" dirty="0" smtClean="0">
                <a:latin typeface="+mn-ea"/>
                <a:ea typeface="+mn-ea"/>
              </a:rPr>
              <a:t>Artisan”</a:t>
            </a:r>
            <a:r>
              <a:rPr lang="zh-CN" altLang="en-US" sz="1800" dirty="0" smtClean="0">
                <a:latin typeface="+mn-ea"/>
                <a:ea typeface="+mn-ea"/>
              </a:rPr>
              <a:t>自动安装。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2</a:t>
            </a:r>
            <a:r>
              <a:rPr lang="zh-CN" altLang="en-US" sz="1800" dirty="0" smtClean="0">
                <a:latin typeface="+mn-ea"/>
                <a:ea typeface="+mn-ea"/>
              </a:rPr>
              <a:t>）在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中已经具有了一套高级的</a:t>
            </a:r>
            <a:r>
              <a:rPr lang="en-US" altLang="zh-CN" sz="1800" dirty="0" smtClean="0">
                <a:latin typeface="+mn-ea"/>
                <a:ea typeface="+mn-ea"/>
              </a:rPr>
              <a:t>PHP </a:t>
            </a:r>
            <a:r>
              <a:rPr lang="en-US" altLang="zh-CN" sz="1800" dirty="0" err="1" smtClean="0">
                <a:latin typeface="+mn-ea"/>
                <a:ea typeface="+mn-ea"/>
              </a:rPr>
              <a:t>ActiveRecord</a:t>
            </a:r>
            <a:r>
              <a:rPr lang="zh-CN" altLang="en-US" sz="1800" dirty="0" smtClean="0">
                <a:latin typeface="+mn-ea"/>
                <a:ea typeface="+mn-ea"/>
              </a:rPr>
              <a:t>实现 </a:t>
            </a:r>
            <a:r>
              <a:rPr lang="en-US" altLang="zh-CN" sz="1800" dirty="0" smtClean="0">
                <a:latin typeface="+mn-ea"/>
                <a:ea typeface="+mn-ea"/>
              </a:rPr>
              <a:t>-- Eloquent ORM</a:t>
            </a:r>
            <a:r>
              <a:rPr lang="zh-CN" altLang="en-US" sz="1800" dirty="0" smtClean="0">
                <a:latin typeface="+mn-ea"/>
                <a:ea typeface="+mn-ea"/>
              </a:rPr>
              <a:t>。它能方便的将“约束（</a:t>
            </a:r>
            <a:r>
              <a:rPr lang="en-US" altLang="zh-CN" sz="1800" dirty="0" smtClean="0">
                <a:latin typeface="+mn-ea"/>
                <a:ea typeface="+mn-ea"/>
              </a:rPr>
              <a:t>constraints</a:t>
            </a:r>
            <a:r>
              <a:rPr lang="zh-CN" altLang="en-US" sz="1800" dirty="0" smtClean="0">
                <a:latin typeface="+mn-ea"/>
                <a:ea typeface="+mn-ea"/>
              </a:rPr>
              <a:t>）”应用到关系的双方，这样你就具有了对数据的完全控制，而且享受到</a:t>
            </a:r>
            <a:r>
              <a:rPr lang="en-US" altLang="zh-CN" sz="1800" dirty="0" err="1" smtClean="0">
                <a:latin typeface="+mn-ea"/>
                <a:ea typeface="+mn-ea"/>
              </a:rPr>
              <a:t>ActiveRecord</a:t>
            </a:r>
            <a:r>
              <a:rPr lang="zh-CN" altLang="en-US" sz="1800" dirty="0" smtClean="0">
                <a:latin typeface="+mn-ea"/>
                <a:ea typeface="+mn-ea"/>
              </a:rPr>
              <a:t>的所有便利。</a:t>
            </a:r>
            <a:r>
              <a:rPr lang="en-US" altLang="zh-CN" sz="1800" dirty="0" smtClean="0">
                <a:latin typeface="+mn-ea"/>
                <a:ea typeface="+mn-ea"/>
              </a:rPr>
              <a:t>Eloquent</a:t>
            </a:r>
            <a:r>
              <a:rPr lang="zh-CN" altLang="en-US" sz="1800" dirty="0" smtClean="0">
                <a:latin typeface="+mn-ea"/>
                <a:ea typeface="+mn-ea"/>
              </a:rPr>
              <a:t>原生支持</a:t>
            </a:r>
            <a:r>
              <a:rPr lang="en-US" altLang="zh-CN" sz="1800" dirty="0" smtClean="0">
                <a:latin typeface="+mn-ea"/>
                <a:ea typeface="+mn-ea"/>
              </a:rPr>
              <a:t>Fluent</a:t>
            </a:r>
            <a:r>
              <a:rPr lang="zh-CN" altLang="en-US" sz="1800" dirty="0" smtClean="0">
                <a:latin typeface="+mn-ea"/>
                <a:ea typeface="+mn-ea"/>
              </a:rPr>
              <a:t>中查询构造器（</a:t>
            </a:r>
            <a:r>
              <a:rPr lang="en-US" altLang="zh-CN" sz="1800" dirty="0" smtClean="0">
                <a:latin typeface="+mn-ea"/>
                <a:ea typeface="+mn-ea"/>
              </a:rPr>
              <a:t>query-builder</a:t>
            </a:r>
            <a:r>
              <a:rPr lang="zh-CN" altLang="en-US" sz="1800" dirty="0" smtClean="0">
                <a:latin typeface="+mn-ea"/>
                <a:ea typeface="+mn-ea"/>
              </a:rPr>
              <a:t>）的所有方法。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3</a:t>
            </a:r>
            <a:r>
              <a:rPr lang="zh-CN" altLang="en-US" sz="1800" dirty="0" smtClean="0">
                <a:latin typeface="+mn-ea"/>
                <a:ea typeface="+mn-ea"/>
              </a:rPr>
              <a:t>）应用逻辑（</a:t>
            </a:r>
            <a:r>
              <a:rPr lang="en-US" altLang="zh-CN" sz="1800" dirty="0" smtClean="0">
                <a:latin typeface="+mn-ea"/>
                <a:ea typeface="+mn-ea"/>
              </a:rPr>
              <a:t>Application Logic</a:t>
            </a:r>
            <a:r>
              <a:rPr lang="zh-CN" altLang="en-US" sz="1800" dirty="0" smtClean="0">
                <a:latin typeface="+mn-ea"/>
                <a:ea typeface="+mn-ea"/>
              </a:rPr>
              <a:t>）可以在控制器（</a:t>
            </a:r>
            <a:r>
              <a:rPr lang="en-US" altLang="zh-CN" sz="1800" dirty="0" smtClean="0">
                <a:latin typeface="+mn-ea"/>
                <a:ea typeface="+mn-ea"/>
              </a:rPr>
              <a:t>controllers</a:t>
            </a:r>
            <a:r>
              <a:rPr lang="zh-CN" altLang="en-US" sz="1800" dirty="0" smtClean="0">
                <a:latin typeface="+mn-ea"/>
                <a:ea typeface="+mn-ea"/>
              </a:rPr>
              <a:t>）中实现，也可以直接集成到路由（</a:t>
            </a:r>
            <a:r>
              <a:rPr lang="en-US" altLang="zh-CN" sz="1800" dirty="0" smtClean="0">
                <a:latin typeface="+mn-ea"/>
                <a:ea typeface="+mn-ea"/>
              </a:rPr>
              <a:t>route</a:t>
            </a:r>
            <a:r>
              <a:rPr lang="zh-CN" altLang="en-US" sz="1800" dirty="0" smtClean="0">
                <a:latin typeface="+mn-ea"/>
                <a:ea typeface="+mn-ea"/>
              </a:rPr>
              <a:t>）声明中，并且语法和</a:t>
            </a:r>
            <a:r>
              <a:rPr lang="en-US" altLang="zh-CN" sz="1800" dirty="0" smtClean="0">
                <a:latin typeface="+mn-ea"/>
                <a:ea typeface="+mn-ea"/>
              </a:rPr>
              <a:t>Sinatra</a:t>
            </a:r>
            <a:r>
              <a:rPr lang="zh-CN" altLang="en-US" sz="1800" dirty="0" smtClean="0">
                <a:latin typeface="+mn-ea"/>
                <a:ea typeface="+mn-ea"/>
              </a:rPr>
              <a:t>框架类似。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的设计理念是：给开发者以最大的灵活性，既能创建非常小的网站也能构建大型的企业应用。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 dirty="0" smtClean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4027710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43100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18"/>
          <p:cNvSpPr>
            <a:spLocks noChangeArrowheads="1"/>
          </p:cNvSpPr>
          <p:nvPr/>
        </p:nvSpPr>
        <p:spPr bwMode="auto">
          <a:xfrm>
            <a:off x="2884488" y="2301875"/>
            <a:ext cx="3230562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      </a:t>
            </a:r>
            <a:r>
              <a:rPr lang="en-US" altLang="zh-CN" sz="18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框架配置和安装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341867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err="1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框架特点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41988" y="1414105"/>
            <a:ext cx="85329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4) </a:t>
            </a:r>
            <a:r>
              <a:rPr lang="zh-CN" altLang="en-US" sz="1800" dirty="0" smtClean="0">
                <a:latin typeface="+mn-ea"/>
                <a:ea typeface="+mn-ea"/>
              </a:rPr>
              <a:t>反向路由（</a:t>
            </a:r>
            <a:r>
              <a:rPr lang="en-US" altLang="zh-CN" sz="1800" dirty="0" smtClean="0">
                <a:latin typeface="+mn-ea"/>
                <a:ea typeface="+mn-ea"/>
              </a:rPr>
              <a:t>Reverse Routing</a:t>
            </a:r>
            <a:r>
              <a:rPr lang="zh-CN" altLang="en-US" sz="1800" dirty="0" smtClean="0">
                <a:latin typeface="+mn-ea"/>
                <a:ea typeface="+mn-ea"/>
              </a:rPr>
              <a:t>）赋予你通过路由（</a:t>
            </a:r>
            <a:r>
              <a:rPr lang="en-US" altLang="zh-CN" sz="1800" dirty="0" smtClean="0">
                <a:latin typeface="+mn-ea"/>
                <a:ea typeface="+mn-ea"/>
              </a:rPr>
              <a:t>routes</a:t>
            </a:r>
            <a:r>
              <a:rPr lang="zh-CN" altLang="en-US" sz="1800" dirty="0" smtClean="0">
                <a:latin typeface="+mn-ea"/>
                <a:ea typeface="+mn-ea"/>
              </a:rPr>
              <a:t>）名称创建链接（</a:t>
            </a:r>
            <a:r>
              <a:rPr lang="en-US" altLang="zh-CN" sz="1800" dirty="0" smtClean="0">
                <a:latin typeface="+mn-ea"/>
                <a:ea typeface="+mn-ea"/>
              </a:rPr>
              <a:t>URI)</a:t>
            </a:r>
            <a:r>
              <a:rPr lang="zh-CN" altLang="en-US" sz="1800" dirty="0" smtClean="0">
                <a:latin typeface="+mn-ea"/>
                <a:ea typeface="+mn-ea"/>
              </a:rPr>
              <a:t>的能力。只需使用路由名称（</a:t>
            </a:r>
            <a:r>
              <a:rPr lang="en-US" altLang="zh-CN" sz="1800" dirty="0" smtClean="0">
                <a:latin typeface="+mn-ea"/>
                <a:ea typeface="+mn-ea"/>
              </a:rPr>
              <a:t>route name</a:t>
            </a:r>
            <a:r>
              <a:rPr lang="zh-CN" altLang="en-US" sz="1800" dirty="0" smtClean="0">
                <a:latin typeface="+mn-ea"/>
                <a:ea typeface="+mn-ea"/>
              </a:rPr>
              <a:t>），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就会自动帮你创建正确的</a:t>
            </a:r>
            <a:r>
              <a:rPr lang="en-US" altLang="zh-CN" sz="1800" dirty="0" smtClean="0">
                <a:latin typeface="+mn-ea"/>
                <a:ea typeface="+mn-ea"/>
              </a:rPr>
              <a:t>URI</a:t>
            </a:r>
            <a:r>
              <a:rPr lang="zh-CN" altLang="en-US" sz="1800" dirty="0" smtClean="0">
                <a:latin typeface="+mn-ea"/>
                <a:ea typeface="+mn-ea"/>
              </a:rPr>
              <a:t>。这样你就可以随时改变你的路由（</a:t>
            </a:r>
            <a:r>
              <a:rPr lang="en-US" altLang="zh-CN" sz="1800" dirty="0" smtClean="0">
                <a:latin typeface="+mn-ea"/>
                <a:ea typeface="+mn-ea"/>
              </a:rPr>
              <a:t>routes</a:t>
            </a:r>
            <a:r>
              <a:rPr lang="zh-CN" altLang="en-US" sz="1800" dirty="0" smtClean="0">
                <a:latin typeface="+mn-ea"/>
                <a:ea typeface="+mn-ea"/>
              </a:rPr>
              <a:t>），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会帮你自动更新所有相关的链接。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5) Restful</a:t>
            </a:r>
            <a:r>
              <a:rPr lang="zh-CN" altLang="en-US" sz="1800" dirty="0" smtClean="0">
                <a:latin typeface="+mn-ea"/>
                <a:ea typeface="+mn-ea"/>
              </a:rPr>
              <a:t>控制器（</a:t>
            </a:r>
            <a:r>
              <a:rPr lang="en-US" altLang="zh-CN" sz="1800" dirty="0" smtClean="0">
                <a:latin typeface="+mn-ea"/>
                <a:ea typeface="+mn-ea"/>
              </a:rPr>
              <a:t>Restful Controllers</a:t>
            </a:r>
            <a:r>
              <a:rPr lang="zh-CN" altLang="en-US" sz="1800" dirty="0" smtClean="0">
                <a:latin typeface="+mn-ea"/>
                <a:ea typeface="+mn-ea"/>
              </a:rPr>
              <a:t>）是一项区分</a:t>
            </a:r>
            <a:r>
              <a:rPr lang="en-US" altLang="zh-CN" sz="1800" dirty="0" smtClean="0">
                <a:latin typeface="+mn-ea"/>
                <a:ea typeface="+mn-ea"/>
              </a:rPr>
              <a:t>GET</a:t>
            </a:r>
            <a:r>
              <a:rPr lang="zh-CN" altLang="en-US" sz="1800" dirty="0" smtClean="0">
                <a:latin typeface="+mn-ea"/>
                <a:ea typeface="+mn-ea"/>
              </a:rPr>
              <a:t>和</a:t>
            </a:r>
            <a:r>
              <a:rPr lang="en-US" altLang="zh-CN" sz="1800" dirty="0" smtClean="0">
                <a:latin typeface="+mn-ea"/>
                <a:ea typeface="+mn-ea"/>
              </a:rPr>
              <a:t>POST</a:t>
            </a:r>
            <a:r>
              <a:rPr lang="zh-CN" altLang="en-US" sz="1800" dirty="0" smtClean="0">
                <a:latin typeface="+mn-ea"/>
                <a:ea typeface="+mn-ea"/>
              </a:rPr>
              <a:t>请求逻辑的可选方式。比如在一个用户登陆逻辑中，你声明了一个</a:t>
            </a:r>
            <a:r>
              <a:rPr lang="en-US" altLang="zh-CN" sz="1800" dirty="0" err="1" smtClean="0">
                <a:latin typeface="+mn-ea"/>
                <a:ea typeface="+mn-ea"/>
              </a:rPr>
              <a:t>get_login</a:t>
            </a:r>
            <a:r>
              <a:rPr lang="en-US" altLang="zh-CN" sz="1800" dirty="0" smtClean="0">
                <a:latin typeface="+mn-ea"/>
                <a:ea typeface="+mn-ea"/>
              </a:rPr>
              <a:t>()</a:t>
            </a:r>
            <a:r>
              <a:rPr lang="zh-CN" altLang="en-US" sz="1800" dirty="0" smtClean="0">
                <a:latin typeface="+mn-ea"/>
                <a:ea typeface="+mn-ea"/>
              </a:rPr>
              <a:t>的动作（</a:t>
            </a:r>
            <a:r>
              <a:rPr lang="en-US" altLang="zh-CN" sz="1800" dirty="0" smtClean="0">
                <a:latin typeface="+mn-ea"/>
                <a:ea typeface="+mn-ea"/>
              </a:rPr>
              <a:t>action</a:t>
            </a:r>
            <a:r>
              <a:rPr lang="zh-CN" altLang="en-US" sz="1800" dirty="0" smtClean="0">
                <a:latin typeface="+mn-ea"/>
                <a:ea typeface="+mn-ea"/>
              </a:rPr>
              <a:t>）来处理获取登陆页面的服务；同时也声明了一个</a:t>
            </a:r>
            <a:r>
              <a:rPr lang="en-US" altLang="zh-CN" sz="1800" dirty="0" err="1" smtClean="0">
                <a:latin typeface="+mn-ea"/>
                <a:ea typeface="+mn-ea"/>
              </a:rPr>
              <a:t>post_login</a:t>
            </a:r>
            <a:r>
              <a:rPr lang="en-US" altLang="zh-CN" sz="1800" dirty="0" smtClean="0">
                <a:latin typeface="+mn-ea"/>
                <a:ea typeface="+mn-ea"/>
              </a:rPr>
              <a:t>()</a:t>
            </a:r>
            <a:r>
              <a:rPr lang="zh-CN" altLang="en-US" sz="1800" dirty="0" smtClean="0">
                <a:latin typeface="+mn-ea"/>
                <a:ea typeface="+mn-ea"/>
              </a:rPr>
              <a:t>动作（</a:t>
            </a:r>
            <a:r>
              <a:rPr lang="en-US" altLang="zh-CN" sz="1800" dirty="0" smtClean="0">
                <a:latin typeface="+mn-ea"/>
                <a:ea typeface="+mn-ea"/>
              </a:rPr>
              <a:t>action</a:t>
            </a:r>
            <a:r>
              <a:rPr lang="zh-CN" altLang="en-US" sz="1800" dirty="0" smtClean="0">
                <a:latin typeface="+mn-ea"/>
                <a:ea typeface="+mn-ea"/>
              </a:rPr>
              <a:t>）来校验表单</a:t>
            </a:r>
            <a:r>
              <a:rPr lang="en-US" altLang="zh-CN" sz="1800" dirty="0" smtClean="0">
                <a:latin typeface="+mn-ea"/>
                <a:ea typeface="+mn-ea"/>
              </a:rPr>
              <a:t>POST</a:t>
            </a:r>
            <a:r>
              <a:rPr lang="zh-CN" altLang="en-US" sz="1800" dirty="0" smtClean="0">
                <a:latin typeface="+mn-ea"/>
                <a:ea typeface="+mn-ea"/>
              </a:rPr>
              <a:t>过来的数据，并且在验证之后，做出重新转向（</a:t>
            </a:r>
            <a:r>
              <a:rPr lang="en-US" altLang="zh-CN" sz="1800" dirty="0" smtClean="0">
                <a:latin typeface="+mn-ea"/>
                <a:ea typeface="+mn-ea"/>
              </a:rPr>
              <a:t>redirect</a:t>
            </a:r>
            <a:r>
              <a:rPr lang="zh-CN" altLang="en-US" sz="1800" dirty="0" smtClean="0">
                <a:latin typeface="+mn-ea"/>
                <a:ea typeface="+mn-ea"/>
              </a:rPr>
              <a:t>）到登陆页面还是转向控制台的决定。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6)</a:t>
            </a:r>
            <a:r>
              <a:rPr lang="zh-CN" altLang="en-US" sz="1800" dirty="0" smtClean="0">
                <a:latin typeface="+mn-ea"/>
                <a:ea typeface="+mn-ea"/>
              </a:rPr>
              <a:t>自动加载类（</a:t>
            </a:r>
            <a:r>
              <a:rPr lang="en-US" altLang="zh-CN" sz="1800" dirty="0" smtClean="0">
                <a:latin typeface="+mn-ea"/>
                <a:ea typeface="+mn-ea"/>
              </a:rPr>
              <a:t>Class Auto-loading</a:t>
            </a:r>
            <a:r>
              <a:rPr lang="zh-CN" altLang="en-US" sz="1800" dirty="0" smtClean="0">
                <a:latin typeface="+mn-ea"/>
                <a:ea typeface="+mn-ea"/>
              </a:rPr>
              <a:t>）简化了类（</a:t>
            </a:r>
            <a:r>
              <a:rPr lang="en-US" altLang="zh-CN" sz="1800" dirty="0" smtClean="0">
                <a:latin typeface="+mn-ea"/>
                <a:ea typeface="+mn-ea"/>
              </a:rPr>
              <a:t>class</a:t>
            </a:r>
            <a:r>
              <a:rPr lang="zh-CN" altLang="en-US" sz="1800" dirty="0" smtClean="0">
                <a:latin typeface="+mn-ea"/>
                <a:ea typeface="+mn-ea"/>
              </a:rPr>
              <a:t>）的加载工作，以后就可以不用去维护自动加载配置表和非必须的组件加载工作了。当你想加载任何库（</a:t>
            </a:r>
            <a:r>
              <a:rPr lang="en-US" altLang="zh-CN" sz="1800" dirty="0" smtClean="0">
                <a:latin typeface="+mn-ea"/>
                <a:ea typeface="+mn-ea"/>
              </a:rPr>
              <a:t>library</a:t>
            </a:r>
            <a:r>
              <a:rPr lang="zh-CN" altLang="en-US" sz="1800" dirty="0" smtClean="0">
                <a:latin typeface="+mn-ea"/>
                <a:ea typeface="+mn-ea"/>
              </a:rPr>
              <a:t>）或模型（</a:t>
            </a:r>
            <a:r>
              <a:rPr lang="en-US" altLang="zh-CN" sz="1800" dirty="0" smtClean="0">
                <a:latin typeface="+mn-ea"/>
                <a:ea typeface="+mn-ea"/>
              </a:rPr>
              <a:t>model</a:t>
            </a:r>
            <a:r>
              <a:rPr lang="zh-CN" altLang="en-US" sz="1800" dirty="0" smtClean="0">
                <a:latin typeface="+mn-ea"/>
                <a:ea typeface="+mn-ea"/>
              </a:rPr>
              <a:t>）时，立即使用就行了，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会自动帮你加载需要的文件。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 dirty="0" smtClean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8900192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341867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err="1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框架特点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41988" y="1414105"/>
            <a:ext cx="85329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7)</a:t>
            </a:r>
            <a:r>
              <a:rPr lang="zh-CN" altLang="en-US" sz="1800" dirty="0" smtClean="0">
                <a:latin typeface="+mn-ea"/>
                <a:ea typeface="+mn-ea"/>
              </a:rPr>
              <a:t>视图组装器（</a:t>
            </a:r>
            <a:r>
              <a:rPr lang="en-US" altLang="zh-CN" sz="1800" dirty="0" smtClean="0">
                <a:latin typeface="+mn-ea"/>
                <a:ea typeface="+mn-ea"/>
              </a:rPr>
              <a:t>View Composers</a:t>
            </a:r>
            <a:r>
              <a:rPr lang="zh-CN" altLang="en-US" sz="1800" dirty="0" smtClean="0">
                <a:latin typeface="+mn-ea"/>
                <a:ea typeface="+mn-ea"/>
              </a:rPr>
              <a:t>）本质上就是一段代码，这段代码在视图（</a:t>
            </a:r>
            <a:r>
              <a:rPr lang="en-US" altLang="zh-CN" sz="1800" dirty="0" smtClean="0">
                <a:latin typeface="+mn-ea"/>
                <a:ea typeface="+mn-ea"/>
              </a:rPr>
              <a:t>View</a:t>
            </a:r>
            <a:r>
              <a:rPr lang="zh-CN" altLang="en-US" sz="1800" dirty="0" smtClean="0">
                <a:latin typeface="+mn-ea"/>
                <a:ea typeface="+mn-ea"/>
              </a:rPr>
              <a:t>）加载时会自动执行。最好的例子就是博客中的侧边随机文章推荐，“视图组装器”中包含了加载随机文章推荐的逻辑，这样，你只需要加载内容区域的视图（</a:t>
            </a:r>
            <a:r>
              <a:rPr lang="en-US" altLang="zh-CN" sz="1800" dirty="0" smtClean="0">
                <a:latin typeface="+mn-ea"/>
                <a:ea typeface="+mn-ea"/>
              </a:rPr>
              <a:t>view</a:t>
            </a:r>
            <a:r>
              <a:rPr lang="zh-CN" altLang="en-US" sz="1800" dirty="0" smtClean="0">
                <a:latin typeface="+mn-ea"/>
                <a:ea typeface="+mn-ea"/>
              </a:rPr>
              <a:t>）就行了，其它的事情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会帮你自动完成。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8)</a:t>
            </a:r>
            <a:r>
              <a:rPr lang="zh-CN" altLang="en-US" sz="1800" dirty="0" smtClean="0">
                <a:latin typeface="+mn-ea"/>
                <a:ea typeface="+mn-ea"/>
              </a:rPr>
              <a:t>反向控制容器（</a:t>
            </a:r>
            <a:r>
              <a:rPr lang="en-US" altLang="zh-CN" sz="1800" dirty="0" err="1" smtClean="0">
                <a:latin typeface="+mn-ea"/>
                <a:ea typeface="+mn-ea"/>
              </a:rPr>
              <a:t>IoC</a:t>
            </a:r>
            <a:r>
              <a:rPr lang="en-US" altLang="zh-CN" sz="1800" dirty="0" smtClean="0">
                <a:latin typeface="+mn-ea"/>
                <a:ea typeface="+mn-ea"/>
              </a:rPr>
              <a:t> container</a:t>
            </a:r>
            <a:r>
              <a:rPr lang="zh-CN" altLang="en-US" sz="1800" dirty="0" smtClean="0">
                <a:latin typeface="+mn-ea"/>
                <a:ea typeface="+mn-ea"/>
              </a:rPr>
              <a:t>）提供了生成新对象、随时实例化对象、访问单例（</a:t>
            </a:r>
            <a:r>
              <a:rPr lang="en-US" altLang="zh-CN" sz="1800" dirty="0" smtClean="0">
                <a:latin typeface="+mn-ea"/>
                <a:ea typeface="+mn-ea"/>
              </a:rPr>
              <a:t>singleton</a:t>
            </a:r>
            <a:r>
              <a:rPr lang="zh-CN" altLang="en-US" sz="1800" dirty="0" smtClean="0">
                <a:latin typeface="+mn-ea"/>
                <a:ea typeface="+mn-ea"/>
              </a:rPr>
              <a:t>）对象的便捷方式。反向控制（</a:t>
            </a:r>
            <a:r>
              <a:rPr lang="en-US" altLang="zh-CN" sz="1800" dirty="0" err="1" smtClean="0">
                <a:latin typeface="+mn-ea"/>
                <a:ea typeface="+mn-ea"/>
              </a:rPr>
              <a:t>IoC</a:t>
            </a:r>
            <a:r>
              <a:rPr lang="zh-CN" altLang="en-US" sz="1800" dirty="0" smtClean="0">
                <a:latin typeface="+mn-ea"/>
                <a:ea typeface="+mn-ea"/>
              </a:rPr>
              <a:t>）意味着你几乎不需要特意去加载外部的库（</a:t>
            </a:r>
            <a:r>
              <a:rPr lang="en-US" altLang="zh-CN" sz="1800" dirty="0" smtClean="0">
                <a:latin typeface="+mn-ea"/>
                <a:ea typeface="+mn-ea"/>
              </a:rPr>
              <a:t>libraries</a:t>
            </a:r>
            <a:r>
              <a:rPr lang="zh-CN" altLang="en-US" sz="1800" dirty="0" smtClean="0">
                <a:latin typeface="+mn-ea"/>
                <a:ea typeface="+mn-ea"/>
              </a:rPr>
              <a:t>），就可以在代码中的任意位置访问这些对象，并且不需要忍受繁杂、冗余的代码结构。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9)</a:t>
            </a:r>
            <a:r>
              <a:rPr lang="zh-CN" altLang="en-US" sz="1800" dirty="0" smtClean="0">
                <a:latin typeface="+mn-ea"/>
                <a:ea typeface="+mn-ea"/>
              </a:rPr>
              <a:t>迁移（</a:t>
            </a:r>
            <a:r>
              <a:rPr lang="en-US" altLang="zh-CN" sz="1800" dirty="0" smtClean="0">
                <a:latin typeface="+mn-ea"/>
                <a:ea typeface="+mn-ea"/>
              </a:rPr>
              <a:t>Migrations</a:t>
            </a:r>
            <a:r>
              <a:rPr lang="zh-CN" altLang="en-US" sz="1800" dirty="0" smtClean="0">
                <a:latin typeface="+mn-ea"/>
                <a:ea typeface="+mn-ea"/>
              </a:rPr>
              <a:t>）就像是版本控制（</a:t>
            </a:r>
            <a:r>
              <a:rPr lang="en-US" altLang="zh-CN" sz="1800" dirty="0" smtClean="0">
                <a:latin typeface="+mn-ea"/>
                <a:ea typeface="+mn-ea"/>
              </a:rPr>
              <a:t>version control</a:t>
            </a:r>
            <a:r>
              <a:rPr lang="zh-CN" altLang="en-US" sz="1800" dirty="0" smtClean="0">
                <a:latin typeface="+mn-ea"/>
                <a:ea typeface="+mn-ea"/>
              </a:rPr>
              <a:t>）工具，不过，它管理的是数据库范式，并且直接集成在了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中。你可以使用“</a:t>
            </a:r>
            <a:r>
              <a:rPr lang="en-US" altLang="zh-CN" sz="1800" dirty="0" smtClean="0">
                <a:latin typeface="+mn-ea"/>
                <a:ea typeface="+mn-ea"/>
              </a:rPr>
              <a:t>Artisan”</a:t>
            </a:r>
            <a:r>
              <a:rPr lang="zh-CN" altLang="en-US" sz="1800" dirty="0" smtClean="0">
                <a:latin typeface="+mn-ea"/>
                <a:ea typeface="+mn-ea"/>
              </a:rPr>
              <a:t>命令行工具生成、执行“迁移”指令。当你的小组成员改变了数据库范式的时候，你就可以轻松的通过版本控制工具更新当前工程，然后执行“迁移</a:t>
            </a:r>
            <a:r>
              <a:rPr lang="en-US" altLang="zh-CN" sz="1800" dirty="0" smtClean="0">
                <a:latin typeface="+mn-ea"/>
                <a:ea typeface="+mn-ea"/>
              </a:rPr>
              <a:t>"</a:t>
            </a:r>
            <a:r>
              <a:rPr lang="zh-CN" altLang="en-US" sz="1800" dirty="0" smtClean="0">
                <a:latin typeface="+mn-ea"/>
                <a:ea typeface="+mn-ea"/>
              </a:rPr>
              <a:t>指令即可，好了，你的数据库已经是最新的了！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 dirty="0" smtClean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2691153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433248" y="646112"/>
            <a:ext cx="341867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   </a:t>
            </a:r>
            <a:r>
              <a:rPr lang="en-US" altLang="zh-CN" sz="2700" dirty="0" err="1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框架特点</a:t>
            </a:r>
            <a:endParaRPr lang="en-US" altLang="zh-CN" sz="2700" dirty="0" smtClean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41988" y="1691103"/>
            <a:ext cx="85329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10) </a:t>
            </a:r>
            <a:r>
              <a:rPr lang="zh-CN" altLang="en-US" sz="1800" dirty="0" smtClean="0">
                <a:latin typeface="+mn-ea"/>
                <a:ea typeface="+mn-ea"/>
              </a:rPr>
              <a:t>单元测试（</a:t>
            </a:r>
            <a:r>
              <a:rPr lang="en-US" altLang="zh-CN" sz="1800" dirty="0" smtClean="0">
                <a:latin typeface="+mn-ea"/>
                <a:ea typeface="+mn-ea"/>
              </a:rPr>
              <a:t>Unit-Testing</a:t>
            </a:r>
            <a:r>
              <a:rPr lang="zh-CN" altLang="en-US" sz="1800" dirty="0" smtClean="0">
                <a:latin typeface="+mn-ea"/>
                <a:ea typeface="+mn-ea"/>
              </a:rPr>
              <a:t>）是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中很重要的部分。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自身就包含数以百计的测试用例，以保障任何一处的修改不会影响其它部分的功能，这就是为什么在业内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被认为是最稳版本的原因之一。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也提供了方便的功能，让你自己的代码容易的进行单元测试。通过</a:t>
            </a:r>
            <a:r>
              <a:rPr lang="en-US" altLang="zh-CN" sz="1800" dirty="0" smtClean="0">
                <a:latin typeface="+mn-ea"/>
                <a:ea typeface="+mn-ea"/>
              </a:rPr>
              <a:t>Artisan</a:t>
            </a:r>
            <a:r>
              <a:rPr lang="zh-CN" altLang="en-US" sz="1800" dirty="0" smtClean="0">
                <a:latin typeface="+mn-ea"/>
                <a:ea typeface="+mn-ea"/>
              </a:rPr>
              <a:t>命令行工具就可以运行所有的测试用例。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dirty="0" smtClean="0">
                <a:latin typeface="+mn-ea"/>
                <a:ea typeface="+mn-ea"/>
              </a:rPr>
              <a:t>11)</a:t>
            </a:r>
            <a:r>
              <a:rPr lang="zh-CN" altLang="en-US" sz="1800" dirty="0" smtClean="0">
                <a:latin typeface="+mn-ea"/>
                <a:ea typeface="+mn-ea"/>
              </a:rPr>
              <a:t>自动分页（</a:t>
            </a:r>
            <a:r>
              <a:rPr lang="en-US" altLang="zh-CN" sz="1800" dirty="0" smtClean="0">
                <a:latin typeface="+mn-ea"/>
                <a:ea typeface="+mn-ea"/>
              </a:rPr>
              <a:t>Automatic Pagination</a:t>
            </a:r>
            <a:r>
              <a:rPr lang="zh-CN" altLang="en-US" sz="1800" dirty="0" smtClean="0">
                <a:latin typeface="+mn-ea"/>
                <a:ea typeface="+mn-ea"/>
              </a:rPr>
              <a:t>）功能避免了在你的业务逻辑中混入大量无关分页配置代码。方便的是不需要记住当前页，只要从数据库中获取总的条目数量，然后使用</a:t>
            </a:r>
            <a:r>
              <a:rPr lang="en-US" altLang="zh-CN" sz="1800" dirty="0" smtClean="0">
                <a:latin typeface="+mn-ea"/>
                <a:ea typeface="+mn-ea"/>
              </a:rPr>
              <a:t>limit/offset</a:t>
            </a:r>
            <a:r>
              <a:rPr lang="zh-CN" altLang="en-US" sz="1800" dirty="0" smtClean="0">
                <a:latin typeface="+mn-ea"/>
                <a:ea typeface="+mn-ea"/>
              </a:rPr>
              <a:t>获取选定的数据，最后调用‘</a:t>
            </a:r>
            <a:r>
              <a:rPr lang="en-US" altLang="zh-CN" sz="1800" dirty="0" smtClean="0">
                <a:latin typeface="+mn-ea"/>
                <a:ea typeface="+mn-ea"/>
              </a:rPr>
              <a:t>paginate’</a:t>
            </a:r>
            <a:r>
              <a:rPr lang="zh-CN" altLang="en-US" sz="1800" dirty="0" smtClean="0">
                <a:latin typeface="+mn-ea"/>
                <a:ea typeface="+mn-ea"/>
              </a:rPr>
              <a:t>方法，让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将各页链接输出到指定的视图（</a:t>
            </a:r>
            <a:r>
              <a:rPr lang="en-US" altLang="zh-CN" sz="1800" dirty="0" smtClean="0">
                <a:latin typeface="+mn-ea"/>
                <a:ea typeface="+mn-ea"/>
              </a:rPr>
              <a:t>View)</a:t>
            </a:r>
            <a:r>
              <a:rPr lang="zh-CN" altLang="en-US" sz="1800" dirty="0" smtClean="0">
                <a:latin typeface="+mn-ea"/>
                <a:ea typeface="+mn-ea"/>
              </a:rPr>
              <a:t>中即可，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会替你自动完成所有工作。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的自动分页系统被设计为容易实现、易于修改。虽然</a:t>
            </a:r>
            <a:r>
              <a:rPr lang="en-US" altLang="zh-CN" sz="1800" dirty="0" err="1" smtClean="0">
                <a:latin typeface="+mn-ea"/>
                <a:ea typeface="+mn-ea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</a:rPr>
              <a:t>可以自动处理这些工作，但是不要忘了调用相应方法和手动配置分页系统哦！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 dirty="0" smtClean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6291268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ChangeArrowheads="1"/>
          </p:cNvSpPr>
          <p:nvPr/>
        </p:nvSpPr>
        <p:spPr bwMode="auto">
          <a:xfrm>
            <a:off x="7383463" y="1835150"/>
            <a:ext cx="1381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zh-CN" altLang="en-US" sz="1500">
              <a:solidFill>
                <a:schemeClr val="accent1"/>
              </a:solidFill>
              <a:latin typeface="Lucida Sans Unicode" panose="020B0602030504020204" pitchFamily="34" charset="0"/>
              <a:sym typeface="Lucida Sans Unicode" panose="020B0602030504020204" pitchFamily="34" charset="0"/>
            </a:endParaRPr>
          </a:p>
        </p:txBody>
      </p:sp>
      <p:pic>
        <p:nvPicPr>
          <p:cNvPr id="522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Rectangle 9"/>
          <p:cNvSpPr>
            <a:spLocks noChangeArrowheads="1"/>
          </p:cNvSpPr>
          <p:nvPr/>
        </p:nvSpPr>
        <p:spPr bwMode="auto">
          <a:xfrm>
            <a:off x="673100" y="612775"/>
            <a:ext cx="1162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 b="1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小结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1989" name="Text Box 3"/>
          <p:cNvSpPr>
            <a:spLocks noChangeArrowheads="1"/>
          </p:cNvSpPr>
          <p:nvPr/>
        </p:nvSpPr>
        <p:spPr bwMode="auto">
          <a:xfrm>
            <a:off x="611188" y="1455738"/>
            <a:ext cx="7885112" cy="191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Arial" panose="020B0604020202020204" pitchFamily="34" charset="0"/>
              </a:rPr>
              <a:t>       </a:t>
            </a:r>
            <a:r>
              <a:rPr lang="zh-CN" altLang="zh-CN" sz="2000" dirty="0">
                <a:latin typeface="Arial" panose="020B0604020202020204" pitchFamily="34" charset="0"/>
              </a:rPr>
              <a:t>本章主要介绍</a:t>
            </a:r>
            <a:r>
              <a:rPr lang="zh-CN" altLang="zh-CN" sz="2000" dirty="0" smtClean="0">
                <a:latin typeface="Arial" panose="020B0604020202020204" pitchFamily="34" charset="0"/>
              </a:rPr>
              <a:t>了</a:t>
            </a:r>
            <a:r>
              <a:rPr lang="en-US" altLang="zh-CN" sz="2000" dirty="0" err="1" smtClean="0">
                <a:latin typeface="Arial" panose="020B0604020202020204" pitchFamily="34" charset="0"/>
              </a:rPr>
              <a:t>Laravel</a:t>
            </a:r>
            <a:r>
              <a:rPr lang="zh-CN" altLang="en-US" sz="2000" dirty="0" smtClean="0">
                <a:latin typeface="Arial" panose="020B0604020202020204" pitchFamily="34" charset="0"/>
              </a:rPr>
              <a:t>框架的安装配置以及语法知识，</a:t>
            </a:r>
            <a:r>
              <a:rPr lang="zh-CN" altLang="zh-CN" sz="2000" dirty="0" smtClean="0">
                <a:latin typeface="Arial" panose="020B0604020202020204" pitchFamily="34" charset="0"/>
              </a:rPr>
              <a:t>使用</a:t>
            </a:r>
            <a:r>
              <a:rPr lang="en-US" altLang="zh-CN" sz="2000" dirty="0" err="1" smtClean="0">
                <a:latin typeface="Arial" panose="020B0604020202020204" pitchFamily="34" charset="0"/>
              </a:rPr>
              <a:t>Laravel</a:t>
            </a:r>
            <a:r>
              <a:rPr lang="zh-CN" altLang="en-US" sz="2000" dirty="0" smtClean="0">
                <a:latin typeface="Arial" panose="020B0604020202020204" pitchFamily="34" charset="0"/>
              </a:rPr>
              <a:t>框架构建动态网站</a:t>
            </a:r>
            <a:r>
              <a:rPr lang="zh-CN" altLang="zh-CN" sz="2000" dirty="0" smtClean="0">
                <a:latin typeface="Arial" panose="020B0604020202020204" pitchFamily="34" charset="0"/>
              </a:rPr>
              <a:t>的</a:t>
            </a:r>
            <a:r>
              <a:rPr lang="zh-CN" altLang="zh-CN" sz="2000" dirty="0">
                <a:latin typeface="Arial" panose="020B0604020202020204" pitchFamily="34" charset="0"/>
              </a:rPr>
              <a:t>方法。通过本章的学习</a:t>
            </a:r>
            <a:r>
              <a:rPr lang="zh-CN" altLang="zh-CN" sz="2000" dirty="0" smtClean="0">
                <a:latin typeface="Arial" panose="020B0604020202020204" pitchFamily="34" charset="0"/>
              </a:rPr>
              <a:t>，能够</a:t>
            </a:r>
            <a:r>
              <a:rPr lang="zh-CN" altLang="zh-CN" sz="2000" dirty="0">
                <a:latin typeface="Arial" panose="020B0604020202020204" pitchFamily="34" charset="0"/>
              </a:rPr>
              <a:t>帮助读者在此基础上更深层次地</a:t>
            </a:r>
            <a:r>
              <a:rPr lang="zh-CN" altLang="zh-CN" sz="2000" dirty="0" smtClean="0">
                <a:latin typeface="Arial" panose="020B0604020202020204" pitchFamily="34" charset="0"/>
              </a:rPr>
              <a:t>学习</a:t>
            </a:r>
            <a:r>
              <a:rPr lang="en-US" altLang="zh-CN" sz="2000" dirty="0" err="1" smtClean="0">
                <a:latin typeface="Arial" panose="020B0604020202020204" pitchFamily="34" charset="0"/>
              </a:rPr>
              <a:t>Laravel</a:t>
            </a:r>
            <a:r>
              <a:rPr lang="zh-CN" altLang="en-US" sz="2000" dirty="0" smtClean="0">
                <a:latin typeface="Arial" panose="020B0604020202020204" pitchFamily="34" charset="0"/>
              </a:rPr>
              <a:t>框架</a:t>
            </a:r>
            <a:r>
              <a:rPr lang="zh-CN" altLang="zh-CN" sz="2000" dirty="0" smtClean="0">
                <a:latin typeface="Arial" panose="020B0604020202020204" pitchFamily="34" charset="0"/>
              </a:rPr>
              <a:t>的</a:t>
            </a:r>
            <a:r>
              <a:rPr lang="zh-CN" altLang="zh-CN" sz="2000" dirty="0">
                <a:latin typeface="Arial" panose="020B0604020202020204" pitchFamily="34" charset="0"/>
              </a:rPr>
              <a:t>相关技术，并进一步学习</a:t>
            </a:r>
            <a:r>
              <a:rPr lang="zh-CN" altLang="zh-CN" sz="2000" dirty="0" smtClean="0">
                <a:latin typeface="Arial" panose="020B0604020202020204" pitchFamily="34" charset="0"/>
              </a:rPr>
              <a:t>使用</a:t>
            </a:r>
            <a:r>
              <a:rPr lang="en-US" altLang="zh-CN" sz="2000" dirty="0" err="1" smtClean="0">
                <a:latin typeface="Arial" panose="020B0604020202020204" pitchFamily="34" charset="0"/>
              </a:rPr>
              <a:t>Laravel</a:t>
            </a:r>
            <a:r>
              <a:rPr lang="zh-CN" altLang="en-US" sz="2000" dirty="0" smtClean="0">
                <a:latin typeface="Arial" panose="020B0604020202020204" pitchFamily="34" charset="0"/>
              </a:rPr>
              <a:t>框架构建动态网站的方法</a:t>
            </a:r>
            <a:r>
              <a:rPr lang="zh-CN" altLang="en-US" sz="2000" b="1" dirty="0" smtClean="0">
                <a:solidFill>
                  <a:srgbClr val="494429"/>
                </a:solidFill>
                <a:latin typeface="宋体" panose="02010600030101010101" pitchFamily="2" charset="-122"/>
              </a:rPr>
              <a:t>。</a:t>
            </a:r>
            <a:endParaRPr lang="zh-CN" altLang="en-US" sz="2000" b="1" dirty="0">
              <a:solidFill>
                <a:srgbClr val="494429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639313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9"/>
          <p:cNvSpPr>
            <a:spLocks noChangeArrowheads="1"/>
          </p:cNvSpPr>
          <p:nvPr/>
        </p:nvSpPr>
        <p:spPr bwMode="auto">
          <a:xfrm>
            <a:off x="781050" y="639763"/>
            <a:ext cx="4619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 dirty="0" err="1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2700" dirty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简介</a:t>
            </a:r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2000250" y="1266825"/>
            <a:ext cx="1381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199" name="TextBox 11"/>
          <p:cNvSpPr>
            <a:spLocks noChangeArrowheads="1"/>
          </p:cNvSpPr>
          <p:nvPr/>
        </p:nvSpPr>
        <p:spPr bwMode="auto">
          <a:xfrm>
            <a:off x="1295400" y="1462088"/>
            <a:ext cx="105727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传参格式</a:t>
            </a:r>
          </a:p>
        </p:txBody>
      </p:sp>
      <p:sp>
        <p:nvSpPr>
          <p:cNvPr id="12" name="Rectangle 3"/>
          <p:cNvSpPr txBox="1">
            <a:spLocks/>
          </p:cNvSpPr>
          <p:nvPr/>
        </p:nvSpPr>
        <p:spPr bwMode="auto">
          <a:xfrm>
            <a:off x="611560" y="1508125"/>
            <a:ext cx="7848872" cy="28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9pPr>
          </a:lstStyle>
          <a:p>
            <a:pPr algn="l"/>
            <a:r>
              <a:rPr lang="en-US" altLang="zh-CN" sz="1800" kern="0" dirty="0" smtClean="0">
                <a:latin typeface="+mn-ea"/>
              </a:rPr>
              <a:t>    </a:t>
            </a:r>
            <a:r>
              <a:rPr lang="en-US" altLang="zh-CN" sz="1800" kern="0" dirty="0" err="1" smtClean="0">
                <a:latin typeface="+mn-ea"/>
              </a:rPr>
              <a:t>Laravel</a:t>
            </a:r>
            <a:r>
              <a:rPr lang="zh-CN" altLang="en-US" sz="1800" kern="0" dirty="0" smtClean="0">
                <a:latin typeface="+mn-ea"/>
              </a:rPr>
              <a:t>是一套优雅简介的</a:t>
            </a:r>
            <a:r>
              <a:rPr lang="en-US" altLang="zh-CN" sz="1800" kern="0" dirty="0" smtClean="0">
                <a:latin typeface="+mn-ea"/>
              </a:rPr>
              <a:t>PHP</a:t>
            </a:r>
            <a:r>
              <a:rPr lang="zh-CN" altLang="en-US" sz="1800" kern="0" dirty="0" smtClean="0">
                <a:latin typeface="+mn-ea"/>
              </a:rPr>
              <a:t>开发框架，受欢迎程度非常之高，功能强大，工具齐全。</a:t>
            </a:r>
          </a:p>
          <a:p>
            <a:pPr algn="l"/>
            <a:r>
              <a:rPr lang="zh-CN" altLang="en-US" sz="1800" kern="0" dirty="0" smtClean="0">
                <a:latin typeface="+mn-ea"/>
              </a:rPr>
              <a:t>    本章学习以</a:t>
            </a:r>
            <a:r>
              <a:rPr lang="en-US" altLang="zh-CN" sz="1800" kern="0" dirty="0" smtClean="0">
                <a:latin typeface="+mn-ea"/>
              </a:rPr>
              <a:t>laravel5.2.15</a:t>
            </a:r>
            <a:r>
              <a:rPr lang="zh-CN" altLang="en-US" sz="1800" kern="0" dirty="0" smtClean="0">
                <a:latin typeface="+mn-ea"/>
              </a:rPr>
              <a:t>版本为框架的版本</a:t>
            </a:r>
            <a:r>
              <a:rPr lang="zh-CN" altLang="en-US" sz="1800" kern="0" dirty="0">
                <a:latin typeface="+mn-ea"/>
              </a:rPr>
              <a:t>基础；由于</a:t>
            </a:r>
            <a:r>
              <a:rPr lang="en-US" altLang="zh-CN" sz="1800" kern="0" dirty="0" err="1">
                <a:latin typeface="+mn-ea"/>
              </a:rPr>
              <a:t>laravel</a:t>
            </a:r>
            <a:r>
              <a:rPr lang="zh-CN" altLang="en-US" sz="1800" kern="0" dirty="0">
                <a:latin typeface="+mn-ea"/>
              </a:rPr>
              <a:t>使用较多的</a:t>
            </a:r>
            <a:r>
              <a:rPr lang="en-US" altLang="zh-CN" sz="1800" kern="0" dirty="0" err="1">
                <a:latin typeface="+mn-ea"/>
              </a:rPr>
              <a:t>php</a:t>
            </a:r>
            <a:r>
              <a:rPr lang="zh-CN" altLang="en-US" sz="1800" kern="0" dirty="0">
                <a:latin typeface="+mn-ea"/>
              </a:rPr>
              <a:t>新特性，所以新版本的</a:t>
            </a:r>
            <a:r>
              <a:rPr lang="en-US" altLang="zh-CN" sz="1800" kern="0" dirty="0" err="1">
                <a:latin typeface="+mn-ea"/>
              </a:rPr>
              <a:t>laravel</a:t>
            </a:r>
            <a:r>
              <a:rPr lang="zh-CN" altLang="en-US" sz="1800" kern="0" dirty="0">
                <a:latin typeface="+mn-ea"/>
              </a:rPr>
              <a:t>对</a:t>
            </a:r>
            <a:r>
              <a:rPr lang="en-US" altLang="zh-CN" sz="1800" kern="0" dirty="0">
                <a:latin typeface="+mn-ea"/>
              </a:rPr>
              <a:t>PHP</a:t>
            </a:r>
            <a:r>
              <a:rPr lang="zh-CN" altLang="en-US" sz="1800" kern="0" dirty="0">
                <a:latin typeface="+mn-ea"/>
              </a:rPr>
              <a:t>的版本要求比较高，这里选择的</a:t>
            </a:r>
            <a:r>
              <a:rPr lang="en-US" altLang="zh-CN" sz="1800" kern="0" dirty="0">
                <a:latin typeface="+mn-ea"/>
              </a:rPr>
              <a:t>laravel5.2.15</a:t>
            </a:r>
            <a:r>
              <a:rPr lang="zh-CN" altLang="en-US" sz="1800" kern="0" dirty="0">
                <a:latin typeface="+mn-ea"/>
              </a:rPr>
              <a:t>要求 </a:t>
            </a:r>
            <a:r>
              <a:rPr lang="en-US" altLang="zh-CN" sz="1800" kern="0" dirty="0">
                <a:latin typeface="+mn-ea"/>
              </a:rPr>
              <a:t>PHP&gt;5.5.9+ </a:t>
            </a:r>
            <a:r>
              <a:rPr lang="zh-CN" altLang="en-US" sz="1800" kern="0" dirty="0" smtClean="0">
                <a:latin typeface="+mn-ea"/>
              </a:rPr>
              <a:t>。</a:t>
            </a:r>
            <a:endParaRPr lang="en-US" altLang="zh-CN" sz="1800" kern="0" dirty="0" smtClean="0">
              <a:latin typeface="+mn-ea"/>
            </a:endParaRPr>
          </a:p>
          <a:p>
            <a:pPr algn="l"/>
            <a:r>
              <a:rPr lang="en-US" altLang="zh-CN" sz="1800" kern="0" dirty="0">
                <a:latin typeface="+mn-ea"/>
              </a:rPr>
              <a:t> </a:t>
            </a:r>
            <a:r>
              <a:rPr lang="en-US" altLang="zh-CN" sz="1800" kern="0" dirty="0" smtClean="0">
                <a:latin typeface="+mn-ea"/>
              </a:rPr>
              <a:t>    Win</a:t>
            </a:r>
            <a:r>
              <a:rPr lang="zh-CN" altLang="en-US" sz="1800" kern="0" dirty="0">
                <a:latin typeface="+mn-ea"/>
              </a:rPr>
              <a:t>系统下推荐使用集成的开发环境比如</a:t>
            </a:r>
            <a:r>
              <a:rPr lang="en-US" altLang="zh-CN" sz="1800" kern="0" dirty="0" err="1">
                <a:latin typeface="+mn-ea"/>
              </a:rPr>
              <a:t>wamp</a:t>
            </a:r>
            <a:r>
              <a:rPr lang="zh-CN" altLang="en-US" sz="1800" kern="0" dirty="0">
                <a:latin typeface="+mn-ea"/>
              </a:rPr>
              <a:t>、</a:t>
            </a:r>
            <a:r>
              <a:rPr lang="en-US" altLang="zh-CN" sz="1800" kern="0" dirty="0" err="1">
                <a:latin typeface="+mn-ea"/>
              </a:rPr>
              <a:t>phpStudy</a:t>
            </a:r>
            <a:r>
              <a:rPr lang="zh-CN" altLang="en-US" sz="1800" kern="0" dirty="0">
                <a:latin typeface="+mn-ea"/>
              </a:rPr>
              <a:t>、</a:t>
            </a:r>
            <a:r>
              <a:rPr lang="en-US" altLang="zh-CN" sz="1800" kern="0" dirty="0" err="1">
                <a:latin typeface="+mn-ea"/>
              </a:rPr>
              <a:t>Xampp</a:t>
            </a:r>
            <a:r>
              <a:rPr lang="zh-CN" altLang="en-US" sz="1800" kern="0" dirty="0">
                <a:latin typeface="+mn-ea"/>
              </a:rPr>
              <a:t>都可以，下载安装的时候需要注意</a:t>
            </a:r>
            <a:r>
              <a:rPr lang="en-US" altLang="zh-CN" sz="1800" kern="0" dirty="0">
                <a:latin typeface="+mn-ea"/>
              </a:rPr>
              <a:t>PHP</a:t>
            </a:r>
            <a:r>
              <a:rPr lang="zh-CN" altLang="en-US" sz="1800" kern="0" dirty="0">
                <a:latin typeface="+mn-ea"/>
              </a:rPr>
              <a:t>版本，</a:t>
            </a:r>
            <a:r>
              <a:rPr lang="en-US" altLang="zh-CN" sz="1800" kern="0" dirty="0">
                <a:latin typeface="+mn-ea"/>
              </a:rPr>
              <a:t>Linux</a:t>
            </a:r>
            <a:r>
              <a:rPr lang="zh-CN" altLang="en-US" sz="1800" kern="0" dirty="0">
                <a:latin typeface="+mn-ea"/>
              </a:rPr>
              <a:t>系统下需要编译安装</a:t>
            </a:r>
            <a:r>
              <a:rPr lang="en-US" altLang="zh-CN" sz="1800" kern="0" dirty="0">
                <a:latin typeface="+mn-ea"/>
              </a:rPr>
              <a:t>,</a:t>
            </a:r>
            <a:r>
              <a:rPr lang="zh-CN" altLang="en-US" sz="1800" kern="0" dirty="0">
                <a:latin typeface="+mn-ea"/>
              </a:rPr>
              <a:t>我们这里选择</a:t>
            </a:r>
            <a:r>
              <a:rPr lang="en-US" altLang="zh-CN" sz="1800" kern="0" dirty="0">
                <a:latin typeface="+mn-ea"/>
              </a:rPr>
              <a:t>XAMPP.</a:t>
            </a:r>
          </a:p>
          <a:p>
            <a:pPr algn="l"/>
            <a:endParaRPr lang="zh-CN" altLang="en-US" sz="1800" kern="0" dirty="0" smtClean="0">
              <a:latin typeface="+mn-ea"/>
            </a:endParaRPr>
          </a:p>
          <a:p>
            <a:pPr algn="l"/>
            <a:endParaRPr lang="zh-CN" altLang="en-US" sz="1800" kern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591131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/>
          </p:cNvSpPr>
          <p:nvPr>
            <p:ph idx="1"/>
          </p:nvPr>
        </p:nvSpPr>
        <p:spPr>
          <a:xfrm>
            <a:off x="357356" y="1315563"/>
            <a:ext cx="8607132" cy="35244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1800" dirty="0" smtClean="0">
                <a:latin typeface="+mn-ea"/>
              </a:rPr>
              <a:t>https://github.com/yuwenbo5/laravel5.2.15.git</a:t>
            </a:r>
            <a:r>
              <a:rPr lang="zh-CN" altLang="en-US" sz="1800" dirty="0" smtClean="0">
                <a:latin typeface="+mn-ea"/>
              </a:rPr>
              <a:t>；下载安装包后解压更改名称</a:t>
            </a:r>
            <a:r>
              <a:rPr lang="en-US" altLang="zh-CN" sz="1800" dirty="0" smtClean="0">
                <a:latin typeface="+mn-ea"/>
              </a:rPr>
              <a:t>(</a:t>
            </a:r>
            <a:r>
              <a:rPr lang="en-US" altLang="zh-CN" sz="1800" dirty="0" err="1" smtClean="0">
                <a:latin typeface="+mn-ea"/>
              </a:rPr>
              <a:t>laravel</a:t>
            </a:r>
            <a:r>
              <a:rPr lang="en-US" altLang="zh-CN" sz="1800" dirty="0" smtClean="0">
                <a:latin typeface="+mn-ea"/>
              </a:rPr>
              <a:t>)</a:t>
            </a:r>
            <a:r>
              <a:rPr lang="zh-CN" altLang="en-US" sz="1800" dirty="0" smtClean="0">
                <a:latin typeface="+mn-ea"/>
              </a:rPr>
              <a:t>，直接拷贝到环境根目录</a:t>
            </a:r>
            <a:r>
              <a:rPr lang="en-US" altLang="zh-CN" sz="1800" dirty="0" smtClean="0">
                <a:latin typeface="+mn-ea"/>
              </a:rPr>
              <a:t>d:/xampp/hodocs</a:t>
            </a:r>
            <a:r>
              <a:rPr lang="zh-CN" altLang="en-US" sz="1800" dirty="0" smtClean="0">
                <a:latin typeface="+mn-ea"/>
              </a:rPr>
              <a:t>中；打开浏览器输入</a:t>
            </a:r>
            <a:r>
              <a:rPr lang="en-US" altLang="zh-CN" sz="1800" dirty="0" err="1" smtClean="0">
                <a:latin typeface="+mn-ea"/>
              </a:rPr>
              <a:t>url</a:t>
            </a:r>
            <a:r>
              <a:rPr lang="zh-CN" altLang="en-US" sz="1800" dirty="0" smtClean="0">
                <a:latin typeface="+mn-ea"/>
              </a:rPr>
              <a:t>：</a:t>
            </a:r>
            <a:r>
              <a:rPr lang="en-US" altLang="zh-CN" sz="1800" dirty="0" smtClean="0">
                <a:latin typeface="+mn-ea"/>
              </a:rPr>
              <a:t>localhost/ </a:t>
            </a:r>
            <a:r>
              <a:rPr lang="zh-CN" altLang="en-US" sz="1800" dirty="0" smtClean="0">
                <a:latin typeface="+mn-ea"/>
              </a:rPr>
              <a:t>然后回车，出现如下画面表示安装成功：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673100" y="646113"/>
            <a:ext cx="263876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安装包下载安装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828" y="3334159"/>
            <a:ext cx="2871465" cy="150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4775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/>
          </p:cNvSpPr>
          <p:nvPr>
            <p:ph idx="1"/>
          </p:nvPr>
        </p:nvSpPr>
        <p:spPr>
          <a:xfrm>
            <a:off x="357356" y="1315563"/>
            <a:ext cx="8607132" cy="3524439"/>
          </a:xfrm>
        </p:spPr>
        <p:txBody>
          <a:bodyPr>
            <a:normAutofit/>
          </a:bodyPr>
          <a:lstStyle/>
          <a:p>
            <a:endParaRPr lang="en-US" altLang="zh-CN" sz="1800" dirty="0">
              <a:latin typeface="+mn-ea"/>
            </a:endParaRPr>
          </a:p>
          <a:p>
            <a:r>
              <a:rPr lang="en-US" altLang="zh-CN" sz="1800" dirty="0" err="1" smtClean="0">
                <a:latin typeface="+mn-ea"/>
              </a:rPr>
              <a:t>Composer</a:t>
            </a:r>
            <a:r>
              <a:rPr lang="en-US" altLang="zh-CN" sz="1800" dirty="0" err="1">
                <a:latin typeface="+mn-ea"/>
              </a:rPr>
              <a:t>是PHP中用来管理依赖</a:t>
            </a:r>
            <a:r>
              <a:rPr lang="en-US" altLang="zh-CN" sz="1800" dirty="0">
                <a:latin typeface="+mn-ea"/>
              </a:rPr>
              <a:t>(dependency)</a:t>
            </a:r>
            <a:r>
              <a:rPr lang="en-US" altLang="zh-CN" sz="1800" dirty="0" err="1">
                <a:latin typeface="+mn-ea"/>
              </a:rPr>
              <a:t>关系的工具。你可以在自己的项目中声明所依赖的外部工具库</a:t>
            </a:r>
            <a:r>
              <a:rPr lang="en-US" altLang="zh-CN" sz="1800" dirty="0">
                <a:latin typeface="+mn-ea"/>
              </a:rPr>
              <a:t>(libraries)，</a:t>
            </a:r>
            <a:r>
              <a:rPr lang="en-US" altLang="zh-CN" sz="1800" dirty="0" err="1">
                <a:latin typeface="+mn-ea"/>
              </a:rPr>
              <a:t>Composer会帮你安装这些依赖的库文件</a:t>
            </a:r>
            <a:r>
              <a:rPr lang="en-US" altLang="zh-CN" sz="1800" dirty="0">
                <a:latin typeface="+mn-ea"/>
              </a:rPr>
              <a:t>。</a:t>
            </a:r>
          </a:p>
          <a:p>
            <a:r>
              <a:rPr lang="en-US" altLang="zh-CN" sz="1800" dirty="0" err="1">
                <a:latin typeface="+mn-ea"/>
              </a:rPr>
              <a:t>cd到环境根目录，使用命令：composer</a:t>
            </a:r>
            <a:r>
              <a:rPr lang="en-US" altLang="zh-CN" sz="1800" dirty="0">
                <a:latin typeface="+mn-ea"/>
              </a:rPr>
              <a:t> create-project --prefer-</a:t>
            </a:r>
            <a:r>
              <a:rPr lang="en-US" altLang="zh-CN" sz="1800" dirty="0" err="1">
                <a:latin typeface="+mn-ea"/>
              </a:rPr>
              <a:t>dist</a:t>
            </a:r>
            <a:r>
              <a:rPr lang="en-US" altLang="zh-CN" sz="1800" dirty="0">
                <a:latin typeface="+mn-ea"/>
              </a:rPr>
              <a:t> </a:t>
            </a:r>
            <a:r>
              <a:rPr lang="en-US" altLang="zh-CN" sz="1800" dirty="0" err="1">
                <a:latin typeface="+mn-ea"/>
              </a:rPr>
              <a:t>laravel</a:t>
            </a:r>
            <a:r>
              <a:rPr lang="en-US" altLang="zh-CN" sz="1800" dirty="0">
                <a:latin typeface="+mn-ea"/>
              </a:rPr>
              <a:t>/</a:t>
            </a:r>
            <a:r>
              <a:rPr lang="en-US" altLang="zh-CN" sz="1800" dirty="0" err="1">
                <a:latin typeface="+mn-ea"/>
              </a:rPr>
              <a:t>laravel</a:t>
            </a:r>
            <a:r>
              <a:rPr lang="en-US" altLang="zh-CN" sz="1800" dirty="0">
                <a:latin typeface="+mn-ea"/>
              </a:rPr>
              <a:t>=5.2.15  </a:t>
            </a:r>
            <a:r>
              <a:rPr lang="en-US" altLang="zh-CN" sz="1800" dirty="0" err="1" smtClean="0">
                <a:latin typeface="+mn-ea"/>
              </a:rPr>
              <a:t>laravel</a:t>
            </a:r>
            <a:endParaRPr lang="en-US" altLang="zh-CN" sz="1800" dirty="0" smtClean="0">
              <a:latin typeface="+mn-ea"/>
            </a:endParaRPr>
          </a:p>
          <a:p>
            <a:r>
              <a:rPr lang="en-US" altLang="zh-CN" sz="1800" dirty="0" smtClean="0">
                <a:latin typeface="+mn-ea"/>
                <a:sym typeface="+mn-ea"/>
              </a:rPr>
              <a:t>composer </a:t>
            </a:r>
            <a:r>
              <a:rPr lang="en-US" altLang="zh-CN" sz="1800" dirty="0">
                <a:latin typeface="+mn-ea"/>
                <a:sym typeface="+mn-ea"/>
              </a:rPr>
              <a:t>create-project </a:t>
            </a:r>
            <a:r>
              <a:rPr lang="en-US" altLang="zh-CN" sz="1800" dirty="0" err="1">
                <a:latin typeface="+mn-ea"/>
                <a:sym typeface="+mn-ea"/>
              </a:rPr>
              <a:t>laravel</a:t>
            </a:r>
            <a:r>
              <a:rPr lang="en-US" altLang="zh-CN" sz="1800" dirty="0">
                <a:latin typeface="+mn-ea"/>
                <a:sym typeface="+mn-ea"/>
              </a:rPr>
              <a:t>/</a:t>
            </a:r>
            <a:r>
              <a:rPr lang="en-US" altLang="zh-CN" sz="1800" dirty="0" err="1">
                <a:latin typeface="+mn-ea"/>
                <a:sym typeface="+mn-ea"/>
              </a:rPr>
              <a:t>laravel</a:t>
            </a:r>
            <a:r>
              <a:rPr lang="en-US" altLang="zh-CN" sz="1800" dirty="0">
                <a:latin typeface="+mn-ea"/>
                <a:sym typeface="+mn-ea"/>
              </a:rPr>
              <a:t> </a:t>
            </a:r>
            <a:r>
              <a:rPr sz="1800" dirty="0" err="1">
                <a:latin typeface="+mn-ea"/>
                <a:sym typeface="+mn-ea"/>
              </a:rPr>
              <a:t>项目名称</a:t>
            </a:r>
            <a:r>
              <a:rPr lang="en-US" altLang="zh-CN" sz="1800" dirty="0">
                <a:latin typeface="+mn-ea"/>
                <a:sym typeface="+mn-ea"/>
              </a:rPr>
              <a:t> --prefer-</a:t>
            </a:r>
            <a:r>
              <a:rPr lang="en-US" altLang="zh-CN" sz="1800" dirty="0" err="1">
                <a:latin typeface="+mn-ea"/>
                <a:sym typeface="+mn-ea"/>
              </a:rPr>
              <a:t>dist</a:t>
            </a:r>
            <a:r>
              <a:rPr lang="en-US" altLang="zh-CN" sz="1800" dirty="0">
                <a:latin typeface="+mn-ea"/>
                <a:sym typeface="+mn-ea"/>
              </a:rPr>
              <a:t> </a:t>
            </a:r>
            <a:endParaRPr lang="en-US" altLang="zh-CN" sz="1800" dirty="0">
              <a:latin typeface="+mn-ea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673100" y="646113"/>
            <a:ext cx="263876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composer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安装</a:t>
            </a:r>
            <a:endParaRPr lang="zh-CN" altLang="en-US" sz="2700" dirty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096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043113"/>
            <a:ext cx="498157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18"/>
          <p:cNvSpPr>
            <a:spLocks noChangeArrowheads="1"/>
          </p:cNvSpPr>
          <p:nvPr/>
        </p:nvSpPr>
        <p:spPr bwMode="auto">
          <a:xfrm>
            <a:off x="2559050" y="2457450"/>
            <a:ext cx="391953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      </a:t>
            </a:r>
            <a:r>
              <a:rPr lang="en-US" altLang="zh-CN" sz="18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Laravel</a:t>
            </a:r>
            <a:r>
              <a:rPr lang="zh-CN" altLang="en-U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框架基础知识</a:t>
            </a:r>
            <a:endParaRPr lang="zh-CN" altLang="en-US" sz="18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 dirty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2292" name="Text Box 2"/>
          <p:cNvSpPr>
            <a:spLocks noChangeArrowheads="1"/>
          </p:cNvSpPr>
          <p:nvPr/>
        </p:nvSpPr>
        <p:spPr bwMode="auto">
          <a:xfrm>
            <a:off x="2192338" y="1716088"/>
            <a:ext cx="6340475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 dirty="0">
                <a:latin typeface="Arial" panose="020B0604020202020204" pitchFamily="34" charset="0"/>
              </a:rPr>
              <a:t>     </a:t>
            </a:r>
            <a:r>
              <a:rPr lang="en-US" altLang="zh-CN" sz="2800" b="1" dirty="0" smtClean="0">
                <a:latin typeface="Arial" panose="020B0604020202020204" pitchFamily="34" charset="0"/>
              </a:rPr>
              <a:t>MVC</a:t>
            </a:r>
            <a:r>
              <a:rPr lang="zh-CN" altLang="en-US" sz="2800" b="1" dirty="0" smtClean="0">
                <a:latin typeface="Arial" panose="020B0604020202020204" pitchFamily="34" charset="0"/>
              </a:rPr>
              <a:t>模式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12293" name="Text Box 2"/>
          <p:cNvSpPr>
            <a:spLocks noChangeArrowheads="1"/>
          </p:cNvSpPr>
          <p:nvPr/>
        </p:nvSpPr>
        <p:spPr bwMode="auto">
          <a:xfrm>
            <a:off x="2187575" y="2451100"/>
            <a:ext cx="48323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 dirty="0">
                <a:latin typeface="Arial" panose="020B0604020202020204" pitchFamily="34" charset="0"/>
              </a:rPr>
              <a:t>     </a:t>
            </a:r>
            <a:r>
              <a:rPr lang="en-US" altLang="zh-CN" sz="2800" b="1" dirty="0" err="1">
                <a:latin typeface="Arial" panose="020B0604020202020204" pitchFamily="34" charset="0"/>
              </a:rPr>
              <a:t>L</a:t>
            </a:r>
            <a:r>
              <a:rPr lang="en-US" altLang="zh-CN" sz="2800" b="1" dirty="0" err="1" smtClean="0">
                <a:latin typeface="Arial" panose="020B0604020202020204" pitchFamily="34" charset="0"/>
              </a:rPr>
              <a:t>aravel</a:t>
            </a:r>
            <a:r>
              <a:rPr lang="zh-CN" altLang="en-US" sz="2800" b="1" dirty="0" smtClean="0">
                <a:latin typeface="Arial" panose="020B0604020202020204" pitchFamily="34" charset="0"/>
              </a:rPr>
              <a:t>路由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pic>
        <p:nvPicPr>
          <p:cNvPr id="12294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88" y="18034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文本框 5"/>
          <p:cNvSpPr>
            <a:spLocks noChangeArrowheads="1"/>
          </p:cNvSpPr>
          <p:nvPr/>
        </p:nvSpPr>
        <p:spPr bwMode="auto">
          <a:xfrm>
            <a:off x="1954213" y="1914525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2296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25368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文本框 23"/>
          <p:cNvSpPr>
            <a:spLocks noChangeArrowheads="1"/>
          </p:cNvSpPr>
          <p:nvPr/>
        </p:nvSpPr>
        <p:spPr bwMode="auto">
          <a:xfrm>
            <a:off x="1946275" y="2646363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3" name="Text Box 2"/>
          <p:cNvSpPr>
            <a:spLocks noChangeArrowheads="1"/>
          </p:cNvSpPr>
          <p:nvPr/>
        </p:nvSpPr>
        <p:spPr bwMode="auto">
          <a:xfrm>
            <a:off x="2212504" y="3304057"/>
            <a:ext cx="4832350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 dirty="0">
                <a:latin typeface="Arial" panose="020B0604020202020204" pitchFamily="34" charset="0"/>
              </a:rPr>
              <a:t>     </a:t>
            </a:r>
            <a:r>
              <a:rPr lang="zh-CN" altLang="en-US" sz="2800" b="1" dirty="0">
                <a:latin typeface="Arial" panose="020B0604020202020204" pitchFamily="34" charset="0"/>
              </a:rPr>
              <a:t>视图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pic>
        <p:nvPicPr>
          <p:cNvPr id="14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949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23"/>
          <p:cNvSpPr>
            <a:spLocks noChangeArrowheads="1"/>
          </p:cNvSpPr>
          <p:nvPr/>
        </p:nvSpPr>
        <p:spPr bwMode="auto">
          <a:xfrm>
            <a:off x="1980729" y="3504513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03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6" name="Text Box 2"/>
          <p:cNvSpPr>
            <a:spLocks noChangeArrowheads="1"/>
          </p:cNvSpPr>
          <p:nvPr/>
        </p:nvSpPr>
        <p:spPr bwMode="auto">
          <a:xfrm>
            <a:off x="2453804" y="4090732"/>
            <a:ext cx="48323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 dirty="0" smtClean="0">
                <a:latin typeface="+mn-ea"/>
                <a:ea typeface="+mn-ea"/>
              </a:rPr>
              <a:t>模板</a:t>
            </a:r>
            <a:r>
              <a:rPr lang="en-US" altLang="zh-CN" sz="2800" b="1" dirty="0" smtClean="0">
                <a:latin typeface="+mn-ea"/>
                <a:ea typeface="+mn-ea"/>
              </a:rPr>
              <a:t>Blade</a:t>
            </a:r>
            <a:endParaRPr lang="zh-CN" altLang="en-US" sz="2800" b="1" dirty="0">
              <a:latin typeface="+mn-ea"/>
              <a:ea typeface="+mn-ea"/>
            </a:endParaRPr>
          </a:p>
        </p:txBody>
      </p:sp>
      <p:pic>
        <p:nvPicPr>
          <p:cNvPr id="17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223067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文本框 23"/>
          <p:cNvSpPr>
            <a:spLocks noChangeArrowheads="1"/>
          </p:cNvSpPr>
          <p:nvPr/>
        </p:nvSpPr>
        <p:spPr bwMode="auto">
          <a:xfrm>
            <a:off x="1980729" y="4332605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04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/>
      <p:bldP spid="12293" grpId="0" bldLvl="0"/>
      <p:bldP spid="12295" grpId="0" bldLvl="0"/>
      <p:bldP spid="12297" grpId="0" bldLvl="0"/>
      <p:bldP spid="13" grpId="0" bldLvl="0"/>
      <p:bldP spid="15" grpId="0" bldLvl="0"/>
      <p:bldP spid="16" grpId="0" bldLvl="0"/>
      <p:bldP spid="18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>
            <a:spLocks noChangeArrowheads="1"/>
          </p:cNvSpPr>
          <p:nvPr/>
        </p:nvSpPr>
        <p:spPr bwMode="auto">
          <a:xfrm>
            <a:off x="755650" y="1851025"/>
            <a:ext cx="7610475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>
                <a:sym typeface="宋体" panose="02010600030101010101" pitchFamily="2" charset="-122"/>
              </a:rPr>
              <a:t>         </a:t>
            </a:r>
            <a:r>
              <a:rPr lang="en-US" altLang="zh-CN" sz="1800" dirty="0" err="1" smtClean="0">
                <a:latin typeface="+mn-ea"/>
                <a:ea typeface="+mn-ea"/>
                <a:sym typeface="宋体" panose="02010600030101010101" pitchFamily="2" charset="-122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是基于</a:t>
            </a:r>
            <a:r>
              <a:rPr lang="en-US" altLang="zh-CN" sz="1800" dirty="0" err="1" smtClean="0">
                <a:latin typeface="+mn-ea"/>
                <a:ea typeface="+mn-ea"/>
                <a:sym typeface="宋体" panose="02010600030101010101" pitchFamily="2" charset="-122"/>
              </a:rPr>
              <a:t>mvc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模式的</a:t>
            </a:r>
            <a:r>
              <a:rPr lang="en-US" altLang="zh-CN" sz="1800" dirty="0" err="1" smtClean="0">
                <a:latin typeface="+mn-ea"/>
                <a:ea typeface="+mn-ea"/>
                <a:sym typeface="宋体" panose="02010600030101010101" pitchFamily="2" charset="-122"/>
              </a:rPr>
              <a:t>php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框架，</a:t>
            </a:r>
            <a:r>
              <a:rPr lang="en-US" altLang="zh-CN" sz="1800" dirty="0" smtClean="0">
                <a:latin typeface="+mn-ea"/>
                <a:ea typeface="+mn-ea"/>
                <a:sym typeface="宋体" panose="02010600030101010101" pitchFamily="2" charset="-122"/>
              </a:rPr>
              <a:t>M——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模型层，</a:t>
            </a:r>
            <a:r>
              <a:rPr lang="en-US" altLang="zh-CN" sz="1800" dirty="0" smtClean="0">
                <a:latin typeface="+mn-ea"/>
                <a:ea typeface="+mn-ea"/>
                <a:sym typeface="宋体" panose="02010600030101010101" pitchFamily="2" charset="-122"/>
              </a:rPr>
              <a:t>V——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视图层，</a:t>
            </a:r>
            <a:r>
              <a:rPr lang="en-US" altLang="zh-CN" sz="1800" dirty="0" smtClean="0">
                <a:latin typeface="+mn-ea"/>
                <a:ea typeface="+mn-ea"/>
                <a:sym typeface="宋体" panose="02010600030101010101" pitchFamily="2" charset="-122"/>
              </a:rPr>
              <a:t>C——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控制器层；以下为</a:t>
            </a:r>
            <a:r>
              <a:rPr lang="en-US" altLang="zh-CN" sz="1800" dirty="0" err="1" smtClean="0">
                <a:latin typeface="+mn-ea"/>
                <a:ea typeface="+mn-ea"/>
                <a:sym typeface="宋体" panose="02010600030101010101" pitchFamily="2" charset="-122"/>
              </a:rPr>
              <a:t>laravel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框架的目录文件，框出来的文件目录将在后续中用到。</a:t>
            </a:r>
            <a:r>
              <a:rPr lang="en-US" altLang="zh-CN" sz="1800" dirty="0" smtClean="0">
                <a:latin typeface="+mn-ea"/>
                <a:ea typeface="+mn-ea"/>
                <a:sym typeface="宋体" panose="02010600030101010101" pitchFamily="2" charset="-122"/>
              </a:rPr>
              <a:t>app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是应用的核心代码文件目录，以后的代码基本都在这里完成；</a:t>
            </a:r>
            <a:r>
              <a:rPr lang="en-US" altLang="zh-CN" sz="1800" dirty="0" smtClean="0">
                <a:latin typeface="+mn-ea"/>
                <a:ea typeface="+mn-ea"/>
                <a:sym typeface="宋体" panose="02010600030101010101" pitchFamily="2" charset="-122"/>
              </a:rPr>
              <a:t>app/Http/Controller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目录是应用的控制器文件；</a:t>
            </a:r>
            <a:r>
              <a:rPr lang="en-US" altLang="zh-CN" sz="1800" dirty="0" err="1" smtClean="0">
                <a:latin typeface="+mn-ea"/>
                <a:ea typeface="+mn-ea"/>
                <a:sym typeface="宋体" panose="02010600030101010101" pitchFamily="2" charset="-122"/>
              </a:rPr>
              <a:t>routes.php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是框架的路由文件，负责路由分配和映射；</a:t>
            </a:r>
            <a:r>
              <a:rPr lang="en-US" altLang="zh-CN" sz="1800" dirty="0" smtClean="0">
                <a:latin typeface="+mn-ea"/>
                <a:ea typeface="+mn-ea"/>
                <a:sym typeface="宋体" panose="02010600030101010101" pitchFamily="2" charset="-122"/>
              </a:rPr>
              <a:t>Http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下的类文件，比如上面目录中的</a:t>
            </a:r>
            <a:r>
              <a:rPr lang="en-US" altLang="zh-CN" sz="1800" dirty="0" err="1" smtClean="0">
                <a:latin typeface="+mn-ea"/>
                <a:ea typeface="+mn-ea"/>
                <a:sym typeface="宋体" panose="02010600030101010101" pitchFamily="2" charset="-122"/>
              </a:rPr>
              <a:t>User.php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、</a:t>
            </a:r>
            <a:r>
              <a:rPr lang="en-US" altLang="zh-CN" sz="1800" dirty="0" err="1" smtClean="0">
                <a:latin typeface="+mn-ea"/>
                <a:ea typeface="+mn-ea"/>
                <a:sym typeface="宋体" panose="02010600030101010101" pitchFamily="2" charset="-122"/>
              </a:rPr>
              <a:t>Menu.php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文件是应用的模型文件；</a:t>
            </a:r>
            <a:r>
              <a:rPr lang="en-US" altLang="zh-CN" sz="1800" dirty="0" err="1" smtClean="0">
                <a:latin typeface="+mn-ea"/>
                <a:ea typeface="+mn-ea"/>
                <a:sym typeface="宋体" panose="02010600030101010101" pitchFamily="2" charset="-122"/>
              </a:rPr>
              <a:t>config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目录是所有应用的配置文件目录；</a:t>
            </a:r>
            <a:r>
              <a:rPr lang="en-US" altLang="zh-CN" sz="1800" dirty="0" smtClean="0">
                <a:latin typeface="+mn-ea"/>
                <a:ea typeface="+mn-ea"/>
                <a:sym typeface="宋体" panose="02010600030101010101" pitchFamily="2" charset="-122"/>
              </a:rPr>
              <a:t>public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是框架的入口文件及静态资源文件目录；</a:t>
            </a:r>
            <a:r>
              <a:rPr lang="en-US" altLang="zh-CN" sz="1800" dirty="0" smtClean="0">
                <a:latin typeface="+mn-ea"/>
                <a:ea typeface="+mn-ea"/>
                <a:sym typeface="宋体" panose="02010600030101010101" pitchFamily="2" charset="-122"/>
              </a:rPr>
              <a:t>resources/views</a:t>
            </a:r>
            <a:r>
              <a:rPr lang="zh-CN" altLang="en-US" sz="1800" dirty="0" smtClean="0">
                <a:latin typeface="+mn-ea"/>
                <a:ea typeface="+mn-ea"/>
                <a:sym typeface="宋体" panose="02010600030101010101" pitchFamily="2" charset="-122"/>
              </a:rPr>
              <a:t>则是应用的视图文件目录。</a:t>
            </a:r>
            <a:endParaRPr lang="zh-CN" altLang="en-US" sz="1800" dirty="0">
              <a:latin typeface="+mn-ea"/>
              <a:ea typeface="+mn-ea"/>
              <a:sym typeface="宋体" panose="02010600030101010101" pitchFamily="2" charset="-122"/>
            </a:endParaRPr>
          </a:p>
        </p:txBody>
      </p:sp>
      <p:pic>
        <p:nvPicPr>
          <p:cNvPr id="122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673100" y="639763"/>
            <a:ext cx="3359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  MVC</a:t>
            </a:r>
            <a:r>
              <a:rPr lang="zh-CN" altLang="en-US" sz="2700" dirty="0" smtClean="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模式</a:t>
            </a:r>
            <a:endParaRPr lang="zh-CN" altLang="en-US" sz="2700" dirty="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157256764</TotalTime>
  <Pages>0</Pages>
  <Words>3118</Words>
  <Characters>0</Characters>
  <Application>Microsoft Office PowerPoint</Application>
  <DocSecurity>0</DocSecurity>
  <PresentationFormat>全屏显示(16:9)</PresentationFormat>
  <Lines>0</Lines>
  <Paragraphs>224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3" baseType="lpstr">
      <vt:lpstr>Arial</vt:lpstr>
      <vt:lpstr>宋体</vt:lpstr>
      <vt:lpstr>Calibri</vt:lpstr>
      <vt:lpstr>黑体</vt:lpstr>
      <vt:lpstr>隶书</vt:lpstr>
      <vt:lpstr>Times New Roman</vt:lpstr>
      <vt:lpstr>方正书宋简体</vt:lpstr>
      <vt:lpstr>Verdana</vt:lpstr>
      <vt:lpstr>Lucida Sans Unicode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明日科技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第3章  面向对象编程基础</dc:title>
  <dc:subject>C#程序设计实用教程</dc:subject>
  <dc:creator>小科</dc:creator>
  <cp:keywords/>
  <dc:description/>
  <cp:lastModifiedBy>jiangli</cp:lastModifiedBy>
  <cp:revision>971</cp:revision>
  <dcterms:created xsi:type="dcterms:W3CDTF">2014-12-17T01:03:00Z</dcterms:created>
  <dcterms:modified xsi:type="dcterms:W3CDTF">2023-08-21T18:05:33Z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