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63"/>
  </p:notesMasterIdLst>
  <p:sldIdLst>
    <p:sldId id="259" r:id="rId5"/>
    <p:sldId id="260" r:id="rId6"/>
    <p:sldId id="509" r:id="rId7"/>
    <p:sldId id="695" r:id="rId8"/>
    <p:sldId id="517" r:id="rId9"/>
    <p:sldId id="745" r:id="rId10"/>
    <p:sldId id="518" r:id="rId11"/>
    <p:sldId id="667" r:id="rId12"/>
    <p:sldId id="696" r:id="rId13"/>
    <p:sldId id="668" r:id="rId14"/>
    <p:sldId id="512" r:id="rId15"/>
    <p:sldId id="746" r:id="rId16"/>
    <p:sldId id="782" r:id="rId17"/>
    <p:sldId id="551" r:id="rId18"/>
    <p:sldId id="557" r:id="rId19"/>
    <p:sldId id="558" r:id="rId20"/>
    <p:sldId id="783" r:id="rId21"/>
    <p:sldId id="784" r:id="rId22"/>
    <p:sldId id="785" r:id="rId23"/>
    <p:sldId id="786" r:id="rId24"/>
    <p:sldId id="787" r:id="rId25"/>
    <p:sldId id="687" r:id="rId26"/>
    <p:sldId id="688" r:id="rId27"/>
    <p:sldId id="689" r:id="rId28"/>
    <p:sldId id="690" r:id="rId29"/>
    <p:sldId id="691" r:id="rId30"/>
    <p:sldId id="693" r:id="rId31"/>
    <p:sldId id="733" r:id="rId32"/>
    <p:sldId id="734" r:id="rId33"/>
    <p:sldId id="788" r:id="rId34"/>
    <p:sldId id="789" r:id="rId35"/>
    <p:sldId id="790" r:id="rId36"/>
    <p:sldId id="791" r:id="rId37"/>
    <p:sldId id="792" r:id="rId38"/>
    <p:sldId id="793" r:id="rId39"/>
    <p:sldId id="794" r:id="rId40"/>
    <p:sldId id="795" r:id="rId41"/>
    <p:sldId id="796" r:id="rId42"/>
    <p:sldId id="797" r:id="rId43"/>
    <p:sldId id="798" r:id="rId44"/>
    <p:sldId id="799" r:id="rId45"/>
    <p:sldId id="800" r:id="rId46"/>
    <p:sldId id="801" r:id="rId47"/>
    <p:sldId id="802" r:id="rId48"/>
    <p:sldId id="803" r:id="rId49"/>
    <p:sldId id="804" r:id="rId50"/>
    <p:sldId id="805" r:id="rId51"/>
    <p:sldId id="806" r:id="rId52"/>
    <p:sldId id="807" r:id="rId53"/>
    <p:sldId id="808" r:id="rId54"/>
    <p:sldId id="809" r:id="rId55"/>
    <p:sldId id="810" r:id="rId56"/>
    <p:sldId id="811" r:id="rId57"/>
    <p:sldId id="812" r:id="rId58"/>
    <p:sldId id="813" r:id="rId59"/>
    <p:sldId id="814" r:id="rId60"/>
    <p:sldId id="815" r:id="rId61"/>
    <p:sldId id="449" r:id="rId6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5">
          <p15:clr>
            <a:srgbClr val="A4A3A4"/>
          </p15:clr>
        </p15:guide>
        <p15:guide id="2" pos="2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728" y="69"/>
      </p:cViewPr>
      <p:guideLst>
        <p:guide orient="horz" pos="1725"/>
        <p:guide pos="2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90636C-2D3A-4A09-A403-C1A33D995F08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451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4D46CAB2-2C96-4092-8576-1F584E610A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19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8196" name="日期占位符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A656803-E2B5-4E29-8FF8-234347F2DCF4}" type="datetime1">
              <a:rPr lang="zh-CN" altLang="en-US" smtClean="0"/>
              <a:pPr/>
              <a:t>2023-8-22</a:t>
            </a:fld>
            <a:endParaRPr lang="zh-CN" altLang="en-US" smtClean="0"/>
          </a:p>
        </p:txBody>
      </p:sp>
      <p:sp>
        <p:nvSpPr>
          <p:cNvPr id="8197" name="灯片编号占位符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1F428DD-6FF6-485F-98EC-B9742A227437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C2391-D6EA-465C-BF1C-BDF2951476A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B0A03-6422-4AF0-AE0D-B7D143A9A6E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31431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4107D-8ACA-488A-BF34-DDCF87E7FAA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86C27-8488-4830-BE59-1EE885EF6B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74260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5D1E2-4E83-4140-9D3C-C936815B56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F7638-E488-4F83-B7D2-27AECF05A52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3149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97D2F-3DA3-4D22-A1BE-A2C2BBCDE26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32FFB-C6D1-4969-ADBC-636B7B3975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981633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8A220-AA41-4711-A59B-BA0A9D23CE1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E59B4-ECB5-4027-B45D-AC9A936AF17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06980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0565F-30F5-40AC-8467-8CF5553CDB6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BFC24-A20E-4C6D-93CB-AD350218261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40668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16047-941F-40A5-8DEC-4EBFD7B6778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570B5-E4A8-4367-A841-BD860913F0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52482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F0914-581A-4AFD-8876-D8402499493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159D1-BDB9-4403-BC4F-104F04BCAC2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65854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CB3B-FD08-4F09-A1A4-BF1B4942FAA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1375-0A2A-4762-A531-538EFCF712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3642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7E030-6A62-4328-AAD3-5204693458D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2F6F5-DD3A-4BFE-9250-BCADFE9B39B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45239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23080-8161-45C3-A4A3-01EB6D8D76D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45532-57B7-49D8-9522-891CB0D5235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42214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58128-B006-4699-8580-C7694DF0EE5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A6F41-7527-4222-BAFC-13AA7C8E573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21773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EAABA-B060-4CF0-81C5-2D812C626B8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7ACE8-9191-47A1-8DCC-5474BAE65A9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164357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A3273-9E19-425D-A8DD-5EDECDB13E3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36FBB-FFDF-4C4B-8D1B-992326C5B74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21736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47859-8CF7-48DE-9CCC-30438A29CB1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2A746-2EAF-4290-B3B9-6973E985FED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64348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F2BE6-647A-4ECC-AF68-0F2E64974A2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CA869-6FB0-4594-80B2-2CB211CC765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35539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10763-88DC-4545-9234-048264147F0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4209F-D4CB-4E4F-BBE6-B15049A368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32234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67EE2-0A53-4B1B-B68C-DC8BC16C0FD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97E1D-AAD1-4C1B-87E4-5864E38530A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69776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32A65-5C25-49B1-A509-7845357791E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850BA-25A2-4033-AE81-26DDD0748AD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553886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7EDBB-4D1A-4D9B-B51A-2344EC079A2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55DD2-726D-45D2-B7AF-65A3C354AFC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71864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4062F-3D27-4E39-A0C6-A250BD9B8BB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AD15E-CCB0-43CA-82E6-03EB55DA2B9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14642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017E1-AEE0-4B9B-A92C-BF47C1CE17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C3F42-0244-4C58-99DD-C2E05A5ED2E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819763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A4FD2-AA3D-4E3B-9E2F-4A78755B7F2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78090-E867-4303-9E68-B0C6B9AD7A3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29247"/>
      </p:ext>
    </p:extLst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DECC7-FB23-4B99-B1F5-4924254EB2F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EBAE-0D17-46A7-8C88-C2DCD9CE335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143038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DD7F0-5B3D-4EC4-A7FE-20845F170E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BCAF-644B-4260-811F-209814237CE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88696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24980-AB83-462D-8A60-6192F98AF55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FC32-7A6A-4D4C-9D22-22A28EEC3BA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05504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CD7E0-6CF0-4EDA-85D9-172316D6212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68900-FE70-4BB7-A3B7-186D82828B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460584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04739-61D2-49DD-9A64-5B30721A088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D05F6-D01E-4776-8EF4-9831C39F1B8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76820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47C7-47E6-4559-9739-64BB72B105D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CFBE2-8F00-4144-8A4F-92F37D81412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66051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6E59-FF8E-4B60-A6D6-1C3764E43F0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187B6-4A7A-494C-83ED-C5B3DD25841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1803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2903B-BF7F-4F2B-B83E-A2EBE9EADCD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D38B6-6DE8-481B-AB83-A1ED328F43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60856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36FCF-888F-4E49-8C0C-EBFF7A685E6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F9B7F-1E23-42EF-A7B1-DA1C4EE2C77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413989"/>
      </p:ext>
    </p:extLst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2C396-9070-487A-A25D-7304AA22172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CF02F-BE6F-4D9B-9C17-9D2C2F02E00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98302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F23B5-153B-435B-853B-E3BDC3E5BF7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67054-252C-4576-9E45-93CA34E301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21317"/>
      </p:ext>
    </p:extLst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516A3-92BD-4624-BB3D-BB2DCB6C080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F50CE-4782-4461-B081-AE618E6A3B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762912"/>
      </p:ext>
    </p:extLst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9FBA1-A725-4CAA-AB43-67887902923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C29E-9DE2-44E6-B9D7-0851295FA8E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58281"/>
      </p:ext>
    </p:extLst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1BB65-A69B-4C68-A1BA-47DA64F1598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7D194-57FC-4B65-AD02-31EBF7B61A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53309"/>
      </p:ext>
    </p:extLst>
  </p:cSld>
  <p:clrMapOvr>
    <a:masterClrMapping/>
  </p:clrMapOvr>
  <p:transition spd="med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4200C-A7B3-4D7F-B1B9-F27E05B3C54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82F2-C53F-42B6-A1E0-ECA1C47AE28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73784"/>
      </p:ext>
    </p:extLst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40F-8A72-4179-A763-1758C158952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1864B-4292-4C73-A885-A9A12AE8390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43327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C75DC-22C5-4AF1-863A-3186CAEAEB3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256E9-B58C-441D-B346-DF5745F86CF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7206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150C2-4D3E-41E8-A89B-024799C20A2D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C46B1-1574-4157-8A96-188BA92B52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83005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A8054-AC63-4765-B5E5-E242B3AF154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91B0-C2BD-470A-AA74-A6F60B7FC8C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18794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92548-4FD9-410E-8CD8-DFD2BEE093A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DD297-DB64-48E0-9A58-1EE6F72134D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09381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98D12-C39F-42EE-9A51-804E5174D24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E8B1-0C5A-4B45-ACA2-1BFD5E9AE74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61141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0F9F4A-0A80-4857-96EF-159683667C3D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C1D57AB-77E5-4852-AAEB-D89EFFD913A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725CBA-813A-4DE8-A833-70E28AD847B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886E3B-3968-4939-84C2-6B372D62CBA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ED31769-FAE8-49E0-AADB-98570A9C8B9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62A5A7F-6EC0-4294-BC56-B5925E6EF4F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92B890D-FBFD-4A55-B52E-3FB5A0ADF39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E3FB6B0-B70D-488C-9A6B-7C67EA20A02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9"/>
          <p:cNvSpPr>
            <a:spLocks noChangeArrowheads="1"/>
          </p:cNvSpPr>
          <p:nvPr/>
        </p:nvSpPr>
        <p:spPr bwMode="auto">
          <a:xfrm>
            <a:off x="1979613" y="2400300"/>
            <a:ext cx="492918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6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</a:t>
            </a: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基础知识</a:t>
            </a:r>
            <a:endParaRPr lang="zh-CN" altLang="en-US" sz="3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>
            <a:spLocks noChangeArrowheads="1"/>
          </p:cNvSpPr>
          <p:nvPr/>
        </p:nvSpPr>
        <p:spPr bwMode="auto">
          <a:xfrm>
            <a:off x="850900" y="1347788"/>
            <a:ext cx="76104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ym typeface="宋体" panose="02010600030101010101" pitchFamily="2" charset="-122"/>
              </a:rPr>
              <a:t>         在PHP中，使用关键字</a:t>
            </a:r>
            <a:r>
              <a:rPr lang="zh-CN" altLang="en-US" sz="1800">
                <a:solidFill>
                  <a:srgbClr val="FF0000"/>
                </a:solidFill>
                <a:sym typeface="宋体" panose="02010600030101010101" pitchFamily="2" charset="-122"/>
              </a:rPr>
              <a:t>class</a:t>
            </a:r>
            <a:r>
              <a:rPr lang="zh-CN" altLang="en-US" sz="1800">
                <a:sym typeface="宋体" panose="02010600030101010101" pitchFamily="2" charset="-122"/>
              </a:rPr>
              <a:t>加类名的方式定义类，然后用大括号包裹类体，在类体中定义类的属性和方法。</a:t>
            </a:r>
            <a:endParaRPr lang="en-US" altLang="zh-CN" sz="180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673100" y="641350"/>
            <a:ext cx="1558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定义类</a:t>
            </a:r>
          </a:p>
        </p:txBody>
      </p:sp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3743325" y="3616325"/>
            <a:ext cx="1512888" cy="10795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class Student{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//…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16390" name="AutoShape 3"/>
          <p:cNvSpPr>
            <a:spLocks noChangeArrowheads="1"/>
          </p:cNvSpPr>
          <p:nvPr/>
        </p:nvSpPr>
        <p:spPr bwMode="auto">
          <a:xfrm>
            <a:off x="2822575" y="2176463"/>
            <a:ext cx="3044825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权限修饰符 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class 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类体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16391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189547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Box 11"/>
          <p:cNvSpPr>
            <a:spLocks noChangeArrowheads="1"/>
          </p:cNvSpPr>
          <p:nvPr/>
        </p:nvSpPr>
        <p:spPr bwMode="auto">
          <a:xfrm>
            <a:off x="1851025" y="2187575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16393" name="Text Box 2"/>
          <p:cNvSpPr>
            <a:spLocks noChangeArrowheads="1"/>
          </p:cNvSpPr>
          <p:nvPr/>
        </p:nvSpPr>
        <p:spPr bwMode="auto">
          <a:xfrm>
            <a:off x="1800225" y="3687763"/>
            <a:ext cx="1619250" cy="35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定义ConnDB类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bldLvl="0" animBg="1"/>
      <p:bldP spid="16392" grpId="0" bldLvl="0"/>
      <p:bldP spid="163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673100" y="641350"/>
            <a:ext cx="1847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成员属性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1492250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在类中直接声明的变量称为</a:t>
            </a:r>
            <a:r>
              <a:rPr lang="zh-CN" altLang="en-US" sz="1800">
                <a:solidFill>
                  <a:srgbClr val="FF0000"/>
                </a:solidFill>
              </a:rPr>
              <a:t>属性</a:t>
            </a:r>
            <a:r>
              <a:rPr lang="zh-CN" altLang="en-US" sz="1800"/>
              <a:t>。成员属性的声明必须用关键字来修饰，例如，</a:t>
            </a:r>
            <a:r>
              <a:rPr lang="zh-CN" altLang="en-US" sz="1800">
                <a:solidFill>
                  <a:schemeClr val="hlink"/>
                </a:solidFill>
              </a:rPr>
              <a:t>public、protected、private</a:t>
            </a:r>
            <a:r>
              <a:rPr lang="zh-CN" altLang="en-US" sz="1800"/>
              <a:t>等。</a:t>
            </a:r>
          </a:p>
        </p:txBody>
      </p:sp>
      <p:sp>
        <p:nvSpPr>
          <p:cNvPr id="17413" name="AutoShape 4"/>
          <p:cNvSpPr>
            <a:spLocks noChangeArrowheads="1"/>
          </p:cNvSpPr>
          <p:nvPr/>
        </p:nvSpPr>
        <p:spPr bwMode="auto">
          <a:xfrm>
            <a:off x="2808288" y="2500313"/>
            <a:ext cx="1944687" cy="19796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class ConnDB{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</a:t>
            </a:r>
            <a:r>
              <a:rPr lang="en-US" altLang="zh-CN" sz="1400"/>
              <a:t>private</a:t>
            </a:r>
            <a:r>
              <a:rPr lang="zh-CN" altLang="en-US" sz="1400"/>
              <a:t>  </a:t>
            </a:r>
            <a:r>
              <a:rPr lang="en-US" altLang="zh-CN" sz="1400"/>
              <a:t>var  $dbtype;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</a:t>
            </a:r>
            <a:r>
              <a:rPr lang="en-US" altLang="zh-CN" sz="1400"/>
              <a:t>private</a:t>
            </a:r>
            <a:r>
              <a:rPr lang="zh-CN" altLang="en-US" sz="1400"/>
              <a:t>   </a:t>
            </a:r>
            <a:r>
              <a:rPr lang="en-US" altLang="zh-CN" sz="1400"/>
              <a:t>var  $host;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var  $user;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var  $pwd;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var  $dbname;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var  $debug;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var  $conn; 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673100" y="641350"/>
            <a:ext cx="1847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成员常量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68313" y="1382713"/>
            <a:ext cx="8280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在类中定义常量使用关键字</a:t>
            </a:r>
            <a:r>
              <a:rPr lang="zh-CN" altLang="en-US" sz="1800">
                <a:solidFill>
                  <a:srgbClr val="FF0000"/>
                </a:solidFill>
              </a:rPr>
              <a:t>const</a:t>
            </a:r>
            <a:r>
              <a:rPr lang="zh-CN" altLang="en-US" sz="1800"/>
              <a:t>。</a:t>
            </a:r>
          </a:p>
        </p:txBody>
      </p:sp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1908175" y="1924050"/>
            <a:ext cx="1692275" cy="4683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const PI= 3.14159;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828675" y="2608263"/>
            <a:ext cx="64881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常量的输出不需要实例化对象，直接由类名</a:t>
            </a:r>
            <a:r>
              <a:rPr lang="en-US" altLang="zh-CN" sz="1800">
                <a:latin typeface="Arial" panose="020B0604020202020204" pitchFamily="34" charset="0"/>
              </a:rPr>
              <a:t>+</a:t>
            </a:r>
            <a:r>
              <a:rPr lang="zh-CN" altLang="en-US" sz="1800">
                <a:latin typeface="Arial" panose="020B0604020202020204" pitchFamily="34" charset="0"/>
              </a:rPr>
              <a:t>常量名调用即可。</a:t>
            </a:r>
          </a:p>
        </p:txBody>
      </p:sp>
      <p:sp>
        <p:nvSpPr>
          <p:cNvPr id="18439" name="AutoShape 3"/>
          <p:cNvSpPr>
            <a:spLocks noChangeArrowheads="1"/>
          </p:cNvSpPr>
          <p:nvPr/>
        </p:nvSpPr>
        <p:spPr bwMode="auto">
          <a:xfrm>
            <a:off x="2952750" y="3294063"/>
            <a:ext cx="1654175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::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常量名</a:t>
            </a:r>
          </a:p>
        </p:txBody>
      </p:sp>
      <p:pic>
        <p:nvPicPr>
          <p:cNvPr id="1844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301307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Box 11"/>
          <p:cNvSpPr>
            <a:spLocks noChangeArrowheads="1"/>
          </p:cNvSpPr>
          <p:nvPr/>
        </p:nvSpPr>
        <p:spPr bwMode="auto">
          <a:xfrm>
            <a:off x="1981200" y="3305175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格式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 animBg="1"/>
      <p:bldP spid="18438" grpId="0"/>
      <p:bldP spid="18439" grpId="0" bldLvl="0" animBg="1"/>
      <p:bldP spid="1844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73100" y="641350"/>
            <a:ext cx="1847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成员方法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700338" y="820738"/>
            <a:ext cx="8280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在类中声明的函数称为成员方法。</a:t>
            </a: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2700338" y="1200150"/>
            <a:ext cx="3095625" cy="39433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class ConnDB{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 private  </a:t>
            </a:r>
            <a:r>
              <a:rPr lang="en-US" altLang="zh-CN" sz="1400">
                <a:solidFill>
                  <a:srgbClr val="FF0000"/>
                </a:solidFill>
              </a:rPr>
              <a:t>var  $dbtype;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FF0000"/>
                </a:solidFill>
              </a:rPr>
              <a:t>       private  var  $host;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</a:t>
            </a:r>
            <a:r>
              <a:rPr lang="en-US" altLang="zh-CN" sz="1400"/>
              <a:t>public</a:t>
            </a:r>
            <a:r>
              <a:rPr lang="zh-CN" altLang="en-US" sz="1400"/>
              <a:t>    </a:t>
            </a:r>
            <a:r>
              <a:rPr lang="en-US" altLang="zh-CN" sz="1400"/>
              <a:t>function ConnDB(){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        </a:t>
            </a:r>
            <a:r>
              <a:rPr lang="en-US" altLang="zh-CN" sz="1400"/>
              <a:t>// 方法体	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$connobj1=new ConnDB();//</a:t>
            </a:r>
            <a:r>
              <a:rPr lang="zh-CN" altLang="en-US" sz="1400"/>
              <a:t>对象</a:t>
            </a:r>
            <a:endParaRPr lang="en-US" altLang="zh-CN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$connobj2=new ConnDB();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$connobj3=new ConnDB();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?&gt;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类的实例化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08" name="Text Box 2"/>
          <p:cNvSpPr>
            <a:spLocks noChangeArrowheads="1"/>
          </p:cNvSpPr>
          <p:nvPr/>
        </p:nvSpPr>
        <p:spPr bwMode="auto">
          <a:xfrm>
            <a:off x="2516188" y="13843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对象的创建</a:t>
            </a:r>
          </a:p>
        </p:txBody>
      </p:sp>
      <p:sp>
        <p:nvSpPr>
          <p:cNvPr id="21509" name="Text Box 2"/>
          <p:cNvSpPr>
            <a:spLocks noChangeArrowheads="1"/>
          </p:cNvSpPr>
          <p:nvPr/>
        </p:nvSpPr>
        <p:spPr bwMode="auto">
          <a:xfrm>
            <a:off x="2511425" y="2119313"/>
            <a:ext cx="48323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访问类中的属性和方法</a:t>
            </a:r>
          </a:p>
        </p:txBody>
      </p:sp>
      <p:sp>
        <p:nvSpPr>
          <p:cNvPr id="21510" name="Text Box 2"/>
          <p:cNvSpPr>
            <a:spLocks noChangeArrowheads="1"/>
          </p:cNvSpPr>
          <p:nvPr/>
        </p:nvSpPr>
        <p:spPr bwMode="auto">
          <a:xfrm>
            <a:off x="2519363" y="2822575"/>
            <a:ext cx="46085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“$this”和“::”操作符</a:t>
            </a:r>
          </a:p>
        </p:txBody>
      </p:sp>
      <p:pic>
        <p:nvPicPr>
          <p:cNvPr id="2151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471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文本框 5"/>
          <p:cNvSpPr>
            <a:spLocks noChangeArrowheads="1"/>
          </p:cNvSpPr>
          <p:nvPr/>
        </p:nvSpPr>
        <p:spPr bwMode="auto">
          <a:xfrm>
            <a:off x="2278063" y="15827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1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2050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文本框 23"/>
          <p:cNvSpPr>
            <a:spLocks noChangeArrowheads="1"/>
          </p:cNvSpPr>
          <p:nvPr/>
        </p:nvSpPr>
        <p:spPr bwMode="auto">
          <a:xfrm>
            <a:off x="2270125" y="23145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15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9194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文本框 25"/>
          <p:cNvSpPr>
            <a:spLocks noChangeArrowheads="1"/>
          </p:cNvSpPr>
          <p:nvPr/>
        </p:nvSpPr>
        <p:spPr bwMode="auto">
          <a:xfrm>
            <a:off x="2270125" y="303053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17" name="Text Box 2"/>
          <p:cNvSpPr>
            <a:spLocks noChangeArrowheads="1"/>
          </p:cNvSpPr>
          <p:nvPr/>
        </p:nvSpPr>
        <p:spPr bwMode="auto">
          <a:xfrm>
            <a:off x="2520950" y="3506788"/>
            <a:ext cx="46085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构造方法和析构方法</a:t>
            </a:r>
          </a:p>
        </p:txBody>
      </p:sp>
      <p:pic>
        <p:nvPicPr>
          <p:cNvPr id="21518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6036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9" name="文本框 25"/>
          <p:cNvSpPr>
            <a:spLocks noChangeArrowheads="1"/>
          </p:cNvSpPr>
          <p:nvPr/>
        </p:nvSpPr>
        <p:spPr bwMode="auto">
          <a:xfrm>
            <a:off x="2271713" y="37147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/>
      <p:bldP spid="21509" grpId="0" bldLvl="0"/>
      <p:bldP spid="21510" grpId="0" bldLvl="0"/>
      <p:bldP spid="21512" grpId="0" bldLvl="0"/>
      <p:bldP spid="21514" grpId="0" bldLvl="0"/>
      <p:bldP spid="21516" grpId="0" bldLvl="0"/>
      <p:bldP spid="21517" grpId="0" bldLvl="0"/>
      <p:bldP spid="2151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673100" y="641350"/>
            <a:ext cx="1990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对象的创建</a:t>
            </a:r>
          </a:p>
        </p:txBody>
      </p:sp>
      <p:sp>
        <p:nvSpPr>
          <p:cNvPr id="22532" name="AutoShape 3"/>
          <p:cNvSpPr>
            <a:spLocks noChangeArrowheads="1"/>
          </p:cNvSpPr>
          <p:nvPr/>
        </p:nvSpPr>
        <p:spPr bwMode="auto">
          <a:xfrm>
            <a:off x="2520950" y="2355850"/>
            <a:ext cx="3382963" cy="541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$变量名=new 类名称([参数]);</a:t>
            </a:r>
          </a:p>
        </p:txBody>
      </p:sp>
      <p:pic>
        <p:nvPicPr>
          <p:cNvPr id="2253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21844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1"/>
          <p:cNvSpPr>
            <a:spLocks noChangeArrowheads="1"/>
          </p:cNvSpPr>
          <p:nvPr/>
        </p:nvSpPr>
        <p:spPr bwMode="auto">
          <a:xfrm>
            <a:off x="1636713" y="2476500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55650" y="1419225"/>
            <a:ext cx="741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 PHP中使用关键字new来创建一个对象。一个类可以实例化多个对象，每个对象都是独立的。</a:t>
            </a:r>
          </a:p>
        </p:txBody>
      </p:sp>
      <p:sp>
        <p:nvSpPr>
          <p:cNvPr id="22536" name="AutoShape 4"/>
          <p:cNvSpPr>
            <a:spLocks noChangeArrowheads="1"/>
          </p:cNvSpPr>
          <p:nvPr/>
        </p:nvSpPr>
        <p:spPr bwMode="auto">
          <a:xfrm>
            <a:off x="2376488" y="3219450"/>
            <a:ext cx="2339975" cy="7937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$connobj1=new ConnDB();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$connobj2=new ConnDB();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$connobj3=new ConnDB();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nimBg="1"/>
      <p:bldP spid="22534" grpId="0" bldLvl="0"/>
      <p:bldP spid="2253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673100" y="641350"/>
            <a:ext cx="2603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访问类中的成员</a:t>
            </a:r>
          </a:p>
        </p:txBody>
      </p:sp>
      <p:sp>
        <p:nvSpPr>
          <p:cNvPr id="23556" name="AutoShape 3"/>
          <p:cNvSpPr>
            <a:spLocks noChangeArrowheads="1"/>
          </p:cNvSpPr>
          <p:nvPr/>
        </p:nvSpPr>
        <p:spPr bwMode="auto">
          <a:xfrm>
            <a:off x="2736850" y="2563813"/>
            <a:ext cx="3382963" cy="12588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$变量名=new 类名称([参数]);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$变量名-&gt;成员属性=值;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$变量名-&gt;成员属性;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$变量名-&gt;成员方法;</a:t>
            </a:r>
          </a:p>
        </p:txBody>
      </p:sp>
      <p:pic>
        <p:nvPicPr>
          <p:cNvPr id="2355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3923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11"/>
          <p:cNvSpPr>
            <a:spLocks noChangeArrowheads="1"/>
          </p:cNvSpPr>
          <p:nvPr/>
        </p:nvSpPr>
        <p:spPr bwMode="auto">
          <a:xfrm>
            <a:off x="1852613" y="2684463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92163" y="1635125"/>
            <a:ext cx="741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使用</a:t>
            </a:r>
            <a:r>
              <a:rPr lang="zh-CN" altLang="en-US" sz="1800">
                <a:latin typeface="Arial" panose="020B0604020202020204" pitchFamily="34" charset="0"/>
              </a:rPr>
              <a:t>特殊的运算符号“-&gt;”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访问类中的成员</a:t>
            </a:r>
            <a:r>
              <a:rPr lang="zh-CN" altLang="en-US" sz="1800">
                <a:latin typeface="Arial" panose="020B0604020202020204" pitchFamily="34" charset="0"/>
              </a:rPr>
              <a:t>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nimBg="1"/>
      <p:bldP spid="23558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673100" y="641350"/>
            <a:ext cx="5915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“$this”和“::”操作符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92163" y="1958975"/>
            <a:ext cx="8027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       </a:t>
            </a:r>
            <a:r>
              <a:rPr lang="zh-CN" altLang="en-US" sz="1800">
                <a:latin typeface="Arial" panose="020B0604020202020204" pitchFamily="34" charset="0"/>
              </a:rPr>
              <a:t>使用$this变量可以引用该对象的其他方法和属性，并使用“-&gt;”作为连接符。</a:t>
            </a:r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215900" y="1333500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“$this”操作符</a:t>
            </a:r>
          </a:p>
        </p:txBody>
      </p:sp>
      <p:pic>
        <p:nvPicPr>
          <p:cNvPr id="24582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1238250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AutoShape 4"/>
          <p:cNvSpPr>
            <a:spLocks noChangeArrowheads="1"/>
          </p:cNvSpPr>
          <p:nvPr/>
        </p:nvSpPr>
        <p:spPr bwMode="auto">
          <a:xfrm>
            <a:off x="2844800" y="2787650"/>
            <a:ext cx="1331913" cy="6477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$this-&gt;属性</a:t>
            </a:r>
            <a:r>
              <a:rPr lang="zh-CN" altLang="en-US" sz="1400"/>
              <a:t>名</a:t>
            </a:r>
            <a:r>
              <a:rPr lang="en-US" altLang="zh-CN" sz="1400"/>
              <a:t>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$this-&gt;方法</a:t>
            </a:r>
            <a:r>
              <a:rPr lang="zh-CN" altLang="en-US" sz="1400"/>
              <a:t>名</a:t>
            </a:r>
            <a:r>
              <a:rPr lang="en-US" altLang="zh-CN" sz="1400"/>
              <a:t>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673100" y="641350"/>
            <a:ext cx="5303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“$this”和“::”操作符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20725" y="1851025"/>
            <a:ext cx="741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      </a:t>
            </a:r>
            <a:r>
              <a:rPr lang="zh-CN" altLang="en-US" sz="1800">
                <a:latin typeface="Arial" panose="020B0604020202020204" pitchFamily="34" charset="0"/>
              </a:rPr>
              <a:t>操作符“::”可以在没有声明任何实例的情况下访问类中的成员。</a:t>
            </a: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215900" y="1333500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“::”操作符</a:t>
            </a:r>
          </a:p>
        </p:txBody>
      </p:sp>
      <p:pic>
        <p:nvPicPr>
          <p:cNvPr id="25606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239838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AutoShape 3"/>
          <p:cNvSpPr>
            <a:spLocks noChangeArrowheads="1"/>
          </p:cNvSpPr>
          <p:nvPr/>
        </p:nvSpPr>
        <p:spPr bwMode="auto">
          <a:xfrm>
            <a:off x="2736850" y="2455863"/>
            <a:ext cx="3382963" cy="611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关键字::变量名/常量名/方法名</a:t>
            </a:r>
          </a:p>
        </p:txBody>
      </p:sp>
      <p:pic>
        <p:nvPicPr>
          <p:cNvPr id="25608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2844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Box 11"/>
          <p:cNvSpPr>
            <a:spLocks noChangeArrowheads="1"/>
          </p:cNvSpPr>
          <p:nvPr/>
        </p:nvSpPr>
        <p:spPr bwMode="auto">
          <a:xfrm>
            <a:off x="1852613" y="2576513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92163" y="3282950"/>
            <a:ext cx="8027987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这里的关键字分为三种情况：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      parent关键字：可以调用父类中的成员变量、成员方法和常量。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parent::PI</a:t>
            </a:r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      self关键字：可以调用当前类中的</a:t>
            </a:r>
            <a:r>
              <a:rPr lang="zh-CN" altLang="en-US" sz="1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静态成员和常量</a:t>
            </a: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1600" b="1">
                <a:latin typeface="楷体" panose="02010609060101010101" pitchFamily="49" charset="-122"/>
                <a:ea typeface="楷体" panose="02010609060101010101" pitchFamily="49" charset="-122"/>
              </a:rPr>
              <a:t>self::PI</a:t>
            </a:r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楷体" panose="02010609060101010101" pitchFamily="49" charset="-122"/>
                <a:ea typeface="楷体" panose="02010609060101010101" pitchFamily="49" charset="-122"/>
              </a:rPr>
              <a:t>      类名：可以调用本类中的变量、常量和方法。类名：：常量</a:t>
            </a:r>
          </a:p>
        </p:txBody>
      </p:sp>
      <p:pic>
        <p:nvPicPr>
          <p:cNvPr id="25611" name="图片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571875"/>
            <a:ext cx="3762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图片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824288"/>
            <a:ext cx="37623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图片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075113"/>
            <a:ext cx="3762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bldLvl="0" animBg="1"/>
      <p:bldP spid="25609" grpId="0" bldLvl="0"/>
      <p:bldP spid="256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131888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14"/>
          <p:cNvSpPr>
            <a:spLocks noChangeArrowheads="1"/>
          </p:cNvSpPr>
          <p:nvPr/>
        </p:nvSpPr>
        <p:spPr bwMode="auto">
          <a:xfrm>
            <a:off x="914400" y="1276350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面向对象的基本概念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19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889125"/>
            <a:ext cx="4751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14"/>
          <p:cNvSpPr>
            <a:spLocks noChangeArrowheads="1"/>
          </p:cNvSpPr>
          <p:nvPr/>
        </p:nvSpPr>
        <p:spPr bwMode="auto">
          <a:xfrm>
            <a:off x="915988" y="2032000"/>
            <a:ext cx="329723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类的声明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644775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 Box 14"/>
          <p:cNvSpPr>
            <a:spLocks noChangeArrowheads="1"/>
          </p:cNvSpPr>
          <p:nvPr/>
        </p:nvSpPr>
        <p:spPr bwMode="auto">
          <a:xfrm>
            <a:off x="914400" y="2811463"/>
            <a:ext cx="2608263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类的实例化 </a:t>
            </a:r>
          </a:p>
        </p:txBody>
      </p:sp>
      <p:pic>
        <p:nvPicPr>
          <p:cNvPr id="820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400425"/>
            <a:ext cx="4751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14"/>
          <p:cNvSpPr>
            <a:spLocks noChangeArrowheads="1"/>
          </p:cNvSpPr>
          <p:nvPr/>
        </p:nvSpPr>
        <p:spPr bwMode="auto">
          <a:xfrm>
            <a:off x="914400" y="3544888"/>
            <a:ext cx="260826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04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面向对象的封装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202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4157663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 Box 14"/>
          <p:cNvSpPr>
            <a:spLocks noChangeArrowheads="1"/>
          </p:cNvSpPr>
          <p:nvPr/>
        </p:nvSpPr>
        <p:spPr bwMode="auto">
          <a:xfrm>
            <a:off x="915988" y="4300538"/>
            <a:ext cx="33702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05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面向对象的继承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20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1131888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5" name="Text Box 14"/>
          <p:cNvSpPr>
            <a:spLocks noChangeArrowheads="1"/>
          </p:cNvSpPr>
          <p:nvPr/>
        </p:nvSpPr>
        <p:spPr bwMode="auto">
          <a:xfrm>
            <a:off x="4695825" y="1276350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6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static关键字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20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1889125"/>
            <a:ext cx="4751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7" name="Text Box 14"/>
          <p:cNvSpPr>
            <a:spLocks noChangeArrowheads="1"/>
          </p:cNvSpPr>
          <p:nvPr/>
        </p:nvSpPr>
        <p:spPr bwMode="auto">
          <a:xfrm>
            <a:off x="4695825" y="2032000"/>
            <a:ext cx="32988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抽象类和接口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208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644775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Text Box 14"/>
          <p:cNvSpPr>
            <a:spLocks noChangeArrowheads="1"/>
          </p:cNvSpPr>
          <p:nvPr/>
        </p:nvSpPr>
        <p:spPr bwMode="auto">
          <a:xfrm>
            <a:off x="4695825" y="2811463"/>
            <a:ext cx="2608263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8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面向对象实现多态 </a:t>
            </a:r>
          </a:p>
        </p:txBody>
      </p:sp>
      <p:pic>
        <p:nvPicPr>
          <p:cNvPr id="821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3400425"/>
            <a:ext cx="4751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1" name="Text Box 14"/>
          <p:cNvSpPr>
            <a:spLocks noChangeArrowheads="1"/>
          </p:cNvSpPr>
          <p:nvPr/>
        </p:nvSpPr>
        <p:spPr bwMode="auto">
          <a:xfrm>
            <a:off x="4695825" y="3544888"/>
            <a:ext cx="3008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9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面向对象的其他关键字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8212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4157663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3" name="Text Box 14"/>
          <p:cNvSpPr>
            <a:spLocks noChangeArrowheads="1"/>
          </p:cNvSpPr>
          <p:nvPr/>
        </p:nvSpPr>
        <p:spPr bwMode="auto">
          <a:xfrm>
            <a:off x="4695825" y="4300538"/>
            <a:ext cx="337026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10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面向对象的常用魔术方法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8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3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6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1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9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7" grpId="0" bldLvl="0"/>
      <p:bldP spid="8199" grpId="0" bldLvl="0"/>
      <p:bldP spid="8201" grpId="0" bldLvl="0"/>
      <p:bldP spid="8203" grpId="0" bldLvl="0"/>
      <p:bldP spid="8205" grpId="0" bldLvl="0"/>
      <p:bldP spid="8207" grpId="0" bldLvl="0"/>
      <p:bldP spid="8209" grpId="0" bldLvl="0"/>
      <p:bldP spid="8211" grpId="0" bldLvl="0"/>
      <p:bldP spid="8213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674688" y="642938"/>
            <a:ext cx="3357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构造方法和析构方法</a:t>
            </a: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215900" y="1543050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构造方法</a:t>
            </a:r>
          </a:p>
        </p:txBody>
      </p:sp>
      <p:pic>
        <p:nvPicPr>
          <p:cNvPr id="26629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1447800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AutoShape 3"/>
          <p:cNvSpPr>
            <a:spLocks noChangeArrowheads="1"/>
          </p:cNvSpPr>
          <p:nvPr/>
        </p:nvSpPr>
        <p:spPr bwMode="auto">
          <a:xfrm>
            <a:off x="2486025" y="2563813"/>
            <a:ext cx="4645025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function __construct([mixed args [,…]]){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		//方法体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26631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3923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11"/>
          <p:cNvSpPr>
            <a:spLocks noChangeArrowheads="1"/>
          </p:cNvSpPr>
          <p:nvPr/>
        </p:nvSpPr>
        <p:spPr bwMode="auto">
          <a:xfrm>
            <a:off x="1600200" y="2684463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ldLvl="0" animBg="1"/>
      <p:bldP spid="2663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674688" y="642938"/>
            <a:ext cx="3357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构造方法和析构方法</a:t>
            </a: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215900" y="1512888"/>
            <a:ext cx="50038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析构方法</a:t>
            </a:r>
          </a:p>
        </p:txBody>
      </p:sp>
      <p:pic>
        <p:nvPicPr>
          <p:cNvPr id="27653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419225"/>
            <a:ext cx="6699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AutoShape 3"/>
          <p:cNvSpPr>
            <a:spLocks noChangeArrowheads="1"/>
          </p:cNvSpPr>
          <p:nvPr/>
        </p:nvSpPr>
        <p:spPr bwMode="auto">
          <a:xfrm>
            <a:off x="2017713" y="2492375"/>
            <a:ext cx="6408737" cy="971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function __destruct(){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	// 方法体，通常是完成一些在对象销毁前的清理任务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27655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23193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11"/>
          <p:cNvSpPr>
            <a:spLocks noChangeArrowheads="1"/>
          </p:cNvSpPr>
          <p:nvPr/>
        </p:nvSpPr>
        <p:spPr bwMode="auto">
          <a:xfrm>
            <a:off x="1133475" y="26114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ldLvl="0" animBg="1"/>
      <p:bldP spid="27656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面向对象的封装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9700" name="Text Box 2"/>
          <p:cNvSpPr>
            <a:spLocks noChangeArrowheads="1"/>
          </p:cNvSpPr>
          <p:nvPr/>
        </p:nvSpPr>
        <p:spPr bwMode="auto">
          <a:xfrm>
            <a:off x="2622550" y="1482725"/>
            <a:ext cx="39989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公共成员关键字public</a:t>
            </a:r>
          </a:p>
        </p:txBody>
      </p:sp>
      <p:sp>
        <p:nvSpPr>
          <p:cNvPr id="29701" name="Text Box 2"/>
          <p:cNvSpPr>
            <a:spLocks noChangeArrowheads="1"/>
          </p:cNvSpPr>
          <p:nvPr/>
        </p:nvSpPr>
        <p:spPr bwMode="auto">
          <a:xfrm>
            <a:off x="2617788" y="2216150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私有成员关键字private</a:t>
            </a:r>
          </a:p>
        </p:txBody>
      </p:sp>
      <p:sp>
        <p:nvSpPr>
          <p:cNvPr id="29702" name="Text Box 2"/>
          <p:cNvSpPr>
            <a:spLocks noChangeArrowheads="1"/>
          </p:cNvSpPr>
          <p:nvPr/>
        </p:nvSpPr>
        <p:spPr bwMode="auto">
          <a:xfrm>
            <a:off x="2625725" y="2921000"/>
            <a:ext cx="4608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保护成员关键字protected</a:t>
            </a:r>
          </a:p>
        </p:txBody>
      </p:sp>
      <p:pic>
        <p:nvPicPr>
          <p:cNvPr id="2970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15684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文本框 5"/>
          <p:cNvSpPr>
            <a:spLocks noChangeArrowheads="1"/>
          </p:cNvSpPr>
          <p:nvPr/>
        </p:nvSpPr>
        <p:spPr bwMode="auto">
          <a:xfrm>
            <a:off x="2384425" y="1679575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9705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301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6" name="文本框 23"/>
          <p:cNvSpPr>
            <a:spLocks noChangeArrowheads="1"/>
          </p:cNvSpPr>
          <p:nvPr/>
        </p:nvSpPr>
        <p:spPr bwMode="auto">
          <a:xfrm>
            <a:off x="2376488" y="24130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9707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0162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文本框 25"/>
          <p:cNvSpPr>
            <a:spLocks noChangeArrowheads="1"/>
          </p:cNvSpPr>
          <p:nvPr/>
        </p:nvSpPr>
        <p:spPr bwMode="auto">
          <a:xfrm>
            <a:off x="2376488" y="31273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/>
      <p:bldP spid="29701" grpId="0" bldLvl="0"/>
      <p:bldP spid="29702" grpId="0" bldLvl="0"/>
      <p:bldP spid="29704" grpId="0" bldLvl="0"/>
      <p:bldP spid="29706" grpId="0" bldLvl="0"/>
      <p:bldP spid="29708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/>
          <p:cNvSpPr>
            <a:spLocks noChangeArrowheads="1"/>
          </p:cNvSpPr>
          <p:nvPr/>
        </p:nvSpPr>
        <p:spPr bwMode="auto">
          <a:xfrm>
            <a:off x="781050" y="639763"/>
            <a:ext cx="3538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公共成员关键字public</a:t>
            </a:r>
          </a:p>
        </p:txBody>
      </p:sp>
      <p:sp>
        <p:nvSpPr>
          <p:cNvPr id="30724" name="矩形 1"/>
          <p:cNvSpPr>
            <a:spLocks noChangeArrowheads="1"/>
          </p:cNvSpPr>
          <p:nvPr/>
        </p:nvSpPr>
        <p:spPr bwMode="auto">
          <a:xfrm>
            <a:off x="1295400" y="1743075"/>
            <a:ext cx="648176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公共成员就是可以公开的、没有必要隐藏的数据信息。可以在程序的任何地点（类内、类外）被其他的类和对象调用。子类可以继承和使用父类中所有的公共成员。对于成员方法，如果没有写关键字，那么默认就是public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9"/>
          <p:cNvSpPr>
            <a:spLocks noChangeArrowheads="1"/>
          </p:cNvSpPr>
          <p:nvPr/>
        </p:nvSpPr>
        <p:spPr bwMode="auto">
          <a:xfrm>
            <a:off x="817563" y="665163"/>
            <a:ext cx="4006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私有成员关键字private</a:t>
            </a:r>
          </a:p>
        </p:txBody>
      </p:sp>
      <p:sp>
        <p:nvSpPr>
          <p:cNvPr id="31748" name="矩形 1"/>
          <p:cNvSpPr>
            <a:spLocks noChangeArrowheads="1"/>
          </p:cNvSpPr>
          <p:nvPr/>
        </p:nvSpPr>
        <p:spPr bwMode="auto">
          <a:xfrm>
            <a:off x="647700" y="1347788"/>
            <a:ext cx="7848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被private关键字修饰的变量和方法，只能在所属类的内部被调用和修改，不可以在类外被访问，即使是子类也不可以。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2016125" y="1997075"/>
            <a:ext cx="4537075" cy="30241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class Book{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private $bookName="PHP从入门到实践";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public function setName($bookName){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	$this-&gt;bookName=$bookName;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public function getName(){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	return $this-&gt;bookName;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	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$book=new Book();	</a:t>
            </a:r>
            <a:r>
              <a:rPr lang="en-US" altLang="zh-CN" sz="1200"/>
              <a:t>//</a:t>
            </a:r>
            <a:r>
              <a:rPr lang="zh-CN" altLang="en-US" sz="1200"/>
              <a:t>实例化对象</a:t>
            </a:r>
            <a:r>
              <a:rPr lang="en-US" altLang="zh-CN" sz="1200"/>
              <a:t>$book</a:t>
            </a:r>
            <a:endParaRPr lang="zh-CN" altLang="en-US" sz="1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$book-&gt;setName("PHP自学视频教程");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echo "正确操作私有变量：";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echo $book-&gt;getName();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/>
              <a:t>echo "&lt;br&gt;错误操作私有变量：";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rgbClr val="FF3300"/>
                </a:solidFill>
              </a:rPr>
              <a:t>echo $book-&gt;bookName;</a:t>
            </a:r>
            <a:r>
              <a:rPr lang="zh-CN" altLang="en-US" sz="1200"/>
              <a:t>	   //直接访问私有变量出现错误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20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673100" y="736600"/>
            <a:ext cx="4079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保护成员关键字protected</a:t>
            </a: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503238" y="1527175"/>
            <a:ext cx="81010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被protected修饰的类成员，可以在本类和子类中被调用，其他地方则不可以被调用。</a:t>
            </a: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1979613" y="2392363"/>
            <a:ext cx="5113337" cy="2592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class Car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	protected $carName="</a:t>
            </a:r>
            <a:r>
              <a:rPr lang="zh-CN" altLang="en-US" sz="1200"/>
              <a:t>奥迪系列</a:t>
            </a:r>
            <a:r>
              <a:rPr lang="en-US" altLang="zh-CN" sz="1200"/>
              <a:t>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class SmallCar extends Car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	public function say(){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		echo "</a:t>
            </a:r>
            <a:r>
              <a:rPr lang="zh-CN" altLang="en-US" sz="1200"/>
              <a:t>调用父类中的属性：</a:t>
            </a:r>
            <a:r>
              <a:rPr lang="en-US" altLang="zh-CN" sz="1200"/>
              <a:t>".$this-&gt;carName;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	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$car=new SmallCar();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/>
              <a:t>$car-&gt;say();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FF3300"/>
                </a:solidFill>
              </a:rPr>
              <a:t>echo $car-&gt;carName;</a:t>
            </a:r>
            <a:r>
              <a:rPr lang="en-US" altLang="zh-CN" sz="1200"/>
              <a:t>	//</a:t>
            </a:r>
            <a:r>
              <a:rPr lang="zh-CN" altLang="en-US" sz="1200"/>
              <a:t>直接访问保护变量出现错误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95488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18"/>
          <p:cNvSpPr>
            <a:spLocks noChangeArrowheads="1"/>
          </p:cNvSpPr>
          <p:nvPr/>
        </p:nvSpPr>
        <p:spPr bwMode="auto">
          <a:xfrm>
            <a:off x="2584450" y="2352675"/>
            <a:ext cx="39560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    </a:t>
            </a: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面向对象的继承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820" name="Text Box 2"/>
          <p:cNvSpPr>
            <a:spLocks noChangeArrowheads="1"/>
          </p:cNvSpPr>
          <p:nvPr/>
        </p:nvSpPr>
        <p:spPr bwMode="auto">
          <a:xfrm>
            <a:off x="2335213" y="1708150"/>
            <a:ext cx="50815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继承关键字extends</a:t>
            </a:r>
          </a:p>
        </p:txBody>
      </p:sp>
      <p:sp>
        <p:nvSpPr>
          <p:cNvPr id="34821" name="Text Box 2"/>
          <p:cNvSpPr>
            <a:spLocks noChangeArrowheads="1"/>
          </p:cNvSpPr>
          <p:nvPr/>
        </p:nvSpPr>
        <p:spPr bwMode="auto">
          <a:xfrm>
            <a:off x="2330450" y="2463800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子类调用父类的成员方法</a:t>
            </a:r>
          </a:p>
        </p:txBody>
      </p:sp>
      <p:pic>
        <p:nvPicPr>
          <p:cNvPr id="3482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5" y="1793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文本框 5"/>
          <p:cNvSpPr>
            <a:spLocks noChangeArrowheads="1"/>
          </p:cNvSpPr>
          <p:nvPr/>
        </p:nvSpPr>
        <p:spPr bwMode="auto">
          <a:xfrm>
            <a:off x="2095500" y="19050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482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25495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文本框 23"/>
          <p:cNvSpPr>
            <a:spLocks noChangeArrowheads="1"/>
          </p:cNvSpPr>
          <p:nvPr/>
        </p:nvSpPr>
        <p:spPr bwMode="auto">
          <a:xfrm>
            <a:off x="2089150" y="26590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826" name="Text Box 2"/>
          <p:cNvSpPr>
            <a:spLocks noChangeArrowheads="1"/>
          </p:cNvSpPr>
          <p:nvPr/>
        </p:nvSpPr>
        <p:spPr bwMode="auto">
          <a:xfrm>
            <a:off x="2330450" y="320833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覆盖父类方法</a:t>
            </a:r>
          </a:p>
        </p:txBody>
      </p:sp>
      <p:pic>
        <p:nvPicPr>
          <p:cNvPr id="3482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32940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8" name="文本框 23"/>
          <p:cNvSpPr>
            <a:spLocks noChangeArrowheads="1"/>
          </p:cNvSpPr>
          <p:nvPr/>
        </p:nvSpPr>
        <p:spPr bwMode="auto">
          <a:xfrm>
            <a:off x="2089150" y="3403600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/>
      <p:bldP spid="34821" grpId="0" bldLvl="0"/>
      <p:bldP spid="34823" grpId="0" bldLvl="0"/>
      <p:bldP spid="34825" grpId="0" bldLvl="0"/>
      <p:bldP spid="34826" grpId="0" bldLvl="0"/>
      <p:bldP spid="34828" grpId="0" bldLvl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673100" y="739775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继承关键字extends</a:t>
            </a:r>
          </a:p>
        </p:txBody>
      </p:sp>
      <p:sp>
        <p:nvSpPr>
          <p:cNvPr id="35844" name="AutoShape 3"/>
          <p:cNvSpPr>
            <a:spLocks noChangeArrowheads="1"/>
          </p:cNvSpPr>
          <p:nvPr/>
        </p:nvSpPr>
        <p:spPr bwMode="auto">
          <a:xfrm>
            <a:off x="2019300" y="1808163"/>
            <a:ext cx="5505450" cy="20875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class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子类名称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extends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父类名称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子类成员变量列表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function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成员方法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(){	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子类成员方法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	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方法体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省略其他方法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35845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63512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Box 11"/>
          <p:cNvSpPr>
            <a:spLocks noChangeArrowheads="1"/>
          </p:cNvSpPr>
          <p:nvPr/>
        </p:nvSpPr>
        <p:spPr bwMode="auto">
          <a:xfrm>
            <a:off x="1133475" y="1927225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ldLvl="0" animBg="1"/>
      <p:bldP spid="35846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面向对象的基本概念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673100" y="741363"/>
            <a:ext cx="4224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子类调用父类的成员方法</a:t>
            </a: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576263" y="1779588"/>
            <a:ext cx="7850187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通过</a:t>
            </a:r>
            <a:r>
              <a:rPr lang="zh-CN" altLang="en-US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</a:rPr>
              <a:t>parent::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关键字也可以在子类中调用父类中的成员方法。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self::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子类自己的成员方法</a:t>
            </a:r>
          </a:p>
        </p:txBody>
      </p:sp>
      <p:sp>
        <p:nvSpPr>
          <p:cNvPr id="36869" name="AutoShape 3"/>
          <p:cNvSpPr>
            <a:spLocks noChangeArrowheads="1"/>
          </p:cNvSpPr>
          <p:nvPr/>
        </p:nvSpPr>
        <p:spPr bwMode="auto">
          <a:xfrm>
            <a:off x="2808288" y="2571750"/>
            <a:ext cx="3417887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parent::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父类的成员方法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参数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);</a:t>
            </a:r>
          </a:p>
        </p:txBody>
      </p:sp>
      <p:pic>
        <p:nvPicPr>
          <p:cNvPr id="3687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24003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11"/>
          <p:cNvSpPr>
            <a:spLocks noChangeArrowheads="1"/>
          </p:cNvSpPr>
          <p:nvPr/>
        </p:nvSpPr>
        <p:spPr bwMode="auto">
          <a:xfrm>
            <a:off x="1920875" y="2692400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bldLvl="0" animBg="1"/>
      <p:bldP spid="36871" grpId="0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9"/>
          <p:cNvSpPr>
            <a:spLocks noChangeArrowheads="1"/>
          </p:cNvSpPr>
          <p:nvPr/>
        </p:nvSpPr>
        <p:spPr bwMode="auto">
          <a:xfrm>
            <a:off x="674688" y="742950"/>
            <a:ext cx="2386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覆盖父类方法</a:t>
            </a: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611188" y="1600200"/>
            <a:ext cx="7848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覆盖父类方法的关键就是在子类中创建与父类中相同的方法，包括方法名称、参数和返回值类型。</a:t>
            </a:r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2719388" y="2784475"/>
            <a:ext cx="5149850" cy="6461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如果父类和子类中都定义了构造方法，当</a:t>
            </a: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子类的对象被创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建后，将调用子类的构造方法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，而不会调用父类的构造方法。</a:t>
            </a:r>
          </a:p>
        </p:txBody>
      </p:sp>
      <p:pic>
        <p:nvPicPr>
          <p:cNvPr id="37894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35238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Box 11"/>
          <p:cNvSpPr>
            <a:spLocks noChangeArrowheads="1"/>
          </p:cNvSpPr>
          <p:nvPr/>
        </p:nvSpPr>
        <p:spPr bwMode="auto">
          <a:xfrm>
            <a:off x="1584325" y="2859088"/>
            <a:ext cx="6461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/>
      <p:bldP spid="37895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95488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 Box 18"/>
          <p:cNvSpPr>
            <a:spLocks noChangeArrowheads="1"/>
          </p:cNvSpPr>
          <p:nvPr/>
        </p:nvSpPr>
        <p:spPr bwMode="auto">
          <a:xfrm>
            <a:off x="2584450" y="2352675"/>
            <a:ext cx="39560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6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static关键字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Text Box 2"/>
          <p:cNvSpPr>
            <a:spLocks noChangeArrowheads="1"/>
          </p:cNvSpPr>
          <p:nvPr/>
        </p:nvSpPr>
        <p:spPr bwMode="auto">
          <a:xfrm>
            <a:off x="2982913" y="1708150"/>
            <a:ext cx="50815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静态属性</a:t>
            </a:r>
          </a:p>
        </p:txBody>
      </p:sp>
      <p:sp>
        <p:nvSpPr>
          <p:cNvPr id="39941" name="Text Box 2"/>
          <p:cNvSpPr>
            <a:spLocks noChangeArrowheads="1"/>
          </p:cNvSpPr>
          <p:nvPr/>
        </p:nvSpPr>
        <p:spPr bwMode="auto">
          <a:xfrm>
            <a:off x="2978150" y="2632075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静态方法</a:t>
            </a:r>
          </a:p>
        </p:txBody>
      </p:sp>
      <p:pic>
        <p:nvPicPr>
          <p:cNvPr id="3994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1793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文本框 5"/>
          <p:cNvSpPr>
            <a:spLocks noChangeArrowheads="1"/>
          </p:cNvSpPr>
          <p:nvPr/>
        </p:nvSpPr>
        <p:spPr bwMode="auto">
          <a:xfrm>
            <a:off x="2743200" y="19050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994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27178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文本框 23"/>
          <p:cNvSpPr>
            <a:spLocks noChangeArrowheads="1"/>
          </p:cNvSpPr>
          <p:nvPr/>
        </p:nvSpPr>
        <p:spPr bwMode="auto">
          <a:xfrm>
            <a:off x="2736850" y="28273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/>
      <p:bldP spid="39941" grpId="0" bldLvl="0"/>
      <p:bldP spid="39943" grpId="0" bldLvl="0"/>
      <p:bldP spid="39945" grpId="0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673100" y="739775"/>
            <a:ext cx="1955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静态属性</a:t>
            </a: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468313" y="1635125"/>
            <a:ext cx="810101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静态属性就是使用关键字static修饰的成员属性。</a:t>
            </a:r>
          </a:p>
        </p:txBody>
      </p:sp>
      <p:sp>
        <p:nvSpPr>
          <p:cNvPr id="40965" name="AutoShape 3"/>
          <p:cNvSpPr>
            <a:spLocks noChangeArrowheads="1"/>
          </p:cNvSpPr>
          <p:nvPr/>
        </p:nvSpPr>
        <p:spPr bwMode="auto">
          <a:xfrm>
            <a:off x="2967038" y="2370138"/>
            <a:ext cx="2768600" cy="5032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::$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静态属性名称</a:t>
            </a:r>
          </a:p>
        </p:txBody>
      </p:sp>
      <p:pic>
        <p:nvPicPr>
          <p:cNvPr id="40966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1478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Box 11"/>
          <p:cNvSpPr>
            <a:spLocks noChangeArrowheads="1"/>
          </p:cNvSpPr>
          <p:nvPr/>
        </p:nvSpPr>
        <p:spPr bwMode="auto">
          <a:xfrm>
            <a:off x="2103438" y="243998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792163" y="3155950"/>
            <a:ext cx="792003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如果要在类内部的成员方法中访问静态属性，那么在静态属性的名称前加上操作符“self::”即可。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ldLvl="0" animBg="1"/>
      <p:bldP spid="40967" grpId="0" bldLvl="0"/>
      <p:bldP spid="4096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9"/>
          <p:cNvSpPr>
            <a:spLocks noChangeArrowheads="1"/>
          </p:cNvSpPr>
          <p:nvPr/>
        </p:nvSpPr>
        <p:spPr bwMode="auto">
          <a:xfrm>
            <a:off x="674688" y="742950"/>
            <a:ext cx="1773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静态方法</a:t>
            </a: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576263" y="1671638"/>
            <a:ext cx="7850187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    静态方法就是通过关键字static修改的成员方法。</a:t>
            </a:r>
          </a:p>
        </p:txBody>
      </p:sp>
      <p:sp>
        <p:nvSpPr>
          <p:cNvPr id="41989" name="AutoShape 3"/>
          <p:cNvSpPr>
            <a:spLocks noChangeArrowheads="1"/>
          </p:cNvSpPr>
          <p:nvPr/>
        </p:nvSpPr>
        <p:spPr bwMode="auto">
          <a:xfrm>
            <a:off x="2797175" y="2441575"/>
            <a:ext cx="4572000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::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静态方法名称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([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参数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1,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参数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2,……])</a:t>
            </a:r>
          </a:p>
        </p:txBody>
      </p:sp>
      <p:pic>
        <p:nvPicPr>
          <p:cNvPr id="4199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22479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11"/>
          <p:cNvSpPr>
            <a:spLocks noChangeArrowheads="1"/>
          </p:cNvSpPr>
          <p:nvPr/>
        </p:nvSpPr>
        <p:spPr bwMode="auto">
          <a:xfrm>
            <a:off x="1920875" y="2540000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92" name="AutoShape 5"/>
          <p:cNvSpPr>
            <a:spLocks noChangeArrowheads="1"/>
          </p:cNvSpPr>
          <p:nvPr/>
        </p:nvSpPr>
        <p:spPr bwMode="auto">
          <a:xfrm>
            <a:off x="2486025" y="3475038"/>
            <a:ext cx="5148263" cy="7810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静态方法在对象不存在的情况下可以使用类名来访问。在静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态方法中只能访问静态成员，而在非静态方法中可以使用类名或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self关键字访问静态成员。</a:t>
            </a:r>
          </a:p>
        </p:txBody>
      </p:sp>
      <p:pic>
        <p:nvPicPr>
          <p:cNvPr id="41993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55963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4" name="TextBox 11"/>
          <p:cNvSpPr>
            <a:spLocks noChangeArrowheads="1"/>
          </p:cNvSpPr>
          <p:nvPr/>
        </p:nvSpPr>
        <p:spPr bwMode="auto">
          <a:xfrm>
            <a:off x="1584325" y="3579813"/>
            <a:ext cx="6461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ldLvl="0" animBg="1"/>
      <p:bldP spid="41991" grpId="0" bldLvl="0"/>
      <p:bldP spid="41992" grpId="0" bldLvl="0" animBg="1"/>
      <p:bldP spid="41994" grpId="0" bldLvl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95488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18"/>
          <p:cNvSpPr>
            <a:spLocks noChangeArrowheads="1"/>
          </p:cNvSpPr>
          <p:nvPr/>
        </p:nvSpPr>
        <p:spPr bwMode="auto">
          <a:xfrm>
            <a:off x="2584450" y="2352675"/>
            <a:ext cx="39560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7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抽象类和接口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4036" name="Text Box 2"/>
          <p:cNvSpPr>
            <a:spLocks noChangeArrowheads="1"/>
          </p:cNvSpPr>
          <p:nvPr/>
        </p:nvSpPr>
        <p:spPr bwMode="auto">
          <a:xfrm>
            <a:off x="2982913" y="1708150"/>
            <a:ext cx="50815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抽象类</a:t>
            </a:r>
          </a:p>
        </p:txBody>
      </p:sp>
      <p:sp>
        <p:nvSpPr>
          <p:cNvPr id="44037" name="Text Box 2"/>
          <p:cNvSpPr>
            <a:spLocks noChangeArrowheads="1"/>
          </p:cNvSpPr>
          <p:nvPr/>
        </p:nvSpPr>
        <p:spPr bwMode="auto">
          <a:xfrm>
            <a:off x="2978150" y="2632075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接口</a:t>
            </a:r>
          </a:p>
        </p:txBody>
      </p:sp>
      <p:pic>
        <p:nvPicPr>
          <p:cNvPr id="44038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1793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文本框 5"/>
          <p:cNvSpPr>
            <a:spLocks noChangeArrowheads="1"/>
          </p:cNvSpPr>
          <p:nvPr/>
        </p:nvSpPr>
        <p:spPr bwMode="auto">
          <a:xfrm>
            <a:off x="2743200" y="19050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44040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27178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文本框 23"/>
          <p:cNvSpPr>
            <a:spLocks noChangeArrowheads="1"/>
          </p:cNvSpPr>
          <p:nvPr/>
        </p:nvSpPr>
        <p:spPr bwMode="auto">
          <a:xfrm>
            <a:off x="2736850" y="28273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bldLvl="0"/>
      <p:bldP spid="44037" grpId="0" bldLvl="0"/>
      <p:bldP spid="44039" grpId="0" bldLvl="0"/>
      <p:bldP spid="44041" grpId="0" bldLvl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9"/>
          <p:cNvSpPr>
            <a:spLocks noChangeArrowheads="1"/>
          </p:cNvSpPr>
          <p:nvPr/>
        </p:nvSpPr>
        <p:spPr bwMode="auto">
          <a:xfrm>
            <a:off x="674688" y="741363"/>
            <a:ext cx="1485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抽象类</a:t>
            </a:r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466725" y="1563688"/>
            <a:ext cx="810101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latin typeface="Times New Roman" panose="02020603050405020304" pitchFamily="18" charset="0"/>
                <a:ea typeface="方正书宋简体" pitchFamily="1" charset="-122"/>
              </a:rPr>
              <a:t>抽象类使用abstract关键字来声明。</a:t>
            </a:r>
          </a:p>
        </p:txBody>
      </p:sp>
      <p:sp>
        <p:nvSpPr>
          <p:cNvPr id="45061" name="AutoShape 3"/>
          <p:cNvSpPr>
            <a:spLocks noChangeArrowheads="1"/>
          </p:cNvSpPr>
          <p:nvPr/>
        </p:nvSpPr>
        <p:spPr bwMode="auto">
          <a:xfrm>
            <a:off x="2160588" y="2095500"/>
            <a:ext cx="5824537" cy="2922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abstract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class 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//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抽象类的成员变量列表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abstract function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成员方法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1(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参数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);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abstract function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成员方法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2(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参数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);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Class A extends S{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b="1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45062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1034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Box 11"/>
          <p:cNvSpPr>
            <a:spLocks noChangeArrowheads="1"/>
          </p:cNvSpPr>
          <p:nvPr/>
        </p:nvSpPr>
        <p:spPr bwMode="auto">
          <a:xfrm>
            <a:off x="1096963" y="2395538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ldLvl="0" animBg="1"/>
      <p:bldP spid="45063" grpId="0" bldLvl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674688" y="742950"/>
            <a:ext cx="105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接口</a:t>
            </a: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144463" y="1476375"/>
            <a:ext cx="50053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接口的声明</a:t>
            </a:r>
          </a:p>
        </p:txBody>
      </p:sp>
      <p:pic>
        <p:nvPicPr>
          <p:cNvPr id="46085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381125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AutoShape 3"/>
          <p:cNvSpPr>
            <a:spLocks noChangeArrowheads="1"/>
          </p:cNvSpPr>
          <p:nvPr/>
        </p:nvSpPr>
        <p:spPr bwMode="auto">
          <a:xfrm>
            <a:off x="2051050" y="2778125"/>
            <a:ext cx="2471738" cy="12207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interface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接口名称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常量成员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	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//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抽象方法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46087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25352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8" name="TextBox 11"/>
          <p:cNvSpPr>
            <a:spLocks noChangeArrowheads="1"/>
          </p:cNvSpPr>
          <p:nvPr/>
        </p:nvSpPr>
        <p:spPr bwMode="auto">
          <a:xfrm>
            <a:off x="1117600" y="2827338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46089" name="Rectangle 2"/>
          <p:cNvSpPr>
            <a:spLocks noChangeArrowheads="1"/>
          </p:cNvSpPr>
          <p:nvPr/>
        </p:nvSpPr>
        <p:spPr bwMode="auto">
          <a:xfrm>
            <a:off x="323850" y="2032000"/>
            <a:ext cx="83534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接口类通过interface关键字来声明。</a:t>
            </a:r>
          </a:p>
        </p:txBody>
      </p:sp>
      <p:sp>
        <p:nvSpPr>
          <p:cNvPr id="46090" name="AutoShape 4"/>
          <p:cNvSpPr>
            <a:spLocks noChangeArrowheads="1"/>
          </p:cNvSpPr>
          <p:nvPr/>
        </p:nvSpPr>
        <p:spPr bwMode="auto">
          <a:xfrm>
            <a:off x="4752975" y="2774950"/>
            <a:ext cx="4140200" cy="145256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interface 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{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	const CONSTANT='CONSTANT value';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	function FunOne();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One::CONSTANT;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bldLvl="0" animBg="1"/>
      <p:bldP spid="46088" grpId="0" bldLvl="0"/>
      <p:bldP spid="4609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0244" name="Text Box 2"/>
          <p:cNvSpPr>
            <a:spLocks noChangeArrowheads="1"/>
          </p:cNvSpPr>
          <p:nvPr/>
        </p:nvSpPr>
        <p:spPr bwMode="auto">
          <a:xfrm>
            <a:off x="2730500" y="1600200"/>
            <a:ext cx="44704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类</a:t>
            </a:r>
          </a:p>
        </p:txBody>
      </p:sp>
      <p:sp>
        <p:nvSpPr>
          <p:cNvPr id="10245" name="Text Box 2"/>
          <p:cNvSpPr>
            <a:spLocks noChangeArrowheads="1"/>
          </p:cNvSpPr>
          <p:nvPr/>
        </p:nvSpPr>
        <p:spPr bwMode="auto">
          <a:xfrm>
            <a:off x="2725738" y="2335213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对象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246" name="Text Box 2"/>
          <p:cNvSpPr>
            <a:spLocks noChangeArrowheads="1"/>
          </p:cNvSpPr>
          <p:nvPr/>
        </p:nvSpPr>
        <p:spPr bwMode="auto">
          <a:xfrm>
            <a:off x="2733675" y="3038475"/>
            <a:ext cx="57991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面向对象的特点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024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16875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文本框 5"/>
          <p:cNvSpPr>
            <a:spLocks noChangeArrowheads="1"/>
          </p:cNvSpPr>
          <p:nvPr/>
        </p:nvSpPr>
        <p:spPr bwMode="auto">
          <a:xfrm>
            <a:off x="2492375" y="17986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0249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4209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0" name="文本框 23"/>
          <p:cNvSpPr>
            <a:spLocks noChangeArrowheads="1"/>
          </p:cNvSpPr>
          <p:nvPr/>
        </p:nvSpPr>
        <p:spPr bwMode="auto">
          <a:xfrm>
            <a:off x="2484438" y="25304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0251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1353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文本框 25"/>
          <p:cNvSpPr>
            <a:spLocks noChangeArrowheads="1"/>
          </p:cNvSpPr>
          <p:nvPr/>
        </p:nvSpPr>
        <p:spPr bwMode="auto">
          <a:xfrm>
            <a:off x="2484438" y="324643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/>
      <p:bldP spid="10245" grpId="0" bldLvl="0"/>
      <p:bldP spid="10246" grpId="0" bldLvl="0"/>
      <p:bldP spid="10248" grpId="0" bldLvl="0"/>
      <p:bldP spid="10250" grpId="0" bldLvl="0"/>
      <p:bldP spid="10252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9"/>
          <p:cNvSpPr>
            <a:spLocks noChangeArrowheads="1"/>
          </p:cNvSpPr>
          <p:nvPr/>
        </p:nvSpPr>
        <p:spPr bwMode="auto">
          <a:xfrm>
            <a:off x="674688" y="742950"/>
            <a:ext cx="105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接口</a:t>
            </a:r>
          </a:p>
        </p:txBody>
      </p:sp>
      <p:sp>
        <p:nvSpPr>
          <p:cNvPr id="47108" name="Rectangle 2"/>
          <p:cNvSpPr>
            <a:spLocks noChangeArrowheads="1"/>
          </p:cNvSpPr>
          <p:nvPr/>
        </p:nvSpPr>
        <p:spPr bwMode="auto">
          <a:xfrm>
            <a:off x="144463" y="1692275"/>
            <a:ext cx="50053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接口的应用</a:t>
            </a:r>
          </a:p>
        </p:txBody>
      </p:sp>
      <p:sp>
        <p:nvSpPr>
          <p:cNvPr id="47109" name="Rectangle 2"/>
          <p:cNvSpPr>
            <a:spLocks noChangeArrowheads="1"/>
          </p:cNvSpPr>
          <p:nvPr/>
        </p:nvSpPr>
        <p:spPr bwMode="auto">
          <a:xfrm>
            <a:off x="323850" y="2570163"/>
            <a:ext cx="8353425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在子类中继承接口使用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implements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关键字。如果要实现多个接口的继承，那么每个接口之间使用逗号“,” 连接。</a:t>
            </a:r>
          </a:p>
        </p:txBody>
      </p:sp>
      <p:pic>
        <p:nvPicPr>
          <p:cNvPr id="47110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600200"/>
            <a:ext cx="6699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95488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 Box 18"/>
          <p:cNvSpPr>
            <a:spLocks noChangeArrowheads="1"/>
          </p:cNvSpPr>
          <p:nvPr/>
        </p:nvSpPr>
        <p:spPr bwMode="auto">
          <a:xfrm>
            <a:off x="2584450" y="2352675"/>
            <a:ext cx="39560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8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面向对象实现多态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9156" name="Text Box 2"/>
          <p:cNvSpPr>
            <a:spLocks noChangeArrowheads="1"/>
          </p:cNvSpPr>
          <p:nvPr/>
        </p:nvSpPr>
        <p:spPr bwMode="auto">
          <a:xfrm>
            <a:off x="2479675" y="1708150"/>
            <a:ext cx="50800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通过继承实现多态</a:t>
            </a:r>
          </a:p>
        </p:txBody>
      </p:sp>
      <p:sp>
        <p:nvSpPr>
          <p:cNvPr id="49157" name="Text Box 2"/>
          <p:cNvSpPr>
            <a:spLocks noChangeArrowheads="1"/>
          </p:cNvSpPr>
          <p:nvPr/>
        </p:nvSpPr>
        <p:spPr bwMode="auto">
          <a:xfrm>
            <a:off x="2473325" y="2632075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通过接口实现多态</a:t>
            </a:r>
          </a:p>
        </p:txBody>
      </p:sp>
      <p:pic>
        <p:nvPicPr>
          <p:cNvPr id="49158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50" y="1793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文本框 5"/>
          <p:cNvSpPr>
            <a:spLocks noChangeArrowheads="1"/>
          </p:cNvSpPr>
          <p:nvPr/>
        </p:nvSpPr>
        <p:spPr bwMode="auto">
          <a:xfrm>
            <a:off x="2238375" y="19050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49160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27178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1" name="文本框 23"/>
          <p:cNvSpPr>
            <a:spLocks noChangeArrowheads="1"/>
          </p:cNvSpPr>
          <p:nvPr/>
        </p:nvSpPr>
        <p:spPr bwMode="auto">
          <a:xfrm>
            <a:off x="2232025" y="28273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/>
      <p:bldP spid="49157" grpId="0" bldLvl="0"/>
      <p:bldP spid="49159" grpId="0" bldLvl="0"/>
      <p:bldP spid="49161" grpId="0" bldLvl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9"/>
          <p:cNvSpPr>
            <a:spLocks noChangeArrowheads="1"/>
          </p:cNvSpPr>
          <p:nvPr/>
        </p:nvSpPr>
        <p:spPr bwMode="auto">
          <a:xfrm>
            <a:off x="674688" y="742950"/>
            <a:ext cx="321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通过继承实现多态</a:t>
            </a: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466725" y="1492250"/>
            <a:ext cx="81010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【</a:t>
            </a:r>
            <a:r>
              <a:rPr lang="zh-CN" altLang="en-US" sz="1800" b="1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</a:rPr>
              <a:t>实例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】创建一个抽象类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ype，用于表示各种交通方法，然后让子类继承这个type类。</a:t>
            </a: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2427288"/>
            <a:ext cx="47164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9"/>
          <p:cNvSpPr>
            <a:spLocks noChangeArrowheads="1"/>
          </p:cNvSpPr>
          <p:nvPr/>
        </p:nvSpPr>
        <p:spPr bwMode="auto">
          <a:xfrm>
            <a:off x="674688" y="744538"/>
            <a:ext cx="2998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通过接口实现多态</a:t>
            </a:r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360363" y="1563688"/>
            <a:ext cx="83534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</a:t>
            </a:r>
            <a:r>
              <a:rPr lang="en-US" altLang="zh-CN" sz="1800">
                <a:latin typeface="Arial" panose="020B0604020202020204" pitchFamily="34" charset="0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latin typeface="Arial" panose="020B0604020202020204" pitchFamily="34" charset="0"/>
              </a:rPr>
              <a:t>实例</a:t>
            </a:r>
            <a:r>
              <a:rPr lang="zh-CN" altLang="en-US" sz="1800">
                <a:latin typeface="Arial" panose="020B0604020202020204" pitchFamily="34" charset="0"/>
              </a:rPr>
              <a:t>】定义接口Type，并定义一个空方法go_type()。然后定义Type_car和Type_Bus子类继承接口Type。最后通过instanceof关键字检查对象是否属于接口Type。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608263"/>
            <a:ext cx="47164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9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面向对象的其他关键字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3252" name="Text Box 2"/>
          <p:cNvSpPr>
            <a:spLocks noChangeArrowheads="1"/>
          </p:cNvSpPr>
          <p:nvPr/>
        </p:nvSpPr>
        <p:spPr bwMode="auto">
          <a:xfrm>
            <a:off x="2516188" y="15875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final关键字</a:t>
            </a:r>
          </a:p>
        </p:txBody>
      </p:sp>
      <p:sp>
        <p:nvSpPr>
          <p:cNvPr id="53253" name="Text Box 2"/>
          <p:cNvSpPr>
            <a:spLocks noChangeArrowheads="1"/>
          </p:cNvSpPr>
          <p:nvPr/>
        </p:nvSpPr>
        <p:spPr bwMode="auto">
          <a:xfrm>
            <a:off x="2511425" y="2322513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clone关键字</a:t>
            </a:r>
          </a:p>
        </p:txBody>
      </p:sp>
      <p:pic>
        <p:nvPicPr>
          <p:cNvPr id="5325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6748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文本框 5"/>
          <p:cNvSpPr>
            <a:spLocks noChangeArrowheads="1"/>
          </p:cNvSpPr>
          <p:nvPr/>
        </p:nvSpPr>
        <p:spPr bwMode="auto">
          <a:xfrm>
            <a:off x="2278063" y="17859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5325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4082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7" name="文本框 23"/>
          <p:cNvSpPr>
            <a:spLocks noChangeArrowheads="1"/>
          </p:cNvSpPr>
          <p:nvPr/>
        </p:nvSpPr>
        <p:spPr bwMode="auto">
          <a:xfrm>
            <a:off x="2270125" y="25177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3258" name="Text Box 2"/>
          <p:cNvSpPr>
            <a:spLocks noChangeArrowheads="1"/>
          </p:cNvSpPr>
          <p:nvPr/>
        </p:nvSpPr>
        <p:spPr bwMode="auto">
          <a:xfrm>
            <a:off x="2520950" y="3027363"/>
            <a:ext cx="46085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instanceof关键字</a:t>
            </a:r>
          </a:p>
        </p:txBody>
      </p:sp>
      <p:pic>
        <p:nvPicPr>
          <p:cNvPr id="53259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1242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0" name="文本框 25"/>
          <p:cNvSpPr>
            <a:spLocks noChangeArrowheads="1"/>
          </p:cNvSpPr>
          <p:nvPr/>
        </p:nvSpPr>
        <p:spPr bwMode="auto">
          <a:xfrm>
            <a:off x="2271713" y="32353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bldLvl="0"/>
      <p:bldP spid="53253" grpId="0" bldLvl="0"/>
      <p:bldP spid="53255" grpId="0" bldLvl="0"/>
      <p:bldP spid="53257" grpId="0" bldLvl="0"/>
      <p:bldP spid="53258" grpId="0" bldLvl="0"/>
      <p:bldP spid="53260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9"/>
          <p:cNvSpPr>
            <a:spLocks noChangeArrowheads="1"/>
          </p:cNvSpPr>
          <p:nvPr/>
        </p:nvSpPr>
        <p:spPr bwMode="auto">
          <a:xfrm>
            <a:off x="674688" y="741363"/>
            <a:ext cx="19891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final关键字</a:t>
            </a:r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466725" y="1671638"/>
            <a:ext cx="8101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latin typeface="Arial" panose="020B0604020202020204" pitchFamily="34" charset="0"/>
              </a:rPr>
              <a:t>被final修饰过的方法</a:t>
            </a:r>
            <a:r>
              <a:rPr lang="zh-CN" altLang="zh-CN" sz="1800">
                <a:latin typeface="Times New Roman" panose="02020603050405020304" pitchFamily="18" charset="0"/>
                <a:ea typeface="方正书宋简体" pitchFamily="1" charset="-122"/>
              </a:rPr>
              <a:t>在子类中不可以进行重写，也不可以被覆盖。</a:t>
            </a:r>
          </a:p>
        </p:txBody>
      </p:sp>
      <p:sp>
        <p:nvSpPr>
          <p:cNvPr id="54277" name="AutoShape 3"/>
          <p:cNvSpPr>
            <a:spLocks noChangeArrowheads="1"/>
          </p:cNvSpPr>
          <p:nvPr/>
        </p:nvSpPr>
        <p:spPr bwMode="auto">
          <a:xfrm>
            <a:off x="2346325" y="2457450"/>
            <a:ext cx="4062413" cy="1006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final class class_name{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 final function method_name()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54278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113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TextBox 11"/>
          <p:cNvSpPr>
            <a:spLocks noChangeArrowheads="1"/>
          </p:cNvSpPr>
          <p:nvPr/>
        </p:nvSpPr>
        <p:spPr bwMode="auto">
          <a:xfrm>
            <a:off x="1457325" y="250348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格式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bldLvl="0" animBg="1"/>
      <p:bldP spid="54279" grpId="0" bldLvl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9"/>
          <p:cNvSpPr>
            <a:spLocks noChangeArrowheads="1"/>
          </p:cNvSpPr>
          <p:nvPr/>
        </p:nvSpPr>
        <p:spPr bwMode="auto">
          <a:xfrm>
            <a:off x="676275" y="746125"/>
            <a:ext cx="2311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clone关键字</a:t>
            </a: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144463" y="1476375"/>
            <a:ext cx="50053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克隆对象</a:t>
            </a:r>
          </a:p>
        </p:txBody>
      </p:sp>
      <p:pic>
        <p:nvPicPr>
          <p:cNvPr id="55301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381125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AutoShape 3"/>
          <p:cNvSpPr>
            <a:spLocks noChangeArrowheads="1"/>
          </p:cNvSpPr>
          <p:nvPr/>
        </p:nvSpPr>
        <p:spPr bwMode="auto">
          <a:xfrm>
            <a:off x="2590800" y="2779713"/>
            <a:ext cx="3889375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$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克隆对象名称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=clone $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原对象名称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55303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5352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4" name="TextBox 11"/>
          <p:cNvSpPr>
            <a:spLocks noChangeArrowheads="1"/>
          </p:cNvSpPr>
          <p:nvPr/>
        </p:nvSpPr>
        <p:spPr bwMode="auto">
          <a:xfrm>
            <a:off x="1657350" y="2827338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55305" name="Rectangle 2"/>
          <p:cNvSpPr>
            <a:spLocks noChangeArrowheads="1"/>
          </p:cNvSpPr>
          <p:nvPr/>
        </p:nvSpPr>
        <p:spPr bwMode="auto">
          <a:xfrm>
            <a:off x="323850" y="2103438"/>
            <a:ext cx="83534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对象的克隆可以通过关键字clone来实现。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bldLvl="0" animBg="1"/>
      <p:bldP spid="55304" grpId="0" bldLvl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Rectangle 9"/>
          <p:cNvSpPr>
            <a:spLocks noChangeArrowheads="1"/>
          </p:cNvSpPr>
          <p:nvPr/>
        </p:nvSpPr>
        <p:spPr bwMode="auto">
          <a:xfrm>
            <a:off x="674688" y="742950"/>
            <a:ext cx="2278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clone关键字</a:t>
            </a:r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144463" y="1676400"/>
            <a:ext cx="50053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克隆副本对象的初始化</a:t>
            </a:r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285750" y="2571750"/>
            <a:ext cx="83550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魔术方法“__clone()”可以为克隆后的副本对象重新初始化。它不需要任何参数，其中自动包含$this和$that两个对象的引用。</a:t>
            </a:r>
          </a:p>
        </p:txBody>
      </p:sp>
      <p:pic>
        <p:nvPicPr>
          <p:cNvPr id="56326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584325"/>
            <a:ext cx="6699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类</a:t>
            </a: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269" name="矩形 1"/>
          <p:cNvSpPr>
            <a:spLocks noChangeArrowheads="1"/>
          </p:cNvSpPr>
          <p:nvPr/>
        </p:nvSpPr>
        <p:spPr bwMode="auto">
          <a:xfrm>
            <a:off x="539750" y="1309688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类是属性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(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静态特征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)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和方法（动态特征）的集合，是面向对象编程方式的核心和基础，通过类可以将零散的用于实现某项功能的代码进行有效管理。</a:t>
            </a:r>
          </a:p>
        </p:txBody>
      </p:sp>
      <p:pic>
        <p:nvPicPr>
          <p:cNvPr id="11270" name="Picture 6" descr="版本版本版本版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319338"/>
            <a:ext cx="5365750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9"/>
          <p:cNvSpPr>
            <a:spLocks noChangeArrowheads="1"/>
          </p:cNvSpPr>
          <p:nvPr/>
        </p:nvSpPr>
        <p:spPr bwMode="auto">
          <a:xfrm>
            <a:off x="676275" y="742950"/>
            <a:ext cx="3068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instanceof关键字</a:t>
            </a: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466725" y="1670050"/>
            <a:ext cx="81026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</a:t>
            </a:r>
            <a:r>
              <a:rPr lang="zh-CN" altLang="en-US" sz="1800">
                <a:latin typeface="Arial" panose="020B0604020202020204" pitchFamily="34" charset="0"/>
              </a:rPr>
              <a:t>instanceof操作符可以检测当前对象是属于哪个类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7349" name="AutoShape 3"/>
          <p:cNvSpPr>
            <a:spLocks noChangeArrowheads="1"/>
          </p:cNvSpPr>
          <p:nvPr/>
        </p:nvSpPr>
        <p:spPr bwMode="auto">
          <a:xfrm>
            <a:off x="2590800" y="2644775"/>
            <a:ext cx="4105275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ObjectName instanceof ClassName</a:t>
            </a:r>
          </a:p>
        </p:txBody>
      </p:sp>
      <p:pic>
        <p:nvPicPr>
          <p:cNvPr id="5735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4003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TextBox 11"/>
          <p:cNvSpPr>
            <a:spLocks noChangeArrowheads="1"/>
          </p:cNvSpPr>
          <p:nvPr/>
        </p:nvSpPr>
        <p:spPr bwMode="auto">
          <a:xfrm>
            <a:off x="1657350" y="2692400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bldLvl="0" animBg="1"/>
      <p:bldP spid="57351" grpId="0" bldLvl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18"/>
          <p:cNvSpPr>
            <a:spLocks noChangeArrowheads="1"/>
          </p:cNvSpPr>
          <p:nvPr/>
        </p:nvSpPr>
        <p:spPr bwMode="auto">
          <a:xfrm>
            <a:off x="2840038" y="2319338"/>
            <a:ext cx="3568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10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面向对象的常用魔术方法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9396" name="Text Box 2"/>
          <p:cNvSpPr>
            <a:spLocks noChangeArrowheads="1"/>
          </p:cNvSpPr>
          <p:nvPr/>
        </p:nvSpPr>
        <p:spPr bwMode="auto">
          <a:xfrm>
            <a:off x="2516188" y="13843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__set()和__get()方法</a:t>
            </a:r>
          </a:p>
        </p:txBody>
      </p:sp>
      <p:sp>
        <p:nvSpPr>
          <p:cNvPr id="59397" name="Text Box 2"/>
          <p:cNvSpPr>
            <a:spLocks noChangeArrowheads="1"/>
          </p:cNvSpPr>
          <p:nvPr/>
        </p:nvSpPr>
        <p:spPr bwMode="auto">
          <a:xfrm>
            <a:off x="2511425" y="199548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__isset()和__unset()方法</a:t>
            </a:r>
          </a:p>
        </p:txBody>
      </p:sp>
      <p:sp>
        <p:nvSpPr>
          <p:cNvPr id="59398" name="Text Box 2"/>
          <p:cNvSpPr>
            <a:spLocks noChangeArrowheads="1"/>
          </p:cNvSpPr>
          <p:nvPr/>
        </p:nvSpPr>
        <p:spPr bwMode="auto">
          <a:xfrm>
            <a:off x="2519363" y="2571750"/>
            <a:ext cx="46085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__call()方法</a:t>
            </a:r>
          </a:p>
        </p:txBody>
      </p:sp>
      <p:pic>
        <p:nvPicPr>
          <p:cNvPr id="5939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471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0" name="文本框 5"/>
          <p:cNvSpPr>
            <a:spLocks noChangeArrowheads="1"/>
          </p:cNvSpPr>
          <p:nvPr/>
        </p:nvSpPr>
        <p:spPr bwMode="auto">
          <a:xfrm>
            <a:off x="2278063" y="15827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5940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0812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2" name="文本框 23"/>
          <p:cNvSpPr>
            <a:spLocks noChangeArrowheads="1"/>
          </p:cNvSpPr>
          <p:nvPr/>
        </p:nvSpPr>
        <p:spPr bwMode="auto">
          <a:xfrm>
            <a:off x="2270125" y="2190750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5940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6701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4" name="文本框 25"/>
          <p:cNvSpPr>
            <a:spLocks noChangeArrowheads="1"/>
          </p:cNvSpPr>
          <p:nvPr/>
        </p:nvSpPr>
        <p:spPr bwMode="auto">
          <a:xfrm>
            <a:off x="2270125" y="27813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9405" name="Text Box 2"/>
          <p:cNvSpPr>
            <a:spLocks noChangeArrowheads="1"/>
          </p:cNvSpPr>
          <p:nvPr/>
        </p:nvSpPr>
        <p:spPr bwMode="auto">
          <a:xfrm>
            <a:off x="2520950" y="3171825"/>
            <a:ext cx="4608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__toString()方法</a:t>
            </a:r>
          </a:p>
        </p:txBody>
      </p:sp>
      <p:pic>
        <p:nvPicPr>
          <p:cNvPr id="59406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2686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7" name="文本框 25"/>
          <p:cNvSpPr>
            <a:spLocks noChangeArrowheads="1"/>
          </p:cNvSpPr>
          <p:nvPr/>
        </p:nvSpPr>
        <p:spPr bwMode="auto">
          <a:xfrm>
            <a:off x="2271713" y="337978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9408" name="Text Box 2"/>
          <p:cNvSpPr>
            <a:spLocks noChangeArrowheads="1"/>
          </p:cNvSpPr>
          <p:nvPr/>
        </p:nvSpPr>
        <p:spPr bwMode="auto">
          <a:xfrm>
            <a:off x="2517775" y="3784600"/>
            <a:ext cx="39989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__autoload()方法</a:t>
            </a:r>
          </a:p>
        </p:txBody>
      </p:sp>
      <p:pic>
        <p:nvPicPr>
          <p:cNvPr id="5940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38719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0" name="文本框 5"/>
          <p:cNvSpPr>
            <a:spLocks noChangeArrowheads="1"/>
          </p:cNvSpPr>
          <p:nvPr/>
        </p:nvSpPr>
        <p:spPr bwMode="auto">
          <a:xfrm>
            <a:off x="2279650" y="398303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ldLvl="0"/>
      <p:bldP spid="59397" grpId="0" bldLvl="0"/>
      <p:bldP spid="59398" grpId="0" bldLvl="0"/>
      <p:bldP spid="59400" grpId="0" bldLvl="0"/>
      <p:bldP spid="59402" grpId="0" bldLvl="0"/>
      <p:bldP spid="59404" grpId="0" bldLvl="0"/>
      <p:bldP spid="59405" grpId="0" bldLvl="0"/>
      <p:bldP spid="59407" grpId="0" bldLvl="0"/>
      <p:bldP spid="59408" grpId="0" bldLvl="0"/>
      <p:bldP spid="59410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Rectangle 9"/>
          <p:cNvSpPr>
            <a:spLocks noChangeArrowheads="1"/>
          </p:cNvSpPr>
          <p:nvPr/>
        </p:nvSpPr>
        <p:spPr bwMode="auto">
          <a:xfrm>
            <a:off x="674688" y="742950"/>
            <a:ext cx="3538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__set()和__get()方法</a:t>
            </a:r>
          </a:p>
        </p:txBody>
      </p:sp>
      <p:sp>
        <p:nvSpPr>
          <p:cNvPr id="60420" name="Rectangle 2"/>
          <p:cNvSpPr>
            <a:spLocks noChangeArrowheads="1"/>
          </p:cNvSpPr>
          <p:nvPr/>
        </p:nvSpPr>
        <p:spPr bwMode="auto">
          <a:xfrm>
            <a:off x="576263" y="1962150"/>
            <a:ext cx="78867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</a:t>
            </a:r>
            <a:r>
              <a:rPr lang="zh-CN" altLang="en-US" sz="1800">
                <a:solidFill>
                  <a:schemeClr val="hlink"/>
                </a:solidFill>
                <a:latin typeface="Arial" panose="020B0604020202020204" pitchFamily="34" charset="0"/>
              </a:rPr>
              <a:t>__set()</a:t>
            </a:r>
            <a:r>
              <a:rPr lang="zh-CN" altLang="en-US" sz="1800">
                <a:latin typeface="Arial" panose="020B0604020202020204" pitchFamily="34" charset="0"/>
              </a:rPr>
              <a:t>方法：在程序运行过程中为私有的成员属性设置值，它不需要任何返回值。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zh-CN" sz="18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hlink"/>
                </a:solidFill>
                <a:latin typeface="Arial" panose="020B0604020202020204" pitchFamily="34" charset="0"/>
              </a:rPr>
              <a:t>__get()</a:t>
            </a:r>
            <a:r>
              <a:rPr lang="zh-CN" altLang="en-US" sz="1800">
                <a:latin typeface="Arial" panose="020B0604020202020204" pitchFamily="34" charset="0"/>
              </a:rPr>
              <a:t>方法：在程序运行过程中，在对象的外部获取私有成员属性的值。</a:t>
            </a:r>
          </a:p>
        </p:txBody>
      </p:sp>
      <p:pic>
        <p:nvPicPr>
          <p:cNvPr id="6042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960563"/>
            <a:ext cx="414338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7650"/>
            <a:ext cx="41433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9"/>
          <p:cNvSpPr>
            <a:spLocks noChangeArrowheads="1"/>
          </p:cNvSpPr>
          <p:nvPr/>
        </p:nvSpPr>
        <p:spPr bwMode="auto">
          <a:xfrm>
            <a:off x="674688" y="742950"/>
            <a:ext cx="422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__isset()和__unset()方法</a:t>
            </a:r>
          </a:p>
        </p:txBody>
      </p:sp>
      <p:sp>
        <p:nvSpPr>
          <p:cNvPr id="61444" name="Rectangle 2"/>
          <p:cNvSpPr>
            <a:spLocks noChangeArrowheads="1"/>
          </p:cNvSpPr>
          <p:nvPr/>
        </p:nvSpPr>
        <p:spPr bwMode="auto">
          <a:xfrm>
            <a:off x="252413" y="1636713"/>
            <a:ext cx="856773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魔术方法__isset()的作用就是帮助isset()函数检测私有成员属性。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61445" name="AutoShape 3"/>
          <p:cNvSpPr>
            <a:spLocks noChangeArrowheads="1"/>
          </p:cNvSpPr>
          <p:nvPr/>
        </p:nvSpPr>
        <p:spPr bwMode="auto">
          <a:xfrm>
            <a:off x="2592388" y="2278063"/>
            <a:ext cx="2989262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bool__isset(string name)</a:t>
            </a:r>
          </a:p>
        </p:txBody>
      </p:sp>
      <p:pic>
        <p:nvPicPr>
          <p:cNvPr id="61446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0320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7" name="TextBox 11"/>
          <p:cNvSpPr>
            <a:spLocks noChangeArrowheads="1"/>
          </p:cNvSpPr>
          <p:nvPr/>
        </p:nvSpPr>
        <p:spPr bwMode="auto">
          <a:xfrm>
            <a:off x="1657350" y="2324100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61448" name="Rectangle 2"/>
          <p:cNvSpPr>
            <a:spLocks noChangeArrowheads="1"/>
          </p:cNvSpPr>
          <p:nvPr/>
        </p:nvSpPr>
        <p:spPr bwMode="auto">
          <a:xfrm>
            <a:off x="250825" y="3309938"/>
            <a:ext cx="8569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__unset()方法帮助unset()函数在类的外部删除指定的私有成员属性。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61449" name="AutoShape 3"/>
          <p:cNvSpPr>
            <a:spLocks noChangeArrowheads="1"/>
          </p:cNvSpPr>
          <p:nvPr/>
        </p:nvSpPr>
        <p:spPr bwMode="auto">
          <a:xfrm>
            <a:off x="2590800" y="3941763"/>
            <a:ext cx="2989263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void__unset(string name)</a:t>
            </a:r>
          </a:p>
        </p:txBody>
      </p:sp>
      <p:pic>
        <p:nvPicPr>
          <p:cNvPr id="6145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6972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1" name="TextBox 11"/>
          <p:cNvSpPr>
            <a:spLocks noChangeArrowheads="1"/>
          </p:cNvSpPr>
          <p:nvPr/>
        </p:nvSpPr>
        <p:spPr bwMode="auto">
          <a:xfrm>
            <a:off x="1657350" y="3989388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bldLvl="0" animBg="1"/>
      <p:bldP spid="61447" grpId="0" bldLvl="0"/>
      <p:bldP spid="61448" grpId="0"/>
      <p:bldP spid="61449" grpId="0" bldLvl="0" animBg="1"/>
      <p:bldP spid="61451" grpId="0" bldLvl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9"/>
          <p:cNvSpPr>
            <a:spLocks noChangeArrowheads="1"/>
          </p:cNvSpPr>
          <p:nvPr/>
        </p:nvSpPr>
        <p:spPr bwMode="auto">
          <a:xfrm>
            <a:off x="676275" y="744538"/>
            <a:ext cx="2384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__call()方法</a:t>
            </a:r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503238" y="2066925"/>
            <a:ext cx="788511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__call()方法的作用是：当程序试图调用不存在或不可见的成员方法时，PHP会先调用__call()方法来存储方法名及其参数。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9"/>
          <p:cNvSpPr>
            <a:spLocks noChangeArrowheads="1"/>
          </p:cNvSpPr>
          <p:nvPr/>
        </p:nvSpPr>
        <p:spPr bwMode="auto">
          <a:xfrm>
            <a:off x="676275" y="746125"/>
            <a:ext cx="2960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__toString()方法</a:t>
            </a:r>
          </a:p>
        </p:txBody>
      </p:sp>
      <p:sp>
        <p:nvSpPr>
          <p:cNvPr id="63492" name="Rectangle 2"/>
          <p:cNvSpPr>
            <a:spLocks noChangeArrowheads="1"/>
          </p:cNvSpPr>
          <p:nvPr/>
        </p:nvSpPr>
        <p:spPr bwMode="auto">
          <a:xfrm>
            <a:off x="504825" y="1636713"/>
            <a:ext cx="7883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魔术方法__toString()的作用是：当使用echo或print输出对象时，将对象转化为字符串。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1835150" y="2609850"/>
            <a:ext cx="6448425" cy="8985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（1）如果没有__toString()方法，直接输出对象将会发生致命错误（fatal error）。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（2）输出对象时应注意，echo或print函数后面直接跟要输出的对象，中间不要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加多余的字符。</a:t>
            </a:r>
          </a:p>
        </p:txBody>
      </p:sp>
      <p:pic>
        <p:nvPicPr>
          <p:cNvPr id="63494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392363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TextBox 11"/>
          <p:cNvSpPr>
            <a:spLocks noChangeArrowheads="1"/>
          </p:cNvSpPr>
          <p:nvPr/>
        </p:nvSpPr>
        <p:spPr bwMode="auto">
          <a:xfrm>
            <a:off x="936625" y="2716213"/>
            <a:ext cx="6492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bldLvl="0" animBg="1"/>
      <p:bldP spid="63495" grpId="0" bldLvl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9"/>
          <p:cNvSpPr>
            <a:spLocks noChangeArrowheads="1"/>
          </p:cNvSpPr>
          <p:nvPr/>
        </p:nvSpPr>
        <p:spPr bwMode="auto">
          <a:xfrm>
            <a:off x="676275" y="746125"/>
            <a:ext cx="2960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__autoload()方法</a:t>
            </a:r>
          </a:p>
        </p:txBody>
      </p:sp>
      <p:sp>
        <p:nvSpPr>
          <p:cNvPr id="64516" name="Rectangle 2"/>
          <p:cNvSpPr>
            <a:spLocks noChangeArrowheads="1"/>
          </p:cNvSpPr>
          <p:nvPr/>
        </p:nvSpPr>
        <p:spPr bwMode="auto">
          <a:xfrm>
            <a:off x="503238" y="2032000"/>
            <a:ext cx="788511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__autoload()方法可以自动实例化需要使用的类。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655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65541" name="Text Box 3"/>
          <p:cNvSpPr>
            <a:spLocks noChangeArrowheads="1"/>
          </p:cNvSpPr>
          <p:nvPr/>
        </p:nvSpPr>
        <p:spPr bwMode="auto">
          <a:xfrm>
            <a:off x="611188" y="1670050"/>
            <a:ext cx="788511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    本章主要对面向对象的基本概念和类的特性进行了阐述，并详细介绍了类的创建方式及常用关键字的使用方法。通过本章的学习，读者能够具有PHP面向对象的编程思想，并具备编写程序中的基本类的能力。如果读者能够在此基础上进一步学习，定能使自己的编程能力有新的突破和提高。</a:t>
            </a:r>
            <a:endParaRPr lang="zh-CN" altLang="en-US" sz="2000" b="1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对象</a:t>
            </a: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293" name="矩形 1"/>
          <p:cNvSpPr>
            <a:spLocks noChangeArrowheads="1"/>
          </p:cNvSpPr>
          <p:nvPr/>
        </p:nvSpPr>
        <p:spPr bwMode="auto">
          <a:xfrm>
            <a:off x="539750" y="1455738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对象就是类的实例化，实例化创建的数据库连接类，调用数据库连接类中的方法，完成与数据库的连接操作。</a:t>
            </a:r>
          </a:p>
        </p:txBody>
      </p:sp>
      <p:pic>
        <p:nvPicPr>
          <p:cNvPr id="12294" name="Picture 6" descr="啊啊啊啊啊啊啊啊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463800"/>
            <a:ext cx="52324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面向对象的特点</a:t>
            </a:r>
          </a:p>
        </p:txBody>
      </p:sp>
      <p:sp>
        <p:nvSpPr>
          <p:cNvPr id="13316" name="矩形 1"/>
          <p:cNvSpPr>
            <a:spLocks noChangeArrowheads="1"/>
          </p:cNvSpPr>
          <p:nvPr/>
        </p:nvSpPr>
        <p:spPr bwMode="auto">
          <a:xfrm>
            <a:off x="539750" y="1768475"/>
            <a:ext cx="8064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（1）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封装性：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就是将一个类的使用和实现分开，只保留有限的接口（方法）与外部联系。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（2）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继承性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：是派生类（子类）自动继承一个或多个基类（父类）中的属性与方法，并可以重写或添加新的属性或方法。继承这个特性简化了对象和类的创建，增加了代码的可重用性。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（3）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多态性：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是指同一个类的不同对象，使用同一个方法可以获得不同的结果。多态性增强了软件的灵活性和重用性。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43113"/>
            <a:ext cx="498157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18"/>
          <p:cNvSpPr>
            <a:spLocks noChangeArrowheads="1"/>
          </p:cNvSpPr>
          <p:nvPr/>
        </p:nvSpPr>
        <p:spPr bwMode="auto">
          <a:xfrm>
            <a:off x="2559050" y="2457450"/>
            <a:ext cx="39195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类的声明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5364" name="Text Box 2"/>
          <p:cNvSpPr>
            <a:spLocks noChangeArrowheads="1"/>
          </p:cNvSpPr>
          <p:nvPr/>
        </p:nvSpPr>
        <p:spPr bwMode="auto">
          <a:xfrm>
            <a:off x="3092450" y="1466850"/>
            <a:ext cx="44704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定义类</a:t>
            </a:r>
          </a:p>
        </p:txBody>
      </p:sp>
      <p:sp>
        <p:nvSpPr>
          <p:cNvPr id="15365" name="Text Box 2"/>
          <p:cNvSpPr>
            <a:spLocks noChangeArrowheads="1"/>
          </p:cNvSpPr>
          <p:nvPr/>
        </p:nvSpPr>
        <p:spPr bwMode="auto">
          <a:xfrm>
            <a:off x="3087688" y="2200275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成员属性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5366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15525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文本框 5"/>
          <p:cNvSpPr>
            <a:spLocks noChangeArrowheads="1"/>
          </p:cNvSpPr>
          <p:nvPr/>
        </p:nvSpPr>
        <p:spPr bwMode="auto">
          <a:xfrm>
            <a:off x="2854325" y="16637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5368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3" y="22860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文本框 23"/>
          <p:cNvSpPr>
            <a:spLocks noChangeArrowheads="1"/>
          </p:cNvSpPr>
          <p:nvPr/>
        </p:nvSpPr>
        <p:spPr bwMode="auto">
          <a:xfrm>
            <a:off x="2846388" y="23971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5370" name="Text Box 2"/>
          <p:cNvSpPr>
            <a:spLocks noChangeArrowheads="1"/>
          </p:cNvSpPr>
          <p:nvPr/>
        </p:nvSpPr>
        <p:spPr bwMode="auto">
          <a:xfrm>
            <a:off x="3092450" y="2905125"/>
            <a:ext cx="44704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成员常量</a:t>
            </a:r>
          </a:p>
        </p:txBody>
      </p:sp>
      <p:sp>
        <p:nvSpPr>
          <p:cNvPr id="15371" name="Text Box 2"/>
          <p:cNvSpPr>
            <a:spLocks noChangeArrowheads="1"/>
          </p:cNvSpPr>
          <p:nvPr/>
        </p:nvSpPr>
        <p:spPr bwMode="auto">
          <a:xfrm>
            <a:off x="3087688" y="364013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成员方法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537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29924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文本框 5"/>
          <p:cNvSpPr>
            <a:spLocks noChangeArrowheads="1"/>
          </p:cNvSpPr>
          <p:nvPr/>
        </p:nvSpPr>
        <p:spPr bwMode="auto">
          <a:xfrm>
            <a:off x="2854325" y="3103563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1537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3" y="37258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文本框 23"/>
          <p:cNvSpPr>
            <a:spLocks noChangeArrowheads="1"/>
          </p:cNvSpPr>
          <p:nvPr/>
        </p:nvSpPr>
        <p:spPr bwMode="auto">
          <a:xfrm>
            <a:off x="2846388" y="38354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/>
      <p:bldP spid="15365" grpId="0" bldLvl="0"/>
      <p:bldP spid="15367" grpId="0" bldLvl="0"/>
      <p:bldP spid="15369" grpId="0" bldLvl="0"/>
      <p:bldP spid="15370" grpId="0" bldLvl="0"/>
      <p:bldP spid="15371" grpId="0" bldLvl="0"/>
      <p:bldP spid="15373" grpId="0" bldLvl="0"/>
      <p:bldP spid="15375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2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_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3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_4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4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Pages>0</Pages>
  <Words>2252</Words>
  <Characters>0</Characters>
  <Application>Microsoft Office PowerPoint</Application>
  <DocSecurity>0</DocSecurity>
  <PresentationFormat>全屏显示(16:9)</PresentationFormat>
  <Lines>0</Lines>
  <Paragraphs>327</Paragraphs>
  <Slides>58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58</vt:i4>
      </vt:variant>
    </vt:vector>
  </HeadingPairs>
  <TitlesOfParts>
    <vt:vector size="72" baseType="lpstr">
      <vt:lpstr>Arial</vt:lpstr>
      <vt:lpstr>宋体</vt:lpstr>
      <vt:lpstr>Calibri</vt:lpstr>
      <vt:lpstr>黑体</vt:lpstr>
      <vt:lpstr>隶书</vt:lpstr>
      <vt:lpstr>Times New Roman</vt:lpstr>
      <vt:lpstr>方正书宋简体</vt:lpstr>
      <vt:lpstr>楷体</vt:lpstr>
      <vt:lpstr>Verdana</vt:lpstr>
      <vt:lpstr>Lucida Sans Unicode</vt:lpstr>
      <vt:lpstr>Office 主题</vt:lpstr>
      <vt:lpstr>Office 主题_2</vt:lpstr>
      <vt:lpstr>Office 主题_3</vt:lpstr>
      <vt:lpstr>Office 主题_4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943</cp:revision>
  <dcterms:created xsi:type="dcterms:W3CDTF">2014-12-17T01:03:00Z</dcterms:created>
  <dcterms:modified xsi:type="dcterms:W3CDTF">2023-08-21T16:20:23Z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