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1" r:id="rId3"/>
    <p:sldMasterId id="2147483652" r:id="rId4"/>
    <p:sldMasterId id="2147483653" r:id="rId5"/>
    <p:sldMasterId id="2147483654" r:id="rId6"/>
  </p:sldMasterIdLst>
  <p:notesMasterIdLst>
    <p:notesMasterId r:id="rId60"/>
  </p:notesMasterIdLst>
  <p:sldIdLst>
    <p:sldId id="259" r:id="rId7"/>
    <p:sldId id="260" r:id="rId8"/>
    <p:sldId id="509" r:id="rId9"/>
    <p:sldId id="695" r:id="rId10"/>
    <p:sldId id="517" r:id="rId11"/>
    <p:sldId id="518" r:id="rId12"/>
    <p:sldId id="773" r:id="rId13"/>
    <p:sldId id="667" r:id="rId14"/>
    <p:sldId id="745" r:id="rId15"/>
    <p:sldId id="668" r:id="rId16"/>
    <p:sldId id="774" r:id="rId17"/>
    <p:sldId id="775" r:id="rId18"/>
    <p:sldId id="753" r:id="rId19"/>
    <p:sldId id="776" r:id="rId20"/>
    <p:sldId id="777" r:id="rId21"/>
    <p:sldId id="778" r:id="rId22"/>
    <p:sldId id="779" r:id="rId23"/>
    <p:sldId id="780" r:id="rId24"/>
    <p:sldId id="755" r:id="rId25"/>
    <p:sldId id="756" r:id="rId26"/>
    <p:sldId id="757" r:id="rId27"/>
    <p:sldId id="781" r:id="rId28"/>
    <p:sldId id="782" r:id="rId29"/>
    <p:sldId id="783" r:id="rId30"/>
    <p:sldId id="784" r:id="rId31"/>
    <p:sldId id="787" r:id="rId32"/>
    <p:sldId id="785" r:id="rId33"/>
    <p:sldId id="786" r:id="rId34"/>
    <p:sldId id="810" r:id="rId35"/>
    <p:sldId id="811" r:id="rId36"/>
    <p:sldId id="812" r:id="rId37"/>
    <p:sldId id="826" r:id="rId38"/>
    <p:sldId id="827" r:id="rId39"/>
    <p:sldId id="828" r:id="rId40"/>
    <p:sldId id="829" r:id="rId41"/>
    <p:sldId id="837" r:id="rId42"/>
    <p:sldId id="830" r:id="rId43"/>
    <p:sldId id="831" r:id="rId44"/>
    <p:sldId id="832" r:id="rId45"/>
    <p:sldId id="833" r:id="rId46"/>
    <p:sldId id="834" r:id="rId47"/>
    <p:sldId id="835" r:id="rId48"/>
    <p:sldId id="836" r:id="rId49"/>
    <p:sldId id="838" r:id="rId50"/>
    <p:sldId id="839" r:id="rId51"/>
    <p:sldId id="840" r:id="rId52"/>
    <p:sldId id="841" r:id="rId53"/>
    <p:sldId id="842" r:id="rId54"/>
    <p:sldId id="843" r:id="rId55"/>
    <p:sldId id="845" r:id="rId56"/>
    <p:sldId id="846" r:id="rId57"/>
    <p:sldId id="847" r:id="rId58"/>
    <p:sldId id="449" r:id="rId59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8">
          <p15:clr>
            <a:srgbClr val="A4A3A4"/>
          </p15:clr>
        </p15:guide>
        <p15:guide id="2" pos="29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106" d="100"/>
          <a:sy n="106" d="100"/>
        </p:scale>
        <p:origin x="631" y="69"/>
      </p:cViewPr>
      <p:guideLst>
        <p:guide orient="horz" pos="1638"/>
        <p:guide pos="29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5" Type="http://schemas.openxmlformats.org/officeDocument/2006/relationships/slideMaster" Target="slideMasters/slideMaster5.xml"/><Relationship Id="rId61" Type="http://schemas.openxmlformats.org/officeDocument/2006/relationships/presProps" Target="presProps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tableStyles" Target="tableStyle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fld id="{4C9A7990-DA93-4A54-B132-068AB364353C}" type="datetime1">
              <a:rPr lang="zh-CN" altLang="en-US"/>
              <a:pPr>
                <a:defRPr/>
              </a:pPr>
              <a:t>2023-8-22</a:t>
            </a:fld>
            <a:endParaRPr lang="en-US"/>
          </a:p>
        </p:txBody>
      </p:sp>
      <p:sp>
        <p:nvSpPr>
          <p:cNvPr id="717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837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单击此处编辑母版文本样式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第二级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第三级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第四级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第五级</a:t>
            </a:r>
          </a:p>
        </p:txBody>
      </p:sp>
      <p:sp>
        <p:nvSpPr>
          <p:cNvPr id="717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/>
            </a:lvl1pPr>
          </a:lstStyle>
          <a:p>
            <a:pPr>
              <a:defRPr/>
            </a:pPr>
            <a:fld id="{A4181BFF-F6D4-41E0-8ECC-7D4BCB87244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9F69-0B62-49CA-BFFE-A21FDF4283B4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E76AF-01AE-4C22-B7C6-25B0BF21BAD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079652"/>
      </p:ext>
    </p:extLst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1C35E-72CA-4D3C-B275-5C4D928E9640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98A84-A7D7-4F4D-985F-0AAB21D87D6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039433"/>
      </p:ext>
    </p:extLst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93B50-A1A2-472A-BF62-EB057F8846A5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21674-DD9B-4563-91E3-043651CCB5F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026464"/>
      </p:ext>
    </p:extLst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0DBD7-D1EE-4ECB-BD14-023DA704F940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EAADC-AD8F-49BD-98BA-8AA3AF28F47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832682"/>
      </p:ext>
    </p:extLst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27F06-871A-4233-AD46-D8EA96F2D5E4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E832A-AD1E-45BD-A76F-64B74A30718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806700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87BFE-3297-4495-9478-5EF40E6EC2C0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33EA5-267A-4C65-97DC-2F05B46D561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412908"/>
      </p:ext>
    </p:extLst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5FE9D-FC4E-45FD-92E9-A69157DFAE54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ABF48-B92F-468A-8799-94A2587EC9A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219071"/>
      </p:ext>
    </p:extLst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5A7FB-41F5-4A11-AE62-E52921C3387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E9825-0E87-49C0-957F-890395DB0B2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432477"/>
      </p:ext>
    </p:extLst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CF33B-A092-4971-AB1C-4194A304DB27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4E3F7-B373-4E47-81C4-C0EFAD4FEA8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01478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762A8-1EC0-4059-820B-FB55936BAB49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5D0AD-E1E6-44E9-A6BA-0B63146FD3F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798251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54520-C20E-41A0-B7B4-08BDDCAF7DD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B97A6-43D4-46C6-8A01-F9DBC18106A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084505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89A5E-02A9-4B46-93F8-0FC8693F064E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9BC80-588C-4EC2-B7F1-A36AF005469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084587"/>
      </p:ext>
    </p:extLst>
  </p:cSld>
  <p:clrMapOvr>
    <a:masterClrMapping/>
  </p:clrMapOvr>
  <p:transition spd="med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BE1FC-9CD4-4208-9A29-1E0A5E1857C9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80FAC-ECF6-480B-BDB6-B1330FE8939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405783"/>
      </p:ext>
    </p:extLst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A784F-9507-467D-ABA2-CF5BD0AE7050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8DB1A-AAF7-4257-BF7C-742553DC27F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869871"/>
      </p:ext>
    </p:extLst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48101-6893-469F-BEC7-426E4A5C00F1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623A8-CC36-49A8-A299-2DBECED0C21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32005"/>
      </p:ext>
    </p:extLst>
  </p:cSld>
  <p:clrMapOvr>
    <a:masterClrMapping/>
  </p:clrMapOvr>
  <p:transition spd="med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8FCBE-55BF-4DBB-9A1F-30EAF444B92A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267A1-B442-4F29-BCAB-BF1A6B47F25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608148"/>
      </p:ext>
    </p:extLst>
  </p:cSld>
  <p:clrMapOvr>
    <a:masterClrMapping/>
  </p:clrMapOvr>
  <p:transition spd="med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DD5FA-2A73-4658-B25E-9AB55F92AF59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9FE4A-2ACC-4228-B355-61687C3E5E6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25111"/>
      </p:ext>
    </p:extLst>
  </p:cSld>
  <p:clrMapOvr>
    <a:masterClrMapping/>
  </p:clrMapOvr>
  <p:transition spd="med"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7824B-01D6-4E31-9456-62A560EB394C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75BD6-101A-4AC8-BA41-14B04DF3251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695349"/>
      </p:ext>
    </p:extLst>
  </p:cSld>
  <p:clrMapOvr>
    <a:masterClrMapping/>
  </p:clrMapOvr>
  <p:transition spd="med"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A1987-7F27-4AAA-AD63-75E16B443B21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8CD05-E947-41E1-B6E7-09C2E5C0FA8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88963"/>
      </p:ext>
    </p:extLst>
  </p:cSld>
  <p:clrMapOvr>
    <a:masterClrMapping/>
  </p:clrMapOvr>
  <p:transition spd="med"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DEBF5-3323-4474-A213-CDD85AFEE395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A3969-4ED1-456C-8271-64F4EA93B29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45348"/>
      </p:ext>
    </p:extLst>
  </p:cSld>
  <p:clrMapOvr>
    <a:masterClrMapping/>
  </p:clrMapOvr>
  <p:transition spd="med"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4EF85-3E06-4A7B-BCDC-D21A5A13E6FE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E8627-A01D-4740-A81F-0FE4BAC6374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914608"/>
      </p:ext>
    </p:extLst>
  </p:cSld>
  <p:clrMapOvr>
    <a:masterClrMapping/>
  </p:clrMapOvr>
  <p:transition spd="med"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DB8E8-9132-45EA-B0D9-A17D8826ACBD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628BE-7DBF-4AF9-8AEF-33A6E8A957F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346899"/>
      </p:ext>
    </p:extLst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BB345-37B6-4F6A-86AA-D57636AB961C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09D0B-87C5-46E0-B278-0B8361EB122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935055"/>
      </p:ext>
    </p:extLst>
  </p:cSld>
  <p:clrMapOvr>
    <a:masterClrMapping/>
  </p:clrMapOvr>
  <p:transition spd="med"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E8E5A-3A43-41D5-A01A-4AB1D9EC626E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01A64-2D97-44D9-A6C4-9A226751974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52895"/>
      </p:ext>
    </p:extLst>
  </p:cSld>
  <p:clrMapOvr>
    <a:masterClrMapping/>
  </p:clrMapOvr>
  <p:transition spd="med"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CF227-37DC-44B2-9790-AF3B701C863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D354A-7A3E-4880-A74F-AE665924E4F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64910"/>
      </p:ext>
    </p:extLst>
  </p:cSld>
  <p:clrMapOvr>
    <a:masterClrMapping/>
  </p:clrMapOvr>
  <p:transition spd="med"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69CC3-E85B-4604-84CB-151CC2513105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0FD8F-A89F-41D9-AF2F-AC2534AA51D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854347"/>
      </p:ext>
    </p:extLst>
  </p:cSld>
  <p:clrMapOvr>
    <a:masterClrMapping/>
  </p:clrMapOvr>
  <p:transition spd="med"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5D2BC-623D-46A6-9749-A2F10902985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8E9D7-8D50-4CBD-A5A7-2B9690F0582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186761"/>
      </p:ext>
    </p:extLst>
  </p:cSld>
  <p:clrMapOvr>
    <a:masterClrMapping/>
  </p:clrMapOvr>
  <p:transition spd="med"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FA836-188C-4DDC-B1B1-07639DF4F98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711D2-1A0E-4447-8DE8-B7C1A09719D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138219"/>
      </p:ext>
    </p:extLst>
  </p:cSld>
  <p:clrMapOvr>
    <a:masterClrMapping/>
  </p:clrMapOvr>
  <p:transition spd="med"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EFF47-A53C-445C-B039-4C7A82B21660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56D11-B016-43DA-B71F-663685AF86C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19589"/>
      </p:ext>
    </p:extLst>
  </p:cSld>
  <p:clrMapOvr>
    <a:masterClrMapping/>
  </p:clrMapOvr>
  <p:transition spd="med"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D950F-12B5-4710-A60B-F78A36353E38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678A3-778A-4326-B21E-0B33737EC2A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03293"/>
      </p:ext>
    </p:extLst>
  </p:cSld>
  <p:clrMapOvr>
    <a:masterClrMapping/>
  </p:clrMapOvr>
  <p:transition spd="med"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6701E-68D6-4ABF-B7F1-E393A7FF0366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A605E-3648-41D9-9AA1-79CC54B561C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518876"/>
      </p:ext>
    </p:extLst>
  </p:cSld>
  <p:clrMapOvr>
    <a:masterClrMapping/>
  </p:clrMapOvr>
  <p:transition spd="med"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7D448-3E32-486B-B204-7666B8FDA246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0085D-AD2D-49CA-A825-2EFDE2DE92D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349895"/>
      </p:ext>
    </p:extLst>
  </p:cSld>
  <p:clrMapOvr>
    <a:masterClrMapping/>
  </p:clrMapOvr>
  <p:transition spd="med"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3B10B-071E-41F0-91CC-26D043D6632E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1CE49-29F3-4340-B4A5-8A4878BB80C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091915"/>
      </p:ext>
    </p:extLst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223D3-AB29-47C7-9198-1844985D034C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1421E-3D67-439A-BA66-1CB9C82F8D3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901540"/>
      </p:ext>
    </p:extLst>
  </p:cSld>
  <p:clrMapOvr>
    <a:masterClrMapping/>
  </p:clrMapOvr>
  <p:transition spd="med"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DABDA-F949-45AF-A2EC-9227C84706A1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A7080-6B1A-458D-BD63-B2559B87397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802206"/>
      </p:ext>
    </p:extLst>
  </p:cSld>
  <p:clrMapOvr>
    <a:masterClrMapping/>
  </p:clrMapOvr>
  <p:transition spd="med"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4D7EB-7E68-4A15-B208-71B6BB34F9FC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7CE46-E6C0-4BBE-8000-903E288E760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195411"/>
      </p:ext>
    </p:extLst>
  </p:cSld>
  <p:clrMapOvr>
    <a:masterClrMapping/>
  </p:clrMapOvr>
  <p:transition spd="med"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0A150-7FB7-4F12-8695-A029504BCDB6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86D34-5F0F-40B5-92FA-C90FA73DE7E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908819"/>
      </p:ext>
    </p:extLst>
  </p:cSld>
  <p:clrMapOvr>
    <a:masterClrMapping/>
  </p:clrMapOvr>
  <p:transition spd="med">
    <p:wipe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7E9D5-617A-426D-8D3E-FA3121B25772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9AD8A-8E31-4B3C-8D4D-FE900DACA2C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783010"/>
      </p:ext>
    </p:extLst>
  </p:cSld>
  <p:clrMapOvr>
    <a:masterClrMapping/>
  </p:clrMapOvr>
  <p:transition spd="med">
    <p:wipe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E168F-9B88-4063-A47A-F9565C4B63A5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03680-12DC-4C05-A277-4A8CC709BBA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156427"/>
      </p:ext>
    </p:extLst>
  </p:cSld>
  <p:clrMapOvr>
    <a:masterClrMapping/>
  </p:clrMapOvr>
  <p:transition spd="med"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65AB6-2721-40CC-87BD-AADE96348366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E928E-B76E-476C-A67F-439254E6C76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418068"/>
      </p:ext>
    </p:extLst>
  </p:cSld>
  <p:clrMapOvr>
    <a:masterClrMapping/>
  </p:clrMapOvr>
  <p:transition spd="med"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A4342-8A5D-4D29-9AB3-97ACE4FB48A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1FB9D-2925-46E4-9AF5-F749D2109C1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616862"/>
      </p:ext>
    </p:extLst>
  </p:cSld>
  <p:clrMapOvr>
    <a:masterClrMapping/>
  </p:clrMapOvr>
  <p:transition spd="med"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77AEE-4115-4C3E-8D32-69EE7D7B2F24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60C8C-030A-4428-8F06-B55323799A8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892360"/>
      </p:ext>
    </p:extLst>
  </p:cSld>
  <p:clrMapOvr>
    <a:masterClrMapping/>
  </p:clrMapOvr>
  <p:transition spd="med"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5AD09-275C-4898-9EA3-62761167B141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C8249-FEC8-456E-9427-230D2A1B846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9648"/>
      </p:ext>
    </p:extLst>
  </p:cSld>
  <p:clrMapOvr>
    <a:masterClrMapping/>
  </p:clrMapOvr>
  <p:transition spd="med"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EB171-EC14-43AF-8612-EC4F769D1122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02E7A-00D4-4084-9B89-5FF18CFB619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421185"/>
      </p:ext>
    </p:extLst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F2886-EED4-4970-B47A-F3E49FC65989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0B43A-66F8-47D0-92FB-27AC3B1F6F4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440109"/>
      </p:ext>
    </p:extLst>
  </p:cSld>
  <p:clrMapOvr>
    <a:masterClrMapping/>
  </p:clrMapOvr>
  <p:transition spd="med"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FD783-67B6-4F3E-A594-F8E7F2F36372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DEFFC-0EFC-44AE-9058-117B6BBFD50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791655"/>
      </p:ext>
    </p:extLst>
  </p:cSld>
  <p:clrMapOvr>
    <a:masterClrMapping/>
  </p:clrMapOvr>
  <p:transition spd="med"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61362-2216-49F3-B8FA-296F22E40616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D03DB-4E69-452D-BA7E-3809313AA6F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809156"/>
      </p:ext>
    </p:extLst>
  </p:cSld>
  <p:clrMapOvr>
    <a:masterClrMapping/>
  </p:clrMapOvr>
  <p:transition spd="med"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7B51F-675E-4280-A880-A5C3BAF8309A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70E9D-4DB3-4F76-9062-887D2AAAEF5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734038"/>
      </p:ext>
    </p:extLst>
  </p:cSld>
  <p:clrMapOvr>
    <a:masterClrMapping/>
  </p:clrMapOvr>
  <p:transition spd="med">
    <p:wipe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5D71B-9EE2-43FB-B635-ADA562D36C08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6586E-96F1-4E23-8196-9E2C780B0CB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34634"/>
      </p:ext>
    </p:extLst>
  </p:cSld>
  <p:clrMapOvr>
    <a:masterClrMapping/>
  </p:clrMapOvr>
  <p:transition spd="med">
    <p:wipe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C985D-9F80-4FDA-BAA7-3F0E2147122E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17697-A4BD-49D6-88B5-6B01D8A8491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196922"/>
      </p:ext>
    </p:extLst>
  </p:cSld>
  <p:clrMapOvr>
    <a:masterClrMapping/>
  </p:clrMapOvr>
  <p:transition spd="med">
    <p:wipe dir="r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10872-209F-445A-8F4E-E0E63327A38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86D65-0FE3-47CF-9F04-D1AEB112164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755143"/>
      </p:ext>
    </p:extLst>
  </p:cSld>
  <p:clrMapOvr>
    <a:masterClrMapping/>
  </p:clrMapOvr>
  <p:transition spd="med">
    <p:wipe dir="r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11B21-9C38-4B4B-87A8-E1BBAFCD4E5C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E728C-BADE-4983-8B9F-D69960C5C5A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178756"/>
      </p:ext>
    </p:extLst>
  </p:cSld>
  <p:clrMapOvr>
    <a:masterClrMapping/>
  </p:clrMapOvr>
  <p:transition spd="med">
    <p:wipe dir="r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C61E9-7140-471C-A300-5A2FA569659C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B9DFA-E078-48C4-A89A-90F4CD5466E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981736"/>
      </p:ext>
    </p:extLst>
  </p:cSld>
  <p:clrMapOvr>
    <a:masterClrMapping/>
  </p:clrMapOvr>
  <p:transition spd="med"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9C101-9EA8-499D-818F-6BAB163106EC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F87DF-0577-4D89-A036-1204E5FFC9C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453673"/>
      </p:ext>
    </p:extLst>
  </p:cSld>
  <p:clrMapOvr>
    <a:masterClrMapping/>
  </p:clrMapOvr>
  <p:transition spd="med">
    <p:wipe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A71F4-037F-4829-B897-0E77F0FD0E80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D1080-1F77-43A1-891F-E31856727E2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483116"/>
      </p:ext>
    </p:extLst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D5D78-6466-4ECC-9709-01E9CC01BDFC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A345B-A706-44AA-BE93-8A335090C82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963841"/>
      </p:ext>
    </p:extLst>
  </p:cSld>
  <p:clrMapOvr>
    <a:masterClrMapping/>
  </p:clrMapOvr>
  <p:transition spd="med">
    <p:wipe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874B7-C5F5-4565-A960-73FE439977B4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7EDCC-F6A7-4926-B914-7E41EF1EC09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485727"/>
      </p:ext>
    </p:extLst>
  </p:cSld>
  <p:clrMapOvr>
    <a:masterClrMapping/>
  </p:clrMapOvr>
  <p:transition spd="med"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A2679-FFD3-4E18-9CAA-3A76FEF19E20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14E1B-0A0B-48BD-B9B2-534CABBE6C7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02943"/>
      </p:ext>
    </p:extLst>
  </p:cSld>
  <p:clrMapOvr>
    <a:masterClrMapping/>
  </p:clrMapOvr>
  <p:transition spd="med"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486AC-9DCA-4A05-B845-9F0C89A7C99E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DC08E-34F4-468E-AB7F-7490F0188AA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05204"/>
      </p:ext>
    </p:extLst>
  </p:cSld>
  <p:clrMapOvr>
    <a:masterClrMapping/>
  </p:clrMapOvr>
  <p:transition spd="med"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7D2FD-1EBA-4F17-8686-6CE83CF6D8BF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774766-DDC4-4842-A861-196E4EEDDF6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643101"/>
      </p:ext>
    </p:extLst>
  </p:cSld>
  <p:clrMapOvr>
    <a:masterClrMapping/>
  </p:clrMapOvr>
  <p:transition spd="med">
    <p:wipe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5941F-87D6-4370-A1A1-A3373797A4C5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B2FD5-9C27-4F8C-95BF-09E27DAC125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96691"/>
      </p:ext>
    </p:extLst>
  </p:cSld>
  <p:clrMapOvr>
    <a:masterClrMapping/>
  </p:clrMapOvr>
  <p:transition spd="med">
    <p:wipe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3F3DE-2E66-4BAC-96EF-7B3EEF77981B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62EC-50C8-4EE3-AFD0-EBA4A4CE5C2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77566"/>
      </p:ext>
    </p:extLst>
  </p:cSld>
  <p:clrMapOvr>
    <a:masterClrMapping/>
  </p:clrMapOvr>
  <p:transition spd="med">
    <p:wipe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9F0AB-A07F-46D2-B586-E57EC03C5945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1DFB7-282A-468A-AA1F-D3187FB9593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751071"/>
      </p:ext>
    </p:extLst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C56E6-BDE5-408C-9D6D-9C4D7F0080A8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CBA25-C987-4ED6-B899-0B92DFF3B9C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666142"/>
      </p:ext>
    </p:extLst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23E3E-2503-4F6B-A174-81B08AA6BF0D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259B0-FE06-4D7F-AC92-ACC0D613195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037389"/>
      </p:ext>
    </p:extLst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F67BE-8212-435D-891B-5CA904EE12B6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06695-4FD7-4DC7-854B-893289C9F23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41334"/>
      </p:ext>
    </p:extLst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599074A-47FF-4C34-B7EC-BF011DDB220A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4D9C383-D09A-4F10-B651-E9697B49237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4CA5C00-4BDD-4D7A-BB40-3438FB2F5AE2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2BE8491-F372-482E-A067-CA28481A884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307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0375F9F-099F-451B-A792-7D78FF74FD6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07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1F72A21-AC5F-4F8B-8A7B-1D84F9FD3AE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409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410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851BA15-DF8A-40B7-A9C2-6B7C9CA9D9CD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10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0D920B5-C326-4478-A589-EAABB62EDC7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512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3401865-6416-4EC4-AA2F-762ADABFD1EA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12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4AEE823-0FA6-472F-9422-3F2EECC9528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614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F43F19F-1DAF-4A2E-A74B-6704074B2EC3}" type="datetime1">
              <a:rPr lang="en-US"/>
              <a:pPr>
                <a:defRPr/>
              </a:pPr>
              <a:t>8/22/2023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14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5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E8B4493-9216-4B4D-960B-3D113660B4A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 spd="med">
    <p:wipe dir="r"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1828800"/>
            <a:ext cx="6629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9"/>
          <p:cNvSpPr>
            <a:spLocks noChangeArrowheads="1"/>
          </p:cNvSpPr>
          <p:nvPr/>
        </p:nvSpPr>
        <p:spPr bwMode="auto">
          <a:xfrm>
            <a:off x="1979613" y="2400300"/>
            <a:ext cx="4929187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第</a:t>
            </a:r>
            <a:r>
              <a:rPr lang="en-US" altLang="zh-CN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7</a:t>
            </a:r>
            <a:r>
              <a:rPr lang="zh-CN" altLang="en-US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章  </a:t>
            </a:r>
            <a:r>
              <a:rPr lang="zh-CN" altLang="en-US" sz="30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MySQL</a:t>
            </a:r>
            <a:r>
              <a:rPr lang="zh-CN" altLang="en-US" sz="3000" b="1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数据库管理</a:t>
            </a:r>
            <a:endParaRPr lang="zh-CN" altLang="en-US" sz="30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>
            <a:spLocks noChangeArrowheads="1"/>
          </p:cNvSpPr>
          <p:nvPr/>
        </p:nvSpPr>
        <p:spPr bwMode="auto">
          <a:xfrm>
            <a:off x="755650" y="1600200"/>
            <a:ext cx="76104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ym typeface="宋体" panose="02010600030101010101" pitchFamily="2" charset="-122"/>
              </a:rPr>
              <a:t>        只有启动了MySQL服务器才可以操作MySQL数据库。</a:t>
            </a:r>
          </a:p>
        </p:txBody>
      </p:sp>
      <p:pic>
        <p:nvPicPr>
          <p:cNvPr id="1741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9"/>
          <p:cNvSpPr>
            <a:spLocks noChangeArrowheads="1"/>
          </p:cNvSpPr>
          <p:nvPr/>
        </p:nvSpPr>
        <p:spPr bwMode="auto">
          <a:xfrm>
            <a:off x="673100" y="639763"/>
            <a:ext cx="33591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启动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MySQL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服务器</a:t>
            </a:r>
          </a:p>
        </p:txBody>
      </p:sp>
      <p:pic>
        <p:nvPicPr>
          <p:cNvPr id="1843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9513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9"/>
          <p:cNvSpPr>
            <a:spLocks noChangeArrowheads="1"/>
          </p:cNvSpPr>
          <p:nvPr/>
        </p:nvSpPr>
        <p:spPr bwMode="auto">
          <a:xfrm>
            <a:off x="673100" y="2292350"/>
            <a:ext cx="42243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连接和断开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MySQL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服务器</a:t>
            </a:r>
          </a:p>
        </p:txBody>
      </p:sp>
      <p:sp>
        <p:nvSpPr>
          <p:cNvPr id="18439" name="Rectangle 2"/>
          <p:cNvSpPr>
            <a:spLocks noChangeArrowheads="1"/>
          </p:cNvSpPr>
          <p:nvPr/>
        </p:nvSpPr>
        <p:spPr bwMode="auto">
          <a:xfrm>
            <a:off x="287338" y="3162300"/>
            <a:ext cx="4608512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连接MySQL服务器</a:t>
            </a:r>
          </a:p>
        </p:txBody>
      </p:sp>
      <p:pic>
        <p:nvPicPr>
          <p:cNvPr id="18440" name="图片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8" y="3068638"/>
            <a:ext cx="6731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图片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3" y="3814763"/>
            <a:ext cx="6699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2" name="Rectangle 2"/>
          <p:cNvSpPr>
            <a:spLocks noChangeArrowheads="1"/>
          </p:cNvSpPr>
          <p:nvPr/>
        </p:nvSpPr>
        <p:spPr bwMode="auto">
          <a:xfrm>
            <a:off x="287338" y="3910013"/>
            <a:ext cx="4608512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断开MySQL连接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ldLvl="0"/>
      <p:bldP spid="18438" grpId="0"/>
      <p:bldP spid="18439" grpId="0"/>
      <p:bldP spid="184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18"/>
          <p:cNvSpPr>
            <a:spLocks noChangeArrowheads="1"/>
          </p:cNvSpPr>
          <p:nvPr/>
        </p:nvSpPr>
        <p:spPr bwMode="auto">
          <a:xfrm>
            <a:off x="2884488" y="2352675"/>
            <a:ext cx="30289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3</a:t>
            </a: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操作MySQL数据库</a:t>
            </a:r>
          </a:p>
        </p:txBody>
      </p:sp>
    </p:spTree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0484" name="Text Box 2"/>
          <p:cNvSpPr>
            <a:spLocks noChangeArrowheads="1"/>
          </p:cNvSpPr>
          <p:nvPr/>
        </p:nvSpPr>
        <p:spPr bwMode="auto">
          <a:xfrm>
            <a:off x="2516188" y="1384300"/>
            <a:ext cx="3998912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创建数据库</a:t>
            </a:r>
          </a:p>
        </p:txBody>
      </p:sp>
      <p:sp>
        <p:nvSpPr>
          <p:cNvPr id="20485" name="Text Box 2"/>
          <p:cNvSpPr>
            <a:spLocks noChangeArrowheads="1"/>
          </p:cNvSpPr>
          <p:nvPr/>
        </p:nvSpPr>
        <p:spPr bwMode="auto">
          <a:xfrm>
            <a:off x="2511425" y="2119313"/>
            <a:ext cx="48323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选择数据库</a:t>
            </a:r>
          </a:p>
        </p:txBody>
      </p:sp>
      <p:sp>
        <p:nvSpPr>
          <p:cNvPr id="20486" name="Text Box 2"/>
          <p:cNvSpPr>
            <a:spLocks noChangeArrowheads="1"/>
          </p:cNvSpPr>
          <p:nvPr/>
        </p:nvSpPr>
        <p:spPr bwMode="auto">
          <a:xfrm>
            <a:off x="2519363" y="2822575"/>
            <a:ext cx="4608512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查看数据库</a:t>
            </a:r>
          </a:p>
        </p:txBody>
      </p:sp>
      <p:pic>
        <p:nvPicPr>
          <p:cNvPr id="20487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38" y="14716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文本框 5"/>
          <p:cNvSpPr>
            <a:spLocks noChangeArrowheads="1"/>
          </p:cNvSpPr>
          <p:nvPr/>
        </p:nvSpPr>
        <p:spPr bwMode="auto">
          <a:xfrm>
            <a:off x="2278063" y="1582738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20489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2205038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0" name="文本框 23"/>
          <p:cNvSpPr>
            <a:spLocks noChangeArrowheads="1"/>
          </p:cNvSpPr>
          <p:nvPr/>
        </p:nvSpPr>
        <p:spPr bwMode="auto">
          <a:xfrm>
            <a:off x="2270125" y="2314575"/>
            <a:ext cx="463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20491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29194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2" name="文本框 25"/>
          <p:cNvSpPr>
            <a:spLocks noChangeArrowheads="1"/>
          </p:cNvSpPr>
          <p:nvPr/>
        </p:nvSpPr>
        <p:spPr bwMode="auto">
          <a:xfrm>
            <a:off x="2270125" y="3030538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03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0493" name="Text Box 2"/>
          <p:cNvSpPr>
            <a:spLocks noChangeArrowheads="1"/>
          </p:cNvSpPr>
          <p:nvPr/>
        </p:nvSpPr>
        <p:spPr bwMode="auto">
          <a:xfrm>
            <a:off x="2520950" y="3506788"/>
            <a:ext cx="460851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删除数据库</a:t>
            </a:r>
          </a:p>
        </p:txBody>
      </p:sp>
      <p:pic>
        <p:nvPicPr>
          <p:cNvPr id="20494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88" y="360362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5" name="文本框 25"/>
          <p:cNvSpPr>
            <a:spLocks noChangeArrowheads="1"/>
          </p:cNvSpPr>
          <p:nvPr/>
        </p:nvSpPr>
        <p:spPr bwMode="auto">
          <a:xfrm>
            <a:off x="2271713" y="3714750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04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0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3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6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ldLvl="0"/>
      <p:bldP spid="20485" grpId="0" bldLvl="0"/>
      <p:bldP spid="20486" grpId="0" bldLvl="0"/>
      <p:bldP spid="20488" grpId="0" bldLvl="0"/>
      <p:bldP spid="20490" grpId="0" bldLvl="0"/>
      <p:bldP spid="20492" grpId="0" bldLvl="0"/>
      <p:bldP spid="20493" grpId="0" bldLvl="0"/>
      <p:bldP spid="20495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9"/>
          <p:cNvSpPr>
            <a:spLocks noChangeArrowheads="1"/>
          </p:cNvSpPr>
          <p:nvPr/>
        </p:nvSpPr>
        <p:spPr bwMode="auto">
          <a:xfrm>
            <a:off x="819150" y="663575"/>
            <a:ext cx="307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创建数据库</a:t>
            </a:r>
          </a:p>
        </p:txBody>
      </p:sp>
      <p:sp>
        <p:nvSpPr>
          <p:cNvPr id="21508" name="AutoShape 3"/>
          <p:cNvSpPr>
            <a:spLocks noChangeArrowheads="1"/>
          </p:cNvSpPr>
          <p:nvPr/>
        </p:nvSpPr>
        <p:spPr bwMode="auto">
          <a:xfrm>
            <a:off x="2916238" y="2238375"/>
            <a:ext cx="3095625" cy="469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create database db_book;</a:t>
            </a:r>
          </a:p>
        </p:txBody>
      </p:sp>
      <p:pic>
        <p:nvPicPr>
          <p:cNvPr id="21509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563" y="192405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Box 11"/>
          <p:cNvSpPr>
            <a:spLocks noChangeArrowheads="1"/>
          </p:cNvSpPr>
          <p:nvPr/>
        </p:nvSpPr>
        <p:spPr bwMode="auto">
          <a:xfrm>
            <a:off x="1962150" y="2216150"/>
            <a:ext cx="6000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612775" y="1492250"/>
            <a:ext cx="76676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</a:t>
            </a:r>
            <a:r>
              <a:rPr lang="zh-CN" altLang="en-US" sz="1800"/>
              <a:t>应用create database语句创建数据库。</a:t>
            </a:r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184525"/>
            <a:ext cx="49657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ldLvl="0" animBg="1"/>
      <p:bldP spid="21510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9"/>
          <p:cNvSpPr>
            <a:spLocks noChangeArrowheads="1"/>
          </p:cNvSpPr>
          <p:nvPr/>
        </p:nvSpPr>
        <p:spPr bwMode="auto">
          <a:xfrm>
            <a:off x="819150" y="663575"/>
            <a:ext cx="307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选择数据库</a:t>
            </a:r>
          </a:p>
        </p:txBody>
      </p:sp>
      <p:sp>
        <p:nvSpPr>
          <p:cNvPr id="22532" name="AutoShape 3"/>
          <p:cNvSpPr>
            <a:spLocks noChangeArrowheads="1"/>
          </p:cNvSpPr>
          <p:nvPr/>
        </p:nvSpPr>
        <p:spPr bwMode="auto">
          <a:xfrm>
            <a:off x="2916238" y="2238375"/>
            <a:ext cx="1800225" cy="469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use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数据库名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;</a:t>
            </a:r>
          </a:p>
        </p:txBody>
      </p:sp>
      <p:pic>
        <p:nvPicPr>
          <p:cNvPr id="22533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563" y="192405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TextBox 11"/>
          <p:cNvSpPr>
            <a:spLocks noChangeArrowheads="1"/>
          </p:cNvSpPr>
          <p:nvPr/>
        </p:nvSpPr>
        <p:spPr bwMode="auto">
          <a:xfrm>
            <a:off x="1962150" y="2216150"/>
            <a:ext cx="6000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612775" y="1492250"/>
            <a:ext cx="76676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</a:t>
            </a:r>
            <a:r>
              <a:rPr lang="zh-CN" altLang="en-US" sz="1800"/>
              <a:t>use语句用于选择一个数据库，使其成为当前默认数据库。</a:t>
            </a:r>
          </a:p>
        </p:txBody>
      </p:sp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148013"/>
            <a:ext cx="4162425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ldLvl="0" animBg="1"/>
      <p:bldP spid="22534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9"/>
          <p:cNvSpPr>
            <a:spLocks noChangeArrowheads="1"/>
          </p:cNvSpPr>
          <p:nvPr/>
        </p:nvSpPr>
        <p:spPr bwMode="auto">
          <a:xfrm>
            <a:off x="819150" y="663575"/>
            <a:ext cx="307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查看数据库</a:t>
            </a:r>
          </a:p>
        </p:txBody>
      </p:sp>
      <p:sp>
        <p:nvSpPr>
          <p:cNvPr id="23556" name="AutoShape 3"/>
          <p:cNvSpPr>
            <a:spLocks noChangeArrowheads="1"/>
          </p:cNvSpPr>
          <p:nvPr/>
        </p:nvSpPr>
        <p:spPr bwMode="auto">
          <a:xfrm>
            <a:off x="2916238" y="2238375"/>
            <a:ext cx="1981200" cy="469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show databases</a:t>
            </a:r>
          </a:p>
        </p:txBody>
      </p:sp>
      <p:pic>
        <p:nvPicPr>
          <p:cNvPr id="23557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563" y="192405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TextBox 11"/>
          <p:cNvSpPr>
            <a:spLocks noChangeArrowheads="1"/>
          </p:cNvSpPr>
          <p:nvPr/>
        </p:nvSpPr>
        <p:spPr bwMode="auto">
          <a:xfrm>
            <a:off x="1962150" y="2216150"/>
            <a:ext cx="6000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612775" y="1490663"/>
            <a:ext cx="7667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</a:t>
            </a:r>
            <a:r>
              <a:rPr lang="zh-CN" altLang="en-US" sz="1800"/>
              <a:t>使用show databases命令查看MySQL数据库中所有已经存在的数据库。</a:t>
            </a:r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003550"/>
            <a:ext cx="3492500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ldLvl="0" animBg="1"/>
      <p:bldP spid="23558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9"/>
          <p:cNvSpPr>
            <a:spLocks noChangeArrowheads="1"/>
          </p:cNvSpPr>
          <p:nvPr/>
        </p:nvSpPr>
        <p:spPr bwMode="auto">
          <a:xfrm>
            <a:off x="819150" y="663575"/>
            <a:ext cx="307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删除数据库</a:t>
            </a:r>
          </a:p>
        </p:txBody>
      </p:sp>
      <p:sp>
        <p:nvSpPr>
          <p:cNvPr id="24580" name="AutoShape 3"/>
          <p:cNvSpPr>
            <a:spLocks noChangeArrowheads="1"/>
          </p:cNvSpPr>
          <p:nvPr/>
        </p:nvSpPr>
        <p:spPr bwMode="auto">
          <a:xfrm>
            <a:off x="2916238" y="2571750"/>
            <a:ext cx="2844800" cy="469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drop database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数据库名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;</a:t>
            </a:r>
          </a:p>
        </p:txBody>
      </p:sp>
      <p:pic>
        <p:nvPicPr>
          <p:cNvPr id="24581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563" y="2257425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Box 11"/>
          <p:cNvSpPr>
            <a:spLocks noChangeArrowheads="1"/>
          </p:cNvSpPr>
          <p:nvPr/>
        </p:nvSpPr>
        <p:spPr bwMode="auto">
          <a:xfrm>
            <a:off x="1962150" y="2549525"/>
            <a:ext cx="59372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612775" y="1593850"/>
            <a:ext cx="76676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</a:t>
            </a:r>
            <a:r>
              <a:rPr lang="zh-CN" altLang="en-US" sz="1800"/>
              <a:t>删除数据库使用的是drop database语句。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ldLvl="0" animBg="1"/>
      <p:bldP spid="24582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 Box 18"/>
          <p:cNvSpPr>
            <a:spLocks noChangeArrowheads="1"/>
          </p:cNvSpPr>
          <p:nvPr/>
        </p:nvSpPr>
        <p:spPr bwMode="auto">
          <a:xfrm>
            <a:off x="2884488" y="2352675"/>
            <a:ext cx="30289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4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MySQL数据类型</a:t>
            </a:r>
          </a:p>
        </p:txBody>
      </p:sp>
    </p:spTree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6628" name="Text Box 2"/>
          <p:cNvSpPr>
            <a:spLocks noChangeArrowheads="1"/>
          </p:cNvSpPr>
          <p:nvPr/>
        </p:nvSpPr>
        <p:spPr bwMode="auto">
          <a:xfrm>
            <a:off x="2949575" y="1625600"/>
            <a:ext cx="3997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数字类型</a:t>
            </a:r>
          </a:p>
        </p:txBody>
      </p:sp>
      <p:sp>
        <p:nvSpPr>
          <p:cNvPr id="26629" name="Text Box 2"/>
          <p:cNvSpPr>
            <a:spLocks noChangeArrowheads="1"/>
          </p:cNvSpPr>
          <p:nvPr/>
        </p:nvSpPr>
        <p:spPr bwMode="auto">
          <a:xfrm>
            <a:off x="2943225" y="2362200"/>
            <a:ext cx="48323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字符串类型</a:t>
            </a:r>
          </a:p>
        </p:txBody>
      </p:sp>
      <p:sp>
        <p:nvSpPr>
          <p:cNvPr id="26630" name="Text Box 2"/>
          <p:cNvSpPr>
            <a:spLocks noChangeArrowheads="1"/>
          </p:cNvSpPr>
          <p:nvPr/>
        </p:nvSpPr>
        <p:spPr bwMode="auto">
          <a:xfrm>
            <a:off x="2952750" y="3063875"/>
            <a:ext cx="46069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日期和时间类型</a:t>
            </a:r>
          </a:p>
        </p:txBody>
      </p:sp>
      <p:pic>
        <p:nvPicPr>
          <p:cNvPr id="26631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425" y="17145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文本框 5"/>
          <p:cNvSpPr>
            <a:spLocks noChangeArrowheads="1"/>
          </p:cNvSpPr>
          <p:nvPr/>
        </p:nvSpPr>
        <p:spPr bwMode="auto">
          <a:xfrm>
            <a:off x="2711450" y="1825625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26633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44792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文本框 23"/>
          <p:cNvSpPr>
            <a:spLocks noChangeArrowheads="1"/>
          </p:cNvSpPr>
          <p:nvPr/>
        </p:nvSpPr>
        <p:spPr bwMode="auto">
          <a:xfrm>
            <a:off x="2701925" y="2555875"/>
            <a:ext cx="463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26635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31623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6" name="文本框 25"/>
          <p:cNvSpPr>
            <a:spLocks noChangeArrowheads="1"/>
          </p:cNvSpPr>
          <p:nvPr/>
        </p:nvSpPr>
        <p:spPr bwMode="auto">
          <a:xfrm>
            <a:off x="2701925" y="3273425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03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ldLvl="0"/>
      <p:bldP spid="26629" grpId="0" bldLvl="0"/>
      <p:bldP spid="26630" grpId="0" bldLvl="0"/>
      <p:bldP spid="26632" grpId="0" bldLvl="0"/>
      <p:bldP spid="26634" grpId="0" bldLvl="0"/>
      <p:bldP spid="26636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9"/>
          <p:cNvSpPr>
            <a:spLocks noChangeArrowheads="1"/>
          </p:cNvSpPr>
          <p:nvPr/>
        </p:nvSpPr>
        <p:spPr bwMode="auto">
          <a:xfrm>
            <a:off x="817563" y="663575"/>
            <a:ext cx="2601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数字类型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576263" y="1527175"/>
            <a:ext cx="79565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</a:t>
            </a:r>
            <a:r>
              <a:rPr lang="zh-CN" altLang="en-US" sz="1800"/>
              <a:t>MySQL支持所有的ANSI/ISO SQL 92数字类型。这些类型包括准确数字的数据类型（NUMERIC、DECIMAL、INTEGER和SMALLINT），还包括近似数字的数据类型（FLOAT、REAL和DOUBLE PRECISION）。</a:t>
            </a:r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1695450" y="2898775"/>
            <a:ext cx="6838950" cy="115093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     在创建表时，使用哪种数字类型，应遵循以下原则：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（1）选择最小的可用类型，如果值永远不超过127，则使用TINYINT要比使用INT好。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（2）对于完全都是数字的，可以选择整数类型。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（3）浮点类型用于可能具有小数部分的数。例如，货物单价、网上购物交付金额等。</a:t>
            </a:r>
          </a:p>
        </p:txBody>
      </p:sp>
      <p:pic>
        <p:nvPicPr>
          <p:cNvPr id="27654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2644775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TextBox 11"/>
          <p:cNvSpPr>
            <a:spLocks noChangeArrowheads="1"/>
          </p:cNvSpPr>
          <p:nvPr/>
        </p:nvSpPr>
        <p:spPr bwMode="auto">
          <a:xfrm>
            <a:off x="758825" y="2936875"/>
            <a:ext cx="593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说明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4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bldLvl="0" animBg="1"/>
      <p:bldP spid="27655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1347788"/>
            <a:ext cx="475138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14"/>
          <p:cNvSpPr>
            <a:spLocks noChangeArrowheads="1"/>
          </p:cNvSpPr>
          <p:nvPr/>
        </p:nvSpPr>
        <p:spPr bwMode="auto">
          <a:xfrm>
            <a:off x="879475" y="1492250"/>
            <a:ext cx="29368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01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MySQL简介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10244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2139950"/>
            <a:ext cx="475138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 Box 14"/>
          <p:cNvSpPr>
            <a:spLocks noChangeArrowheads="1"/>
          </p:cNvSpPr>
          <p:nvPr/>
        </p:nvSpPr>
        <p:spPr bwMode="auto">
          <a:xfrm>
            <a:off x="879475" y="2282825"/>
            <a:ext cx="31178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0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3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操作MySQL数据库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10246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932113"/>
            <a:ext cx="47513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ext Box 14"/>
          <p:cNvSpPr>
            <a:spLocks noChangeArrowheads="1"/>
          </p:cNvSpPr>
          <p:nvPr/>
        </p:nvSpPr>
        <p:spPr bwMode="auto">
          <a:xfrm>
            <a:off x="879475" y="3076575"/>
            <a:ext cx="29368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5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操作数据表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10248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3724275"/>
            <a:ext cx="47513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9" name="Text Box 14"/>
          <p:cNvSpPr>
            <a:spLocks noChangeArrowheads="1"/>
          </p:cNvSpPr>
          <p:nvPr/>
        </p:nvSpPr>
        <p:spPr bwMode="auto">
          <a:xfrm>
            <a:off x="879475" y="3867150"/>
            <a:ext cx="31178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0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7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数据表记录的查询操作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10250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0" y="1347788"/>
            <a:ext cx="475297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1" name="Text Box 14"/>
          <p:cNvSpPr>
            <a:spLocks noChangeArrowheads="1"/>
          </p:cNvSpPr>
          <p:nvPr/>
        </p:nvSpPr>
        <p:spPr bwMode="auto">
          <a:xfrm>
            <a:off x="4876800" y="1492250"/>
            <a:ext cx="32242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2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启动和关闭MySQL服务器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10252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0" y="2139950"/>
            <a:ext cx="475297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3" name="Text Box 14"/>
          <p:cNvSpPr>
            <a:spLocks noChangeArrowheads="1"/>
          </p:cNvSpPr>
          <p:nvPr/>
        </p:nvSpPr>
        <p:spPr bwMode="auto">
          <a:xfrm>
            <a:off x="4876800" y="2282825"/>
            <a:ext cx="31178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0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4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MySQL数据类型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10254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0" y="2932113"/>
            <a:ext cx="47513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5" name="Text Box 14"/>
          <p:cNvSpPr>
            <a:spLocks noChangeArrowheads="1"/>
          </p:cNvSpPr>
          <p:nvPr/>
        </p:nvSpPr>
        <p:spPr bwMode="auto">
          <a:xfrm>
            <a:off x="4875213" y="3076575"/>
            <a:ext cx="29368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6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     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数据表记录的更新操作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  <p:pic>
        <p:nvPicPr>
          <p:cNvPr id="10256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0" y="3724275"/>
            <a:ext cx="47513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7" name="Text Box 14"/>
          <p:cNvSpPr>
            <a:spLocks noChangeArrowheads="1"/>
          </p:cNvSpPr>
          <p:nvPr/>
        </p:nvSpPr>
        <p:spPr bwMode="auto">
          <a:xfrm>
            <a:off x="4876800" y="3867150"/>
            <a:ext cx="311626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0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8</a:t>
            </a:r>
            <a:r>
              <a:rPr lang="en-US" altLang="zh-CN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</a:t>
            </a:r>
            <a:r>
              <a:rPr lang="zh-CN" altLang="en-US" sz="15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 MySQL中的特殊字符</a:t>
            </a:r>
            <a:r>
              <a:rPr lang="zh-CN" altLang="en-US" sz="180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5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3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6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1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4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9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7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0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5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8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3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6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/>
      <p:bldP spid="10245" grpId="0" bldLvl="0"/>
      <p:bldP spid="10247" grpId="0" bldLvl="0"/>
      <p:bldP spid="10249" grpId="0" bldLvl="0"/>
      <p:bldP spid="10251" grpId="0" bldLvl="0"/>
      <p:bldP spid="10253" grpId="0" bldLvl="0"/>
      <p:bldP spid="10255" grpId="0" bldLvl="0"/>
      <p:bldP spid="10257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9"/>
          <p:cNvSpPr>
            <a:spLocks noChangeArrowheads="1"/>
          </p:cNvSpPr>
          <p:nvPr/>
        </p:nvSpPr>
        <p:spPr bwMode="auto">
          <a:xfrm>
            <a:off x="819150" y="663575"/>
            <a:ext cx="307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字符串类型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612775" y="1379538"/>
            <a:ext cx="79200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</a:t>
            </a:r>
            <a:r>
              <a:rPr lang="zh-CN" altLang="en-US" sz="1800"/>
              <a:t>字符串类型可以分为三类：普通的</a:t>
            </a:r>
            <a:r>
              <a:rPr lang="zh-CN" altLang="en-US" sz="1800">
                <a:solidFill>
                  <a:srgbClr val="FF0000"/>
                </a:solidFill>
              </a:rPr>
              <a:t>文本字符串类型（CHAR和VARCHAR</a:t>
            </a:r>
            <a:r>
              <a:rPr lang="en-US" altLang="zh-CN" sz="1800">
                <a:solidFill>
                  <a:srgbClr val="FF0000"/>
                </a:solidFill>
              </a:rPr>
              <a:t>(20)</a:t>
            </a:r>
            <a:r>
              <a:rPr lang="zh-CN" altLang="en-US" sz="1800">
                <a:solidFill>
                  <a:srgbClr val="FF0000"/>
                </a:solidFill>
              </a:rPr>
              <a:t>）</a:t>
            </a:r>
            <a:r>
              <a:rPr lang="zh-CN" altLang="en-US" sz="1800"/>
              <a:t>、可变类型（TEXT和BLOB）和特殊类型（SET和ENUM）。</a:t>
            </a:r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2235200" y="2395538"/>
            <a:ext cx="5505450" cy="17970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     在创建表时，使用字符串类型时应遵循以下原则：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（1）从速度方面考虑，要选择固定的列，可以使用CHAR类型。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FF0000"/>
                </a:solidFill>
                <a:latin typeface="Times New Roman" panose="02020603050405020304" pitchFamily="18" charset="0"/>
                <a:ea typeface="方正书宋简体" pitchFamily="1" charset="-122"/>
              </a:rPr>
              <a:t>（2）要节省空间，使用动态的列，可以使用VARCHAR类型</a:t>
            </a: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（3）要将列中的内容限制在一种选择，可以使用ENUM类型。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（4）允许在一个列中有多于一个的条目，可以使用SET类型。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（5）如果要搜索的内容不区分大小写，可以使用TEXT类型。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（6）如果要搜索的内容区分大小写，可以使用BLOB类型。</a:t>
            </a:r>
          </a:p>
        </p:txBody>
      </p:sp>
      <p:pic>
        <p:nvPicPr>
          <p:cNvPr id="28678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13995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TextBox 11"/>
          <p:cNvSpPr>
            <a:spLocks noChangeArrowheads="1"/>
          </p:cNvSpPr>
          <p:nvPr/>
        </p:nvSpPr>
        <p:spPr bwMode="auto">
          <a:xfrm>
            <a:off x="1298575" y="2432050"/>
            <a:ext cx="593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说明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4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bldLvl="0" animBg="1"/>
      <p:bldP spid="28679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9"/>
          <p:cNvSpPr>
            <a:spLocks noChangeArrowheads="1"/>
          </p:cNvSpPr>
          <p:nvPr/>
        </p:nvSpPr>
        <p:spPr bwMode="auto">
          <a:xfrm>
            <a:off x="817563" y="663575"/>
            <a:ext cx="2601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日期和时间类型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04825" y="1384300"/>
            <a:ext cx="7667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</a:t>
            </a:r>
            <a:r>
              <a:rPr lang="zh-CN" altLang="en-US" sz="1800"/>
              <a:t>日期和时间类型包括：DATETIME、DATE、TIMESTAMP、TIME和YEAR。</a:t>
            </a:r>
          </a:p>
        </p:txBody>
      </p:sp>
      <p:graphicFrame>
        <p:nvGraphicFramePr>
          <p:cNvPr id="29701" name="Group 5"/>
          <p:cNvGraphicFramePr>
            <a:graphicFrameLocks noGrp="1"/>
          </p:cNvGraphicFramePr>
          <p:nvPr/>
        </p:nvGraphicFramePr>
        <p:xfrm>
          <a:off x="576263" y="1995488"/>
          <a:ext cx="7905750" cy="2406650"/>
        </p:xfrm>
        <a:graphic>
          <a:graphicData uri="http://schemas.openxmlformats.org/drawingml/2006/table">
            <a:tbl>
              <a:tblPr/>
              <a:tblGrid>
                <a:gridCol w="1335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6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8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类    型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取 值 范 围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说    明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DATE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1000-01-01  9999-12-31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日期，格式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YYYY-MM-DD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TIME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-838:58:59   835:59:59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时间，格式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HH:MM:SS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52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DATETIME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1000-01-01 00:00:00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9999-12-31 23:59:59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日期和时间，格式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YYYY-MM-DD HH:MM:SS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0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TIMESTAMP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1970-01-01 00:00:00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2037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年的某个时间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时间标签，在处理报告时使用的显示格式取决于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M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的值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YEAR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1901-2155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年份可指定两位数字和四位数字的格式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18"/>
          <p:cNvSpPr>
            <a:spLocks noChangeArrowheads="1"/>
          </p:cNvSpPr>
          <p:nvPr/>
        </p:nvSpPr>
        <p:spPr bwMode="auto">
          <a:xfrm>
            <a:off x="2884488" y="2352675"/>
            <a:ext cx="30289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5</a:t>
            </a: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操作数据表</a:t>
            </a:r>
          </a:p>
        </p:txBody>
      </p:sp>
    </p:spTree>
  </p:cSld>
  <p:clrMapOvr>
    <a:masterClrMapping/>
  </p:clrMapOvr>
  <p:transition spd="med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1748" name="Text Box 2"/>
          <p:cNvSpPr>
            <a:spLocks noChangeArrowheads="1"/>
          </p:cNvSpPr>
          <p:nvPr/>
        </p:nvSpPr>
        <p:spPr bwMode="auto">
          <a:xfrm>
            <a:off x="2516188" y="1384300"/>
            <a:ext cx="3998912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创建数据表</a:t>
            </a:r>
          </a:p>
        </p:txBody>
      </p:sp>
      <p:sp>
        <p:nvSpPr>
          <p:cNvPr id="31749" name="Text Box 2"/>
          <p:cNvSpPr>
            <a:spLocks noChangeArrowheads="1"/>
          </p:cNvSpPr>
          <p:nvPr/>
        </p:nvSpPr>
        <p:spPr bwMode="auto">
          <a:xfrm>
            <a:off x="2511425" y="2066925"/>
            <a:ext cx="346551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查看表结构</a:t>
            </a:r>
          </a:p>
        </p:txBody>
      </p:sp>
      <p:sp>
        <p:nvSpPr>
          <p:cNvPr id="31750" name="Text Box 2"/>
          <p:cNvSpPr>
            <a:spLocks noChangeArrowheads="1"/>
          </p:cNvSpPr>
          <p:nvPr/>
        </p:nvSpPr>
        <p:spPr bwMode="auto">
          <a:xfrm>
            <a:off x="2519363" y="2716213"/>
            <a:ext cx="460851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修改表结构</a:t>
            </a:r>
          </a:p>
        </p:txBody>
      </p:sp>
      <p:pic>
        <p:nvPicPr>
          <p:cNvPr id="31751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38" y="14716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文本框 5"/>
          <p:cNvSpPr>
            <a:spLocks noChangeArrowheads="1"/>
          </p:cNvSpPr>
          <p:nvPr/>
        </p:nvSpPr>
        <p:spPr bwMode="auto">
          <a:xfrm>
            <a:off x="2278063" y="1582738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31753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215265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4" name="文本框 23"/>
          <p:cNvSpPr>
            <a:spLocks noChangeArrowheads="1"/>
          </p:cNvSpPr>
          <p:nvPr/>
        </p:nvSpPr>
        <p:spPr bwMode="auto">
          <a:xfrm>
            <a:off x="2270125" y="2262188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31755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281305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6" name="文本框 25"/>
          <p:cNvSpPr>
            <a:spLocks noChangeArrowheads="1"/>
          </p:cNvSpPr>
          <p:nvPr/>
        </p:nvSpPr>
        <p:spPr bwMode="auto">
          <a:xfrm>
            <a:off x="2270125" y="2924175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03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1757" name="Text Box 2"/>
          <p:cNvSpPr>
            <a:spLocks noChangeArrowheads="1"/>
          </p:cNvSpPr>
          <p:nvPr/>
        </p:nvSpPr>
        <p:spPr bwMode="auto">
          <a:xfrm>
            <a:off x="2520950" y="3400425"/>
            <a:ext cx="460851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重命名数据表</a:t>
            </a:r>
          </a:p>
        </p:txBody>
      </p:sp>
      <p:pic>
        <p:nvPicPr>
          <p:cNvPr id="31758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88" y="349726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9" name="文本框 25"/>
          <p:cNvSpPr>
            <a:spLocks noChangeArrowheads="1"/>
          </p:cNvSpPr>
          <p:nvPr/>
        </p:nvSpPr>
        <p:spPr bwMode="auto">
          <a:xfrm>
            <a:off x="2271713" y="3608388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04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1760" name="Text Box 2"/>
          <p:cNvSpPr>
            <a:spLocks noChangeArrowheads="1"/>
          </p:cNvSpPr>
          <p:nvPr/>
        </p:nvSpPr>
        <p:spPr bwMode="auto">
          <a:xfrm>
            <a:off x="2517775" y="4030663"/>
            <a:ext cx="399891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删除数据表</a:t>
            </a:r>
          </a:p>
        </p:txBody>
      </p:sp>
      <p:pic>
        <p:nvPicPr>
          <p:cNvPr id="31761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25" y="413861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62" name="文本框 5"/>
          <p:cNvSpPr>
            <a:spLocks noChangeArrowheads="1"/>
          </p:cNvSpPr>
          <p:nvPr/>
        </p:nvSpPr>
        <p:spPr bwMode="auto">
          <a:xfrm>
            <a:off x="2279650" y="4249738"/>
            <a:ext cx="46355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5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0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3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6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1" dur="5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4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7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bldLvl="0"/>
      <p:bldP spid="31749" grpId="0" bldLvl="0"/>
      <p:bldP spid="31750" grpId="0" bldLvl="0"/>
      <p:bldP spid="31752" grpId="0" bldLvl="0"/>
      <p:bldP spid="31754" grpId="0" bldLvl="0"/>
      <p:bldP spid="31756" grpId="0" bldLvl="0"/>
      <p:bldP spid="31757" grpId="0" bldLvl="0"/>
      <p:bldP spid="31759" grpId="0" bldLvl="0"/>
      <p:bldP spid="31760" grpId="0" bldLvl="0"/>
      <p:bldP spid="31762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9"/>
          <p:cNvSpPr>
            <a:spLocks noChangeArrowheads="1"/>
          </p:cNvSpPr>
          <p:nvPr/>
        </p:nvSpPr>
        <p:spPr bwMode="auto">
          <a:xfrm>
            <a:off x="819150" y="663575"/>
            <a:ext cx="307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创建数据表</a:t>
            </a:r>
          </a:p>
        </p:txBody>
      </p:sp>
      <p:sp>
        <p:nvSpPr>
          <p:cNvPr id="32772" name="AutoShape 3"/>
          <p:cNvSpPr>
            <a:spLocks noChangeArrowheads="1"/>
          </p:cNvSpPr>
          <p:nvPr/>
        </p:nvSpPr>
        <p:spPr bwMode="auto">
          <a:xfrm>
            <a:off x="1928813" y="2320925"/>
            <a:ext cx="6408737" cy="7286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create[TEMPORARY] table [IF NOT EXISTS]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数据表名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[(create_definition,…)][table_options] [select_statement]</a:t>
            </a:r>
          </a:p>
        </p:txBody>
      </p:sp>
      <p:pic>
        <p:nvPicPr>
          <p:cNvPr id="32773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2049463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TextBox 11"/>
          <p:cNvSpPr>
            <a:spLocks noChangeArrowheads="1"/>
          </p:cNvSpPr>
          <p:nvPr/>
        </p:nvSpPr>
        <p:spPr bwMode="auto">
          <a:xfrm>
            <a:off x="974725" y="2341563"/>
            <a:ext cx="59690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612775" y="1492250"/>
            <a:ext cx="76676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</a:t>
            </a:r>
            <a:r>
              <a:rPr lang="zh-CN" altLang="en-US" sz="1800"/>
              <a:t>MySQL数据库中，可以使用create table命令创建数据表。</a:t>
            </a:r>
          </a:p>
        </p:txBody>
      </p:sp>
      <p:sp>
        <p:nvSpPr>
          <p:cNvPr id="32776" name="AutoShape 3"/>
          <p:cNvSpPr>
            <a:spLocks noChangeArrowheads="1"/>
          </p:cNvSpPr>
          <p:nvPr/>
        </p:nvSpPr>
        <p:spPr bwMode="auto">
          <a:xfrm>
            <a:off x="2108200" y="3571875"/>
            <a:ext cx="5883275" cy="520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create table table_name (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列名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属性，列名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2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属性 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…);</a:t>
            </a:r>
          </a:p>
        </p:txBody>
      </p:sp>
      <p:pic>
        <p:nvPicPr>
          <p:cNvPr id="32777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25" y="3300413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8" name="TextBox 11"/>
          <p:cNvSpPr>
            <a:spLocks noChangeArrowheads="1"/>
          </p:cNvSpPr>
          <p:nvPr/>
        </p:nvSpPr>
        <p:spPr bwMode="auto">
          <a:xfrm>
            <a:off x="935038" y="3592513"/>
            <a:ext cx="105727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基本语法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bldLvl="0" animBg="1"/>
      <p:bldP spid="32774" grpId="0" bldLvl="0"/>
      <p:bldP spid="32776" grpId="0" bldLvl="0" animBg="1"/>
      <p:bldP spid="32778" grpId="0" bldLvl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9"/>
          <p:cNvSpPr>
            <a:spLocks noChangeArrowheads="1"/>
          </p:cNvSpPr>
          <p:nvPr/>
        </p:nvSpPr>
        <p:spPr bwMode="auto">
          <a:xfrm>
            <a:off x="819150" y="663575"/>
            <a:ext cx="307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查看表结构</a:t>
            </a:r>
          </a:p>
        </p:txBody>
      </p:sp>
      <p:sp>
        <p:nvSpPr>
          <p:cNvPr id="33796" name="AutoShape 3"/>
          <p:cNvSpPr>
            <a:spLocks noChangeArrowheads="1"/>
          </p:cNvSpPr>
          <p:nvPr/>
        </p:nvSpPr>
        <p:spPr bwMode="auto">
          <a:xfrm>
            <a:off x="2217738" y="2990850"/>
            <a:ext cx="5761037" cy="469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show [full] columns  from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数据表名 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[from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数据库名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];</a:t>
            </a:r>
          </a:p>
        </p:txBody>
      </p:sp>
      <p:pic>
        <p:nvPicPr>
          <p:cNvPr id="33797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267970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TextBox 11"/>
          <p:cNvSpPr>
            <a:spLocks noChangeArrowheads="1"/>
          </p:cNvSpPr>
          <p:nvPr/>
        </p:nvSpPr>
        <p:spPr bwMode="auto">
          <a:xfrm>
            <a:off x="1263650" y="2968625"/>
            <a:ext cx="7096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语法1</a:t>
            </a: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612775" y="1354138"/>
            <a:ext cx="76676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</a:t>
            </a:r>
            <a:r>
              <a:rPr lang="zh-CN" altLang="en-US" sz="1800"/>
              <a:t>成功创建数据表后，可以使用show columns命令或describe命令查看指定数据表的表结构。</a:t>
            </a:r>
          </a:p>
        </p:txBody>
      </p:sp>
      <p:sp>
        <p:nvSpPr>
          <p:cNvPr id="33800" name="Rectangle 2"/>
          <p:cNvSpPr>
            <a:spLocks noChangeArrowheads="1"/>
          </p:cNvSpPr>
          <p:nvPr/>
        </p:nvSpPr>
        <p:spPr bwMode="auto">
          <a:xfrm>
            <a:off x="323850" y="2139950"/>
            <a:ext cx="4968875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show columns命令</a:t>
            </a:r>
          </a:p>
        </p:txBody>
      </p:sp>
      <p:pic>
        <p:nvPicPr>
          <p:cNvPr id="33801" name="图片 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32000"/>
            <a:ext cx="673100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2" name="AutoShape 3"/>
          <p:cNvSpPr>
            <a:spLocks noChangeArrowheads="1"/>
          </p:cNvSpPr>
          <p:nvPr/>
        </p:nvSpPr>
        <p:spPr bwMode="auto">
          <a:xfrm>
            <a:off x="2230438" y="3963988"/>
            <a:ext cx="5330825" cy="4683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show  [full] columns  FROM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数据库名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.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数据表名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;</a:t>
            </a:r>
          </a:p>
        </p:txBody>
      </p:sp>
      <p:pic>
        <p:nvPicPr>
          <p:cNvPr id="33803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3" y="365283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4" name="TextBox 11"/>
          <p:cNvSpPr>
            <a:spLocks noChangeArrowheads="1"/>
          </p:cNvSpPr>
          <p:nvPr/>
        </p:nvSpPr>
        <p:spPr bwMode="auto">
          <a:xfrm>
            <a:off x="1276350" y="3940175"/>
            <a:ext cx="7096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语法2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5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6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bldLvl="0" animBg="1"/>
      <p:bldP spid="33798" grpId="0" bldLvl="0"/>
      <p:bldP spid="33800" grpId="0"/>
      <p:bldP spid="33802" grpId="0" bldLvl="0" animBg="1"/>
      <p:bldP spid="33804" grpId="0" bldLvl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9"/>
          <p:cNvSpPr>
            <a:spLocks noChangeArrowheads="1"/>
          </p:cNvSpPr>
          <p:nvPr/>
        </p:nvSpPr>
        <p:spPr bwMode="auto">
          <a:xfrm>
            <a:off x="819150" y="663575"/>
            <a:ext cx="307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查看表结构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4820" name="AutoShape 3"/>
          <p:cNvSpPr>
            <a:spLocks noChangeArrowheads="1"/>
          </p:cNvSpPr>
          <p:nvPr/>
        </p:nvSpPr>
        <p:spPr bwMode="auto">
          <a:xfrm>
            <a:off x="3189288" y="2387600"/>
            <a:ext cx="2282825" cy="4683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describe tb_book id;</a:t>
            </a:r>
          </a:p>
        </p:txBody>
      </p:sp>
      <p:pic>
        <p:nvPicPr>
          <p:cNvPr id="34821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07645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TextBox 11"/>
          <p:cNvSpPr>
            <a:spLocks noChangeArrowheads="1"/>
          </p:cNvSpPr>
          <p:nvPr/>
        </p:nvSpPr>
        <p:spPr bwMode="auto">
          <a:xfrm>
            <a:off x="2235200" y="2363788"/>
            <a:ext cx="712788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语法1</a:t>
            </a:r>
          </a:p>
        </p:txBody>
      </p:sp>
      <p:sp>
        <p:nvSpPr>
          <p:cNvPr id="33799" name="Rectangle 2"/>
          <p:cNvSpPr>
            <a:spLocks noChangeArrowheads="1"/>
          </p:cNvSpPr>
          <p:nvPr/>
        </p:nvSpPr>
        <p:spPr bwMode="auto">
          <a:xfrm>
            <a:off x="323850" y="1527175"/>
            <a:ext cx="4968875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describe命令</a:t>
            </a:r>
          </a:p>
        </p:txBody>
      </p:sp>
      <p:sp>
        <p:nvSpPr>
          <p:cNvPr id="34824" name="AutoShape 3"/>
          <p:cNvSpPr>
            <a:spLocks noChangeArrowheads="1"/>
          </p:cNvSpPr>
          <p:nvPr/>
        </p:nvSpPr>
        <p:spPr bwMode="auto">
          <a:xfrm>
            <a:off x="3201988" y="3360738"/>
            <a:ext cx="2881312" cy="4683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describe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数据表名 列名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;</a:t>
            </a:r>
          </a:p>
        </p:txBody>
      </p:sp>
      <p:pic>
        <p:nvPicPr>
          <p:cNvPr id="34825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3049588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6" name="TextBox 11"/>
          <p:cNvSpPr>
            <a:spLocks noChangeArrowheads="1"/>
          </p:cNvSpPr>
          <p:nvPr/>
        </p:nvSpPr>
        <p:spPr bwMode="auto">
          <a:xfrm>
            <a:off x="2247900" y="3336925"/>
            <a:ext cx="712788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语法2</a:t>
            </a:r>
          </a:p>
        </p:txBody>
      </p:sp>
      <p:pic>
        <p:nvPicPr>
          <p:cNvPr id="33803" name="图片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1455738"/>
            <a:ext cx="66992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ldLvl="0" animBg="1"/>
      <p:bldP spid="34822" grpId="0" bldLvl="0"/>
      <p:bldP spid="34824" grpId="0" bldLvl="0" animBg="1"/>
      <p:bldP spid="34826" grpId="0" bldLvl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9"/>
          <p:cNvSpPr>
            <a:spLocks noChangeArrowheads="1"/>
          </p:cNvSpPr>
          <p:nvPr/>
        </p:nvSpPr>
        <p:spPr bwMode="auto">
          <a:xfrm>
            <a:off x="819150" y="663575"/>
            <a:ext cx="307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修改表结构</a:t>
            </a:r>
          </a:p>
        </p:txBody>
      </p:sp>
      <p:sp>
        <p:nvSpPr>
          <p:cNvPr id="35844" name="AutoShape 3"/>
          <p:cNvSpPr>
            <a:spLocks noChangeArrowheads="1"/>
          </p:cNvSpPr>
          <p:nvPr/>
        </p:nvSpPr>
        <p:spPr bwMode="auto">
          <a:xfrm>
            <a:off x="2109788" y="2225675"/>
            <a:ext cx="6119812" cy="469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alter [IGNORE] table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数据表名 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alter_spec[,alter_spec]…</a:t>
            </a:r>
          </a:p>
        </p:txBody>
      </p:sp>
      <p:pic>
        <p:nvPicPr>
          <p:cNvPr id="35845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91135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TextBox 11"/>
          <p:cNvSpPr>
            <a:spLocks noChangeArrowheads="1"/>
          </p:cNvSpPr>
          <p:nvPr/>
        </p:nvSpPr>
        <p:spPr bwMode="auto">
          <a:xfrm>
            <a:off x="1155700" y="2203450"/>
            <a:ext cx="59690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612775" y="1490663"/>
            <a:ext cx="7667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</a:t>
            </a:r>
            <a:r>
              <a:rPr lang="zh-CN" altLang="en-US" sz="1800"/>
              <a:t>修改表结构采用alter table命令。</a:t>
            </a:r>
          </a:p>
        </p:txBody>
      </p:sp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981325"/>
            <a:ext cx="3959225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bldLvl="0" animBg="1"/>
      <p:bldP spid="35846" grpId="0" bldLvl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9"/>
          <p:cNvSpPr>
            <a:spLocks noChangeArrowheads="1"/>
          </p:cNvSpPr>
          <p:nvPr/>
        </p:nvSpPr>
        <p:spPr bwMode="auto">
          <a:xfrm>
            <a:off x="819150" y="663575"/>
            <a:ext cx="307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重命名数据表</a:t>
            </a:r>
          </a:p>
        </p:txBody>
      </p:sp>
      <p:sp>
        <p:nvSpPr>
          <p:cNvPr id="36868" name="AutoShape 3"/>
          <p:cNvSpPr>
            <a:spLocks noChangeArrowheads="1"/>
          </p:cNvSpPr>
          <p:nvPr/>
        </p:nvSpPr>
        <p:spPr bwMode="auto">
          <a:xfrm>
            <a:off x="2686050" y="2787650"/>
            <a:ext cx="4248150" cy="469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rename table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数据表名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 to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数据表名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2;</a:t>
            </a:r>
          </a:p>
        </p:txBody>
      </p:sp>
      <p:pic>
        <p:nvPicPr>
          <p:cNvPr id="36869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473325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TextBox 11"/>
          <p:cNvSpPr>
            <a:spLocks noChangeArrowheads="1"/>
          </p:cNvSpPr>
          <p:nvPr/>
        </p:nvSpPr>
        <p:spPr bwMode="auto">
          <a:xfrm>
            <a:off x="1730375" y="2765425"/>
            <a:ext cx="59690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611188" y="1666875"/>
            <a:ext cx="76676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</a:t>
            </a:r>
            <a:r>
              <a:rPr lang="zh-CN" altLang="en-US" sz="1800"/>
              <a:t>重命名数据表采用rename table命令。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bldLvl="0" animBg="1"/>
      <p:bldP spid="36870" grpId="0" bldLvl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9"/>
          <p:cNvSpPr>
            <a:spLocks noChangeArrowheads="1"/>
          </p:cNvSpPr>
          <p:nvPr/>
        </p:nvSpPr>
        <p:spPr bwMode="auto">
          <a:xfrm>
            <a:off x="819150" y="663575"/>
            <a:ext cx="307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删除数据表</a:t>
            </a:r>
          </a:p>
        </p:txBody>
      </p:sp>
      <p:sp>
        <p:nvSpPr>
          <p:cNvPr id="37892" name="AutoShape 3"/>
          <p:cNvSpPr>
            <a:spLocks noChangeArrowheads="1"/>
          </p:cNvSpPr>
          <p:nvPr/>
        </p:nvSpPr>
        <p:spPr bwMode="auto">
          <a:xfrm>
            <a:off x="2686050" y="1806575"/>
            <a:ext cx="2533650" cy="469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drop table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数据表名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;</a:t>
            </a:r>
          </a:p>
        </p:txBody>
      </p:sp>
      <p:pic>
        <p:nvPicPr>
          <p:cNvPr id="37893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49225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TextBox 11"/>
          <p:cNvSpPr>
            <a:spLocks noChangeArrowheads="1"/>
          </p:cNvSpPr>
          <p:nvPr/>
        </p:nvSpPr>
        <p:spPr bwMode="auto">
          <a:xfrm>
            <a:off x="1730375" y="1784350"/>
            <a:ext cx="59690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37895" name="AutoShape 5"/>
          <p:cNvSpPr>
            <a:spLocks noChangeArrowheads="1"/>
          </p:cNvSpPr>
          <p:nvPr/>
        </p:nvSpPr>
        <p:spPr bwMode="auto">
          <a:xfrm>
            <a:off x="1838325" y="2827338"/>
            <a:ext cx="6118225" cy="57467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       删除数据表的操作应该谨慎使用。一旦删除了数据表，那么表中的数据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将会全部清除，没有备份则无法恢复。</a:t>
            </a:r>
          </a:p>
        </p:txBody>
      </p:sp>
      <p:pic>
        <p:nvPicPr>
          <p:cNvPr id="37896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2608263"/>
            <a:ext cx="11350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7" name="TextBox 11"/>
          <p:cNvSpPr>
            <a:spLocks noChangeArrowheads="1"/>
          </p:cNvSpPr>
          <p:nvPr/>
        </p:nvSpPr>
        <p:spPr bwMode="auto">
          <a:xfrm>
            <a:off x="936625" y="2932113"/>
            <a:ext cx="649288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注意 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5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ldLvl="0" animBg="1"/>
      <p:bldP spid="37894" grpId="0" bldLvl="0"/>
      <p:bldP spid="37895" grpId="0" bldLvl="0" animBg="1"/>
      <p:bldP spid="37897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43100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18"/>
          <p:cNvSpPr>
            <a:spLocks noChangeArrowheads="1"/>
          </p:cNvSpPr>
          <p:nvPr/>
        </p:nvSpPr>
        <p:spPr bwMode="auto">
          <a:xfrm>
            <a:off x="2884488" y="2301875"/>
            <a:ext cx="323056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1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MySQL简介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 Box 18"/>
          <p:cNvSpPr>
            <a:spLocks noChangeArrowheads="1"/>
          </p:cNvSpPr>
          <p:nvPr/>
        </p:nvSpPr>
        <p:spPr bwMode="auto">
          <a:xfrm>
            <a:off x="2884488" y="2352675"/>
            <a:ext cx="30289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6</a:t>
            </a: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数据表记录的更新操作</a:t>
            </a:r>
          </a:p>
        </p:txBody>
      </p:sp>
    </p:spTree>
  </p:cSld>
  <p:clrMapOvr>
    <a:masterClrMapping/>
  </p:clrMapOvr>
  <p:transition spd="med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9940" name="Text Box 2"/>
          <p:cNvSpPr>
            <a:spLocks noChangeArrowheads="1"/>
          </p:cNvSpPr>
          <p:nvPr/>
        </p:nvSpPr>
        <p:spPr bwMode="auto">
          <a:xfrm>
            <a:off x="2516188" y="1587500"/>
            <a:ext cx="3998912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数据表记录的添加</a:t>
            </a:r>
          </a:p>
        </p:txBody>
      </p:sp>
      <p:sp>
        <p:nvSpPr>
          <p:cNvPr id="39941" name="Text Box 2"/>
          <p:cNvSpPr>
            <a:spLocks noChangeArrowheads="1"/>
          </p:cNvSpPr>
          <p:nvPr/>
        </p:nvSpPr>
        <p:spPr bwMode="auto">
          <a:xfrm>
            <a:off x="2511425" y="2270125"/>
            <a:ext cx="346551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数据表记录的修改</a:t>
            </a:r>
          </a:p>
        </p:txBody>
      </p:sp>
      <p:sp>
        <p:nvSpPr>
          <p:cNvPr id="39942" name="Text Box 2"/>
          <p:cNvSpPr>
            <a:spLocks noChangeArrowheads="1"/>
          </p:cNvSpPr>
          <p:nvPr/>
        </p:nvSpPr>
        <p:spPr bwMode="auto">
          <a:xfrm>
            <a:off x="2519363" y="2921000"/>
            <a:ext cx="4608512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数据表记录的删除</a:t>
            </a:r>
          </a:p>
        </p:txBody>
      </p:sp>
      <p:pic>
        <p:nvPicPr>
          <p:cNvPr id="3994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38" y="16764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4" name="文本框 5"/>
          <p:cNvSpPr>
            <a:spLocks noChangeArrowheads="1"/>
          </p:cNvSpPr>
          <p:nvPr/>
        </p:nvSpPr>
        <p:spPr bwMode="auto">
          <a:xfrm>
            <a:off x="2278063" y="1787525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39945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235585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6" name="文本框 23"/>
          <p:cNvSpPr>
            <a:spLocks noChangeArrowheads="1"/>
          </p:cNvSpPr>
          <p:nvPr/>
        </p:nvSpPr>
        <p:spPr bwMode="auto">
          <a:xfrm>
            <a:off x="2270125" y="2466975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39947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301625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8" name="文本框 25"/>
          <p:cNvSpPr>
            <a:spLocks noChangeArrowheads="1"/>
          </p:cNvSpPr>
          <p:nvPr/>
        </p:nvSpPr>
        <p:spPr bwMode="auto">
          <a:xfrm>
            <a:off x="2270125" y="3127375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03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bldLvl="0"/>
      <p:bldP spid="39941" grpId="0" bldLvl="0"/>
      <p:bldP spid="39942" grpId="0" bldLvl="0"/>
      <p:bldP spid="39944" grpId="0" bldLvl="0"/>
      <p:bldP spid="39946" grpId="0" bldLvl="0"/>
      <p:bldP spid="39948" grpId="0" bldLvl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9"/>
          <p:cNvSpPr>
            <a:spLocks noChangeArrowheads="1"/>
          </p:cNvSpPr>
          <p:nvPr/>
        </p:nvSpPr>
        <p:spPr bwMode="auto">
          <a:xfrm>
            <a:off x="819150" y="663575"/>
            <a:ext cx="307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数据表记录的添加</a:t>
            </a:r>
          </a:p>
        </p:txBody>
      </p:sp>
      <p:sp>
        <p:nvSpPr>
          <p:cNvPr id="40964" name="AutoShape 3"/>
          <p:cNvSpPr>
            <a:spLocks noChangeArrowheads="1"/>
          </p:cNvSpPr>
          <p:nvPr/>
        </p:nvSpPr>
        <p:spPr bwMode="auto">
          <a:xfrm>
            <a:off x="2111375" y="2282825"/>
            <a:ext cx="6118225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insert into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数据表名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(column_name,column_name2, … )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values (value1, value2, … );</a:t>
            </a:r>
          </a:p>
        </p:txBody>
      </p:sp>
      <p:pic>
        <p:nvPicPr>
          <p:cNvPr id="40965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041525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TextBox 11"/>
          <p:cNvSpPr>
            <a:spLocks noChangeArrowheads="1"/>
          </p:cNvSpPr>
          <p:nvPr/>
        </p:nvSpPr>
        <p:spPr bwMode="auto">
          <a:xfrm>
            <a:off x="1155700" y="2333625"/>
            <a:ext cx="6000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612775" y="1492250"/>
            <a:ext cx="76676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</a:t>
            </a:r>
            <a:r>
              <a:rPr lang="zh-CN" altLang="en-US" sz="1800"/>
              <a:t>向数据表中添加数据可以通过insert命令来实现。</a:t>
            </a:r>
          </a:p>
        </p:txBody>
      </p:sp>
      <p:sp>
        <p:nvSpPr>
          <p:cNvPr id="40968" name="AutoShape 5"/>
          <p:cNvSpPr>
            <a:spLocks noChangeArrowheads="1"/>
          </p:cNvSpPr>
          <p:nvPr/>
        </p:nvSpPr>
        <p:spPr bwMode="auto">
          <a:xfrm>
            <a:off x="2090738" y="3448050"/>
            <a:ext cx="6118225" cy="57467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       值列表中的值应与字段列表中字段的个数和顺序相对应，值列表中值的数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据类型必须与相应字段的数据类型保持一致。</a:t>
            </a:r>
          </a:p>
        </p:txBody>
      </p:sp>
      <p:pic>
        <p:nvPicPr>
          <p:cNvPr id="40969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228975"/>
            <a:ext cx="11350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0" name="TextBox 11"/>
          <p:cNvSpPr>
            <a:spLocks noChangeArrowheads="1"/>
          </p:cNvSpPr>
          <p:nvPr/>
        </p:nvSpPr>
        <p:spPr bwMode="auto">
          <a:xfrm>
            <a:off x="1189038" y="3552825"/>
            <a:ext cx="6492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说明 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5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bldLvl="0" animBg="1"/>
      <p:bldP spid="40966" grpId="0" bldLvl="0"/>
      <p:bldP spid="40968" grpId="0" bldLvl="0" animBg="1"/>
      <p:bldP spid="40970" grpId="0" bldLvl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angle 9"/>
          <p:cNvSpPr>
            <a:spLocks noChangeArrowheads="1"/>
          </p:cNvSpPr>
          <p:nvPr/>
        </p:nvSpPr>
        <p:spPr bwMode="auto">
          <a:xfrm>
            <a:off x="819150" y="663575"/>
            <a:ext cx="307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数据表记录的修改</a:t>
            </a:r>
          </a:p>
        </p:txBody>
      </p:sp>
      <p:sp>
        <p:nvSpPr>
          <p:cNvPr id="41988" name="AutoShape 3"/>
          <p:cNvSpPr>
            <a:spLocks noChangeArrowheads="1"/>
          </p:cNvSpPr>
          <p:nvPr/>
        </p:nvSpPr>
        <p:spPr bwMode="auto">
          <a:xfrm>
            <a:off x="2038350" y="2249488"/>
            <a:ext cx="5702300" cy="6937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update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数据表名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set column_name = new_value1,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column_name2 = new_value2, …where condition;</a:t>
            </a:r>
          </a:p>
        </p:txBody>
      </p:sp>
      <p:pic>
        <p:nvPicPr>
          <p:cNvPr id="41989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998663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0" name="TextBox 11"/>
          <p:cNvSpPr>
            <a:spLocks noChangeArrowheads="1"/>
          </p:cNvSpPr>
          <p:nvPr/>
        </p:nvSpPr>
        <p:spPr bwMode="auto">
          <a:xfrm>
            <a:off x="1081088" y="2290763"/>
            <a:ext cx="59690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612775" y="1492250"/>
            <a:ext cx="76676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       </a:t>
            </a:r>
            <a:r>
              <a:rPr lang="zh-CN" altLang="en-US" sz="1800"/>
              <a:t>要执行修改的操作可以使用update命令。</a:t>
            </a:r>
          </a:p>
        </p:txBody>
      </p:sp>
      <p:sp>
        <p:nvSpPr>
          <p:cNvPr id="41992" name="AutoShape 5"/>
          <p:cNvSpPr>
            <a:spLocks noChangeArrowheads="1"/>
          </p:cNvSpPr>
          <p:nvPr/>
        </p:nvSpPr>
        <p:spPr bwMode="auto">
          <a:xfrm>
            <a:off x="1908175" y="3546475"/>
            <a:ext cx="4281488" cy="5016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400">
                <a:latin typeface="Times New Roman" panose="02020603050405020304" pitchFamily="18" charset="0"/>
                <a:ea typeface="方正书宋简体" pitchFamily="1" charset="-122"/>
              </a:rPr>
              <a:t>       </a:t>
            </a:r>
            <a:r>
              <a:rPr lang="zh-CN" altLang="en-US" sz="1400"/>
              <a:t>update tb_user set pwd='222' where user='mr';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bldLvl="0" animBg="1"/>
      <p:bldP spid="41990" grpId="0" bldLvl="0"/>
      <p:bldP spid="41992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9"/>
          <p:cNvSpPr>
            <a:spLocks noChangeArrowheads="1"/>
          </p:cNvSpPr>
          <p:nvPr/>
        </p:nvSpPr>
        <p:spPr bwMode="auto">
          <a:xfrm>
            <a:off x="819150" y="663575"/>
            <a:ext cx="307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数据表记录的删除</a:t>
            </a:r>
          </a:p>
        </p:txBody>
      </p:sp>
      <p:sp>
        <p:nvSpPr>
          <p:cNvPr id="43012" name="AutoShape 3"/>
          <p:cNvSpPr>
            <a:spLocks noChangeArrowheads="1"/>
          </p:cNvSpPr>
          <p:nvPr/>
        </p:nvSpPr>
        <p:spPr bwMode="auto">
          <a:xfrm>
            <a:off x="2663825" y="2211388"/>
            <a:ext cx="4370388" cy="469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delete from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数据表名 </a:t>
            </a: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where condition;</a:t>
            </a:r>
          </a:p>
        </p:txBody>
      </p:sp>
      <p:pic>
        <p:nvPicPr>
          <p:cNvPr id="43013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92405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4" name="TextBox 11"/>
          <p:cNvSpPr>
            <a:spLocks noChangeArrowheads="1"/>
          </p:cNvSpPr>
          <p:nvPr/>
        </p:nvSpPr>
        <p:spPr bwMode="auto">
          <a:xfrm>
            <a:off x="1730375" y="2216150"/>
            <a:ext cx="6000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900113" y="1492250"/>
            <a:ext cx="7667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/>
              <a:t>删除</a:t>
            </a:r>
            <a:r>
              <a:rPr lang="zh-CN" altLang="en-US" sz="1800"/>
              <a:t>数据表记录使用delete命令。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bldLvl="0" animBg="1"/>
      <p:bldP spid="43014" grpId="0" bldLvl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Text Box 18"/>
          <p:cNvSpPr>
            <a:spLocks noChangeArrowheads="1"/>
          </p:cNvSpPr>
          <p:nvPr/>
        </p:nvSpPr>
        <p:spPr bwMode="auto">
          <a:xfrm>
            <a:off x="2884488" y="2352675"/>
            <a:ext cx="30289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7</a:t>
            </a: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数据表记录的查询操作</a:t>
            </a:r>
          </a:p>
        </p:txBody>
      </p:sp>
    </p:spTree>
  </p:cSld>
  <p:clrMapOvr>
    <a:masterClrMapping/>
  </p:clrMapOvr>
  <p:transition spd="med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ctangle 9"/>
          <p:cNvSpPr>
            <a:spLocks noChangeArrowheads="1"/>
          </p:cNvSpPr>
          <p:nvPr/>
        </p:nvSpPr>
        <p:spPr bwMode="auto">
          <a:xfrm>
            <a:off x="817563" y="663575"/>
            <a:ext cx="4222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数据表记录的查询操作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44036" name="AutoShape 3"/>
          <p:cNvSpPr>
            <a:spLocks noChangeArrowheads="1"/>
          </p:cNvSpPr>
          <p:nvPr/>
        </p:nvSpPr>
        <p:spPr bwMode="auto">
          <a:xfrm>
            <a:off x="1566863" y="1455738"/>
            <a:ext cx="6946900" cy="21637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select selection_list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from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数据表名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where primary_constraint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group by grouping_columns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order by sorting_cloumns DESC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having secondary_constraint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b="1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limit 2</a:t>
            </a:r>
          </a:p>
        </p:txBody>
      </p:sp>
      <p:pic>
        <p:nvPicPr>
          <p:cNvPr id="44037" name="图片 10" descr="按扭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0200"/>
            <a:ext cx="1136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TextBox 11"/>
          <p:cNvSpPr>
            <a:spLocks noChangeArrowheads="1"/>
          </p:cNvSpPr>
          <p:nvPr/>
        </p:nvSpPr>
        <p:spPr bwMode="auto">
          <a:xfrm>
            <a:off x="484188" y="1885950"/>
            <a:ext cx="6000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sym typeface="宋体" panose="02010600030101010101" pitchFamily="2" charset="-122"/>
              </a:rPr>
              <a:t>语法</a:t>
            </a:r>
          </a:p>
        </p:txBody>
      </p:sp>
    </p:spTree>
  </p:cSld>
  <p:clrMapOvr>
    <a:masterClrMapping/>
  </p:clrMapOvr>
  <p:transition spd="med"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Rectangle 9"/>
          <p:cNvSpPr>
            <a:spLocks noChangeArrowheads="1"/>
          </p:cNvSpPr>
          <p:nvPr/>
        </p:nvSpPr>
        <p:spPr bwMode="auto">
          <a:xfrm>
            <a:off x="817563" y="663575"/>
            <a:ext cx="4222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数据表记录的查询操作</a:t>
            </a:r>
          </a:p>
        </p:txBody>
      </p:sp>
      <p:sp>
        <p:nvSpPr>
          <p:cNvPr id="45060" name="Rectangle 2"/>
          <p:cNvSpPr>
            <a:spLocks noChangeArrowheads="1"/>
          </p:cNvSpPr>
          <p:nvPr/>
        </p:nvSpPr>
        <p:spPr bwMode="auto">
          <a:xfrm>
            <a:off x="144463" y="1476375"/>
            <a:ext cx="5005387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selection_list</a:t>
            </a:r>
          </a:p>
        </p:txBody>
      </p:sp>
      <p:pic>
        <p:nvPicPr>
          <p:cNvPr id="45061" name="图片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1381125"/>
            <a:ext cx="673100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AutoShape 4"/>
          <p:cNvSpPr>
            <a:spLocks noChangeArrowheads="1"/>
          </p:cNvSpPr>
          <p:nvPr/>
        </p:nvSpPr>
        <p:spPr bwMode="auto">
          <a:xfrm>
            <a:off x="2339975" y="3048000"/>
            <a:ext cx="3060700" cy="74771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select * from tb_mrbook;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select id,bookname from tb_mrbook;</a:t>
            </a:r>
          </a:p>
        </p:txBody>
      </p:sp>
      <p:sp>
        <p:nvSpPr>
          <p:cNvPr id="45063" name="矩形 1"/>
          <p:cNvSpPr>
            <a:spLocks noChangeArrowheads="1"/>
          </p:cNvSpPr>
          <p:nvPr/>
        </p:nvSpPr>
        <p:spPr bwMode="auto">
          <a:xfrm>
            <a:off x="863600" y="2211388"/>
            <a:ext cx="6911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设置查询内容。</a:t>
            </a:r>
            <a:endParaRPr lang="zh-CN" altLang="en-US" sz="1800">
              <a:latin typeface="Arial" panose="020B0604020202020204" pitchFamily="34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Rectangle 9"/>
          <p:cNvSpPr>
            <a:spLocks noChangeArrowheads="1"/>
          </p:cNvSpPr>
          <p:nvPr/>
        </p:nvSpPr>
        <p:spPr bwMode="auto">
          <a:xfrm>
            <a:off x="819150" y="665163"/>
            <a:ext cx="35734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数据表记录的查询操作</a:t>
            </a:r>
          </a:p>
        </p:txBody>
      </p:sp>
      <p:sp>
        <p:nvSpPr>
          <p:cNvPr id="46084" name="Rectangle 2"/>
          <p:cNvSpPr>
            <a:spLocks noChangeArrowheads="1"/>
          </p:cNvSpPr>
          <p:nvPr/>
        </p:nvSpPr>
        <p:spPr bwMode="auto">
          <a:xfrm>
            <a:off x="215900" y="1333500"/>
            <a:ext cx="50038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table_list</a:t>
            </a:r>
          </a:p>
        </p:txBody>
      </p:sp>
      <p:sp>
        <p:nvSpPr>
          <p:cNvPr id="47109" name="AutoShape 4"/>
          <p:cNvSpPr>
            <a:spLocks noChangeArrowheads="1"/>
          </p:cNvSpPr>
          <p:nvPr/>
        </p:nvSpPr>
        <p:spPr bwMode="auto">
          <a:xfrm>
            <a:off x="1835150" y="2824163"/>
            <a:ext cx="4932363" cy="11874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select tb_mrbook.id,tb_mrbook.bookname,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  -&gt; author,price from tb_mrbook,tb_bookinfo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  -&gt; where tb_mrbook.bookname = tb_bookinfo.bookname and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    -&gt; tb_bookinfo.bookname = 'php自学视频教程';</a:t>
            </a:r>
          </a:p>
        </p:txBody>
      </p:sp>
      <p:pic>
        <p:nvPicPr>
          <p:cNvPr id="46086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1257300"/>
            <a:ext cx="669925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7" name="矩形 1"/>
          <p:cNvSpPr>
            <a:spLocks noChangeArrowheads="1"/>
          </p:cNvSpPr>
          <p:nvPr/>
        </p:nvSpPr>
        <p:spPr bwMode="auto">
          <a:xfrm>
            <a:off x="647700" y="2032000"/>
            <a:ext cx="7848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指定查询的数据表。</a:t>
            </a:r>
            <a:endParaRPr lang="zh-CN" altLang="en-US" sz="1800">
              <a:latin typeface="Arial" panose="020B0604020202020204" pitchFamily="34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Rectangle 9"/>
          <p:cNvSpPr>
            <a:spLocks noChangeArrowheads="1"/>
          </p:cNvSpPr>
          <p:nvPr/>
        </p:nvSpPr>
        <p:spPr bwMode="auto">
          <a:xfrm>
            <a:off x="817563" y="663575"/>
            <a:ext cx="4438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数据表记录的查询操作</a:t>
            </a:r>
          </a:p>
        </p:txBody>
      </p:sp>
      <p:sp>
        <p:nvSpPr>
          <p:cNvPr id="47108" name="Rectangle 2"/>
          <p:cNvSpPr>
            <a:spLocks noChangeArrowheads="1"/>
          </p:cNvSpPr>
          <p:nvPr/>
        </p:nvSpPr>
        <p:spPr bwMode="auto">
          <a:xfrm>
            <a:off x="360363" y="1333500"/>
            <a:ext cx="47879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where条件语句</a:t>
            </a:r>
          </a:p>
        </p:txBody>
      </p:sp>
      <p:pic>
        <p:nvPicPr>
          <p:cNvPr id="47109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1225550"/>
            <a:ext cx="6604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8134" name="Group 6"/>
          <p:cNvGraphicFramePr>
            <a:graphicFrameLocks noGrp="1"/>
          </p:cNvGraphicFramePr>
          <p:nvPr/>
        </p:nvGraphicFramePr>
        <p:xfrm>
          <a:off x="700088" y="2032000"/>
          <a:ext cx="7796212" cy="2514600"/>
        </p:xfrm>
        <a:graphic>
          <a:graphicData uri="http://schemas.openxmlformats.org/drawingml/2006/table">
            <a:tbl>
              <a:tblPr/>
              <a:tblGrid>
                <a:gridCol w="1135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9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271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510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8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运  算  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名    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示    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运  算  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名    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示    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等于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id=10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is not null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id is not null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&gt;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大于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id&gt;10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between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id between1 and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&lt;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小于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id&lt;10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id in (4,5,6)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&gt;=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大于等于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id&gt;=10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not 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name not in (a,b)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&lt;=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小于等于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id&lt;=10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like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模式匹配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name like (‘abc%’)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!=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或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&lt;&gt;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不等于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id!=10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not like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模式匹配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name not like (‘abc%’)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is null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id is null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regexp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常规表达式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name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正则表达式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2292" name="Text Box 2"/>
          <p:cNvSpPr>
            <a:spLocks noChangeArrowheads="1"/>
          </p:cNvSpPr>
          <p:nvPr/>
        </p:nvSpPr>
        <p:spPr bwMode="auto">
          <a:xfrm>
            <a:off x="2371725" y="1695450"/>
            <a:ext cx="55848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什么是MySQL</a:t>
            </a:r>
          </a:p>
        </p:txBody>
      </p:sp>
      <p:sp>
        <p:nvSpPr>
          <p:cNvPr id="12293" name="Text Box 2"/>
          <p:cNvSpPr>
            <a:spLocks noChangeArrowheads="1"/>
          </p:cNvSpPr>
          <p:nvPr/>
        </p:nvSpPr>
        <p:spPr bwMode="auto">
          <a:xfrm>
            <a:off x="2366963" y="2463800"/>
            <a:ext cx="48323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MySQL特点</a:t>
            </a:r>
            <a:r>
              <a:rPr lang="zh-CN" altLang="en-US" sz="1800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12294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575" y="1782763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文本框 5"/>
          <p:cNvSpPr>
            <a:spLocks noChangeArrowheads="1"/>
          </p:cNvSpPr>
          <p:nvPr/>
        </p:nvSpPr>
        <p:spPr bwMode="auto">
          <a:xfrm>
            <a:off x="2133600" y="1893888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2296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638" y="254952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文本框 23"/>
          <p:cNvSpPr>
            <a:spLocks noChangeArrowheads="1"/>
          </p:cNvSpPr>
          <p:nvPr/>
        </p:nvSpPr>
        <p:spPr bwMode="auto">
          <a:xfrm>
            <a:off x="2125663" y="2659063"/>
            <a:ext cx="463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2298" name="Text Box 2"/>
          <p:cNvSpPr>
            <a:spLocks noChangeArrowheads="1"/>
          </p:cNvSpPr>
          <p:nvPr/>
        </p:nvSpPr>
        <p:spPr bwMode="auto">
          <a:xfrm>
            <a:off x="2368550" y="3184525"/>
            <a:ext cx="48323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800" b="1">
                <a:latin typeface="Arial" panose="020B0604020202020204" pitchFamily="34" charset="0"/>
              </a:rPr>
              <a:t>MySQL 5支持的特性</a:t>
            </a:r>
            <a:r>
              <a:rPr lang="zh-CN" altLang="en-US" sz="1800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12299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25" y="327025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0" name="文本框 23"/>
          <p:cNvSpPr>
            <a:spLocks noChangeArrowheads="1"/>
          </p:cNvSpPr>
          <p:nvPr/>
        </p:nvSpPr>
        <p:spPr bwMode="auto">
          <a:xfrm>
            <a:off x="2127250" y="3379788"/>
            <a:ext cx="46355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3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2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5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/>
      <p:bldP spid="12293" grpId="0" bldLvl="0"/>
      <p:bldP spid="12295" grpId="0" bldLvl="0"/>
      <p:bldP spid="12297" grpId="0" bldLvl="0"/>
      <p:bldP spid="12298" grpId="0" bldLvl="0"/>
      <p:bldP spid="12300" grpId="0" bldLvl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Rectangle 9"/>
          <p:cNvSpPr>
            <a:spLocks noChangeArrowheads="1"/>
          </p:cNvSpPr>
          <p:nvPr/>
        </p:nvSpPr>
        <p:spPr bwMode="auto">
          <a:xfrm>
            <a:off x="819150" y="663575"/>
            <a:ext cx="4149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数据表记录的查询操作</a:t>
            </a:r>
          </a:p>
        </p:txBody>
      </p:sp>
      <p:sp>
        <p:nvSpPr>
          <p:cNvPr id="48132" name="Rectangle 2"/>
          <p:cNvSpPr>
            <a:spLocks noChangeArrowheads="1"/>
          </p:cNvSpPr>
          <p:nvPr/>
        </p:nvSpPr>
        <p:spPr bwMode="auto">
          <a:xfrm>
            <a:off x="215900" y="1470025"/>
            <a:ext cx="5832475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DISTINCT关键字</a:t>
            </a:r>
          </a:p>
        </p:txBody>
      </p:sp>
      <p:sp>
        <p:nvSpPr>
          <p:cNvPr id="49157" name="AutoShape 4"/>
          <p:cNvSpPr>
            <a:spLocks noChangeArrowheads="1"/>
          </p:cNvSpPr>
          <p:nvPr/>
        </p:nvSpPr>
        <p:spPr bwMode="auto">
          <a:xfrm>
            <a:off x="2376488" y="2968625"/>
            <a:ext cx="2986087" cy="53816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select distinct type from tb_mrbook;</a:t>
            </a:r>
          </a:p>
        </p:txBody>
      </p:sp>
      <p:pic>
        <p:nvPicPr>
          <p:cNvPr id="48134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376363"/>
            <a:ext cx="655637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5" name="矩形 1"/>
          <p:cNvSpPr>
            <a:spLocks noChangeArrowheads="1"/>
          </p:cNvSpPr>
          <p:nvPr/>
        </p:nvSpPr>
        <p:spPr bwMode="auto">
          <a:xfrm>
            <a:off x="612775" y="2176463"/>
            <a:ext cx="83883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使用DISTINCT关键字，可以去除结果中重复的行。</a:t>
            </a:r>
            <a:r>
              <a:rPr lang="zh-CN" altLang="en-US" sz="1800">
                <a:latin typeface="Arial" panose="020B0604020202020204" pitchFamily="34" charset="0"/>
                <a:sym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bldLvl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9"/>
          <p:cNvSpPr>
            <a:spLocks noChangeArrowheads="1"/>
          </p:cNvSpPr>
          <p:nvPr/>
        </p:nvSpPr>
        <p:spPr bwMode="auto">
          <a:xfrm>
            <a:off x="819150" y="665163"/>
            <a:ext cx="36814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数据表记录的查询操作</a:t>
            </a:r>
          </a:p>
        </p:txBody>
      </p:sp>
      <p:sp>
        <p:nvSpPr>
          <p:cNvPr id="49156" name="Rectangle 2"/>
          <p:cNvSpPr>
            <a:spLocks noChangeArrowheads="1"/>
          </p:cNvSpPr>
          <p:nvPr/>
        </p:nvSpPr>
        <p:spPr bwMode="auto">
          <a:xfrm>
            <a:off x="179388" y="1536700"/>
            <a:ext cx="5795962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ORDER BY对结果排序</a:t>
            </a:r>
          </a:p>
        </p:txBody>
      </p:sp>
      <p:sp>
        <p:nvSpPr>
          <p:cNvPr id="50181" name="AutoShape 4"/>
          <p:cNvSpPr>
            <a:spLocks noChangeArrowheads="1"/>
          </p:cNvSpPr>
          <p:nvPr/>
        </p:nvSpPr>
        <p:spPr bwMode="auto">
          <a:xfrm>
            <a:off x="2089150" y="2968625"/>
            <a:ext cx="3816350" cy="596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select * from tb_mrbook order by id desc limit 5;</a:t>
            </a:r>
          </a:p>
        </p:txBody>
      </p:sp>
      <p:pic>
        <p:nvPicPr>
          <p:cNvPr id="49158" name="Picture 6" descr="按扭-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44145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9" name="矩形 1"/>
          <p:cNvSpPr>
            <a:spLocks noChangeArrowheads="1"/>
          </p:cNvSpPr>
          <p:nvPr/>
        </p:nvSpPr>
        <p:spPr bwMode="auto">
          <a:xfrm>
            <a:off x="431800" y="2205038"/>
            <a:ext cx="8280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使用ORDER BY可以对查询的结果进行升序和降序（DESC）排列。</a:t>
            </a:r>
            <a:r>
              <a:rPr lang="zh-CN" altLang="en-US" sz="1800">
                <a:latin typeface="Arial" panose="020B0604020202020204" pitchFamily="34" charset="0"/>
                <a:sym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bldLvl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Rectangle 9"/>
          <p:cNvSpPr>
            <a:spLocks noChangeArrowheads="1"/>
          </p:cNvSpPr>
          <p:nvPr/>
        </p:nvSpPr>
        <p:spPr bwMode="auto">
          <a:xfrm>
            <a:off x="817563" y="663575"/>
            <a:ext cx="4114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数据表记录的查询操作</a:t>
            </a:r>
          </a:p>
        </p:txBody>
      </p:sp>
      <p:sp>
        <p:nvSpPr>
          <p:cNvPr id="50180" name="Rectangle 2"/>
          <p:cNvSpPr>
            <a:spLocks noChangeArrowheads="1"/>
          </p:cNvSpPr>
          <p:nvPr/>
        </p:nvSpPr>
        <p:spPr bwMode="auto">
          <a:xfrm>
            <a:off x="215900" y="1549400"/>
            <a:ext cx="536575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LIKE模糊查询</a:t>
            </a:r>
          </a:p>
        </p:txBody>
      </p:sp>
      <p:sp>
        <p:nvSpPr>
          <p:cNvPr id="51205" name="AutoShape 4"/>
          <p:cNvSpPr>
            <a:spLocks noChangeArrowheads="1"/>
          </p:cNvSpPr>
          <p:nvPr/>
        </p:nvSpPr>
        <p:spPr bwMode="auto">
          <a:xfrm>
            <a:off x="2016125" y="3255963"/>
            <a:ext cx="4389438" cy="53022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select books from tb_book where books like(‘%P%');</a:t>
            </a:r>
          </a:p>
        </p:txBody>
      </p:sp>
      <p:pic>
        <p:nvPicPr>
          <p:cNvPr id="50182" name="Picture 6" descr="按扭-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1455738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576263" y="2184400"/>
            <a:ext cx="8027987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        LIKE属于较常用的比较运算符，通过它可以实现模糊查询。它有两种通配符：“%”和下划线“_”。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bldLvl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Rectangle 9"/>
          <p:cNvSpPr>
            <a:spLocks noChangeArrowheads="1"/>
          </p:cNvSpPr>
          <p:nvPr/>
        </p:nvSpPr>
        <p:spPr bwMode="auto">
          <a:xfrm>
            <a:off x="817563" y="663575"/>
            <a:ext cx="42592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数据表记录的查询操作</a:t>
            </a:r>
          </a:p>
        </p:txBody>
      </p:sp>
      <p:sp>
        <p:nvSpPr>
          <p:cNvPr id="51204" name="Rectangle 2"/>
          <p:cNvSpPr>
            <a:spLocks noChangeArrowheads="1"/>
          </p:cNvSpPr>
          <p:nvPr/>
        </p:nvSpPr>
        <p:spPr bwMode="auto">
          <a:xfrm>
            <a:off x="142875" y="1506538"/>
            <a:ext cx="536575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CONCAT联合多列</a:t>
            </a:r>
          </a:p>
        </p:txBody>
      </p:sp>
      <p:sp>
        <p:nvSpPr>
          <p:cNvPr id="52229" name="AutoShape 4"/>
          <p:cNvSpPr>
            <a:spLocks noChangeArrowheads="1"/>
          </p:cNvSpPr>
          <p:nvPr/>
        </p:nvSpPr>
        <p:spPr bwMode="auto">
          <a:xfrm>
            <a:off x="1619250" y="2932113"/>
            <a:ext cx="5151438" cy="5651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select id,concat(bookname,":",price) as info,type from tb_mrbook;</a:t>
            </a:r>
          </a:p>
        </p:txBody>
      </p:sp>
      <p:pic>
        <p:nvPicPr>
          <p:cNvPr id="51206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411288"/>
            <a:ext cx="666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7" name="文本框 25"/>
          <p:cNvSpPr>
            <a:spLocks noChangeArrowheads="1"/>
          </p:cNvSpPr>
          <p:nvPr/>
        </p:nvSpPr>
        <p:spPr bwMode="auto">
          <a:xfrm>
            <a:off x="771525" y="1592263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898525" y="2168525"/>
            <a:ext cx="640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使用CONCAT函数可以联合多个字段，构成一个总的字符串。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 bldLvl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Rectangle 9"/>
          <p:cNvSpPr>
            <a:spLocks noChangeArrowheads="1"/>
          </p:cNvSpPr>
          <p:nvPr/>
        </p:nvSpPr>
        <p:spPr bwMode="auto">
          <a:xfrm>
            <a:off x="817563" y="663575"/>
            <a:ext cx="42592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数据表记录的查询操作</a:t>
            </a:r>
          </a:p>
        </p:txBody>
      </p:sp>
      <p:sp>
        <p:nvSpPr>
          <p:cNvPr id="52228" name="Rectangle 2"/>
          <p:cNvSpPr>
            <a:spLocks noChangeArrowheads="1"/>
          </p:cNvSpPr>
          <p:nvPr/>
        </p:nvSpPr>
        <p:spPr bwMode="auto">
          <a:xfrm>
            <a:off x="107950" y="1454150"/>
            <a:ext cx="536575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LIMIT限定结果行数</a:t>
            </a:r>
          </a:p>
        </p:txBody>
      </p:sp>
      <p:sp>
        <p:nvSpPr>
          <p:cNvPr id="53253" name="AutoShape 4"/>
          <p:cNvSpPr>
            <a:spLocks noChangeArrowheads="1"/>
          </p:cNvSpPr>
          <p:nvPr/>
        </p:nvSpPr>
        <p:spPr bwMode="auto">
          <a:xfrm>
            <a:off x="1763713" y="2944813"/>
            <a:ext cx="4068762" cy="563562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select * from tb_mrbook order by price  limit 10;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select * from tb_mrbook limit 2,6;</a:t>
            </a:r>
          </a:p>
        </p:txBody>
      </p:sp>
      <p:pic>
        <p:nvPicPr>
          <p:cNvPr id="52230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1358900"/>
            <a:ext cx="666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1" name="文本框 25"/>
          <p:cNvSpPr>
            <a:spLocks noChangeArrowheads="1"/>
          </p:cNvSpPr>
          <p:nvPr/>
        </p:nvSpPr>
        <p:spPr bwMode="auto">
          <a:xfrm>
            <a:off x="736600" y="153987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863600" y="2116138"/>
            <a:ext cx="716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LIMIT子句可以对查询结果的记录条数进行限定，控制它输出的行数。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 bldLvl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Rectangle 9"/>
          <p:cNvSpPr>
            <a:spLocks noChangeArrowheads="1"/>
          </p:cNvSpPr>
          <p:nvPr/>
        </p:nvSpPr>
        <p:spPr bwMode="auto">
          <a:xfrm>
            <a:off x="817563" y="663575"/>
            <a:ext cx="42592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数据表记录的查询操作</a:t>
            </a:r>
          </a:p>
        </p:txBody>
      </p:sp>
      <p:sp>
        <p:nvSpPr>
          <p:cNvPr id="53252" name="Rectangle 2"/>
          <p:cNvSpPr>
            <a:spLocks noChangeArrowheads="1"/>
          </p:cNvSpPr>
          <p:nvPr/>
        </p:nvSpPr>
        <p:spPr bwMode="auto">
          <a:xfrm>
            <a:off x="431800" y="1347788"/>
            <a:ext cx="4752975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使用函数和表达式</a:t>
            </a:r>
          </a:p>
        </p:txBody>
      </p:sp>
      <p:sp>
        <p:nvSpPr>
          <p:cNvPr id="54277" name="AutoShape 4"/>
          <p:cNvSpPr>
            <a:spLocks noChangeArrowheads="1"/>
          </p:cNvSpPr>
          <p:nvPr/>
        </p:nvSpPr>
        <p:spPr bwMode="auto">
          <a:xfrm>
            <a:off x="3708400" y="1287463"/>
            <a:ext cx="5149850" cy="563562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select sum(price) as totalprice,type from tb_mrbook group by type;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select *, (price * 0.9) as '90%' from tb_mrbook;</a:t>
            </a:r>
          </a:p>
        </p:txBody>
      </p:sp>
      <p:pic>
        <p:nvPicPr>
          <p:cNvPr id="53254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238250"/>
            <a:ext cx="666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文本框 25"/>
          <p:cNvSpPr>
            <a:spLocks noChangeArrowheads="1"/>
          </p:cNvSpPr>
          <p:nvPr/>
        </p:nvSpPr>
        <p:spPr bwMode="auto">
          <a:xfrm>
            <a:off x="574675" y="141922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</a:t>
            </a:r>
            <a:r>
              <a:rPr lang="zh-CN" altLang="en-US" sz="1600">
                <a:solidFill>
                  <a:schemeClr val="bg1"/>
                </a:solidFill>
              </a:rPr>
              <a:t>9</a:t>
            </a:r>
          </a:p>
        </p:txBody>
      </p:sp>
      <p:graphicFrame>
        <p:nvGraphicFramePr>
          <p:cNvPr id="54280" name="Group 8"/>
          <p:cNvGraphicFramePr>
            <a:graphicFrameLocks noGrp="1"/>
          </p:cNvGraphicFramePr>
          <p:nvPr/>
        </p:nvGraphicFramePr>
        <p:xfrm>
          <a:off x="539750" y="1974850"/>
          <a:ext cx="7997825" cy="2940050"/>
        </p:xfrm>
        <a:graphic>
          <a:graphicData uri="http://schemas.openxmlformats.org/drawingml/2006/table">
            <a:tbl>
              <a:tblPr/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2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名    称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说    明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8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avg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（字段名）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获取指定列的平均值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3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count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（字段名）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如指定了一个字段，则会统计出该字段中的非空记录。如在前面增加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DISTINCT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，则会统计不同值的记录，相同的值当作一条记录。如使用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COUNT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（*）则统计包含空值的所有记录数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8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min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（字段名）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获取指定字段的最小值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max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（字段名）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获取指定字段的最大值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8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std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（字段名）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指定字段的标准背离值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stdtev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（字段名）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与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STD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相同 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8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sum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（字段名）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获取指定字段所有记录的总和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 bldLvl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Rectangle 9"/>
          <p:cNvSpPr>
            <a:spLocks noChangeArrowheads="1"/>
          </p:cNvSpPr>
          <p:nvPr/>
        </p:nvSpPr>
        <p:spPr bwMode="auto">
          <a:xfrm>
            <a:off x="817563" y="663575"/>
            <a:ext cx="42592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数据表记录的查询操作</a:t>
            </a:r>
          </a:p>
        </p:txBody>
      </p:sp>
      <p:sp>
        <p:nvSpPr>
          <p:cNvPr id="54276" name="Rectangle 2"/>
          <p:cNvSpPr>
            <a:spLocks noChangeArrowheads="1"/>
          </p:cNvSpPr>
          <p:nvPr/>
        </p:nvSpPr>
        <p:spPr bwMode="auto">
          <a:xfrm>
            <a:off x="179388" y="1452563"/>
            <a:ext cx="536575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GROUP BY 对结果分组</a:t>
            </a:r>
          </a:p>
        </p:txBody>
      </p:sp>
      <p:sp>
        <p:nvSpPr>
          <p:cNvPr id="55301" name="AutoShape 4"/>
          <p:cNvSpPr>
            <a:spLocks noChangeArrowheads="1"/>
          </p:cNvSpPr>
          <p:nvPr/>
        </p:nvSpPr>
        <p:spPr bwMode="auto">
          <a:xfrm>
            <a:off x="1619250" y="3267075"/>
            <a:ext cx="4248150" cy="5651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select avg(price),type from tb_mrbook group by type;</a:t>
            </a:r>
          </a:p>
        </p:txBody>
      </p:sp>
      <p:pic>
        <p:nvPicPr>
          <p:cNvPr id="54278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" y="1357313"/>
            <a:ext cx="666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9" name="文本框 25"/>
          <p:cNvSpPr>
            <a:spLocks noChangeArrowheads="1"/>
          </p:cNvSpPr>
          <p:nvPr/>
        </p:nvSpPr>
        <p:spPr bwMode="auto">
          <a:xfrm>
            <a:off x="808038" y="1538288"/>
            <a:ext cx="46355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54280" name="矩形 1"/>
          <p:cNvSpPr>
            <a:spLocks noChangeArrowheads="1"/>
          </p:cNvSpPr>
          <p:nvPr/>
        </p:nvSpPr>
        <p:spPr bwMode="auto">
          <a:xfrm>
            <a:off x="431800" y="2222500"/>
            <a:ext cx="8280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通过GROUP BY子句可以将数据划分到不同的组中，实现对记录进行分组查询。</a:t>
            </a:r>
            <a:endParaRPr lang="zh-CN" altLang="en-US" sz="1800">
              <a:latin typeface="Arial" panose="020B0604020202020204" pitchFamily="34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bldLvl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Rectangle 9"/>
          <p:cNvSpPr>
            <a:spLocks noChangeArrowheads="1"/>
          </p:cNvSpPr>
          <p:nvPr/>
        </p:nvSpPr>
        <p:spPr bwMode="auto">
          <a:xfrm>
            <a:off x="817563" y="663575"/>
            <a:ext cx="42592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数据表记录的查询操作</a:t>
            </a:r>
          </a:p>
        </p:txBody>
      </p:sp>
      <p:sp>
        <p:nvSpPr>
          <p:cNvPr id="55300" name="Rectangle 2"/>
          <p:cNvSpPr>
            <a:spLocks noChangeArrowheads="1"/>
          </p:cNvSpPr>
          <p:nvPr/>
        </p:nvSpPr>
        <p:spPr bwMode="auto">
          <a:xfrm>
            <a:off x="107950" y="1568450"/>
            <a:ext cx="6804025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lvl="1">
              <a:buClr>
                <a:srgbClr val="99CC00"/>
              </a:buClr>
              <a:buSzPct val="110000"/>
              <a:buFontTx/>
              <a:buNone/>
            </a:pPr>
            <a:r>
              <a:rPr lang="zh-CN" altLang="en-US" sz="1800">
                <a:latin typeface="Verdana" panose="020B0604030504040204" pitchFamily="34" charset="0"/>
                <a:sym typeface="Verdana" panose="020B0604030504040204" pitchFamily="34" charset="0"/>
              </a:rPr>
              <a:t>         </a:t>
            </a:r>
            <a:r>
              <a:rPr lang="zh-CN" altLang="en-US" sz="2400">
                <a:latin typeface="Verdana" panose="020B0604030504040204" pitchFamily="34" charset="0"/>
                <a:sym typeface="Verdana" panose="020B0604030504040204" pitchFamily="34" charset="0"/>
              </a:rPr>
              <a:t>使用having子句设定第二个查询条件</a:t>
            </a:r>
          </a:p>
        </p:txBody>
      </p:sp>
      <p:sp>
        <p:nvSpPr>
          <p:cNvPr id="56325" name="AutoShape 4"/>
          <p:cNvSpPr>
            <a:spLocks noChangeArrowheads="1"/>
          </p:cNvSpPr>
          <p:nvPr/>
        </p:nvSpPr>
        <p:spPr bwMode="auto">
          <a:xfrm>
            <a:off x="1476375" y="3076575"/>
            <a:ext cx="5653088" cy="46831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select avg(price),type from tb_mrbook group by type having avg(price)&gt;60;</a:t>
            </a:r>
          </a:p>
        </p:txBody>
      </p:sp>
      <p:pic>
        <p:nvPicPr>
          <p:cNvPr id="55302" name="图片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1473200"/>
            <a:ext cx="666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3" name="文本框 25"/>
          <p:cNvSpPr>
            <a:spLocks noChangeArrowheads="1"/>
          </p:cNvSpPr>
          <p:nvPr/>
        </p:nvSpPr>
        <p:spPr bwMode="auto">
          <a:xfrm>
            <a:off x="736600" y="1654175"/>
            <a:ext cx="463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55304" name="矩形 1"/>
          <p:cNvSpPr>
            <a:spLocks noChangeArrowheads="1"/>
          </p:cNvSpPr>
          <p:nvPr/>
        </p:nvSpPr>
        <p:spPr bwMode="auto">
          <a:xfrm>
            <a:off x="647700" y="2319338"/>
            <a:ext cx="7343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having子句通常和group by子句一起使用。</a:t>
            </a:r>
            <a:endParaRPr lang="zh-CN" altLang="en-US" sz="1800">
              <a:latin typeface="Arial" panose="020B0604020202020204" pitchFamily="34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5" grpId="0" bldLvl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Text Box 18"/>
          <p:cNvSpPr>
            <a:spLocks noChangeArrowheads="1"/>
          </p:cNvSpPr>
          <p:nvPr/>
        </p:nvSpPr>
        <p:spPr bwMode="auto">
          <a:xfrm>
            <a:off x="2884488" y="2352675"/>
            <a:ext cx="30289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8</a:t>
            </a: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MySQL中的特殊字符</a:t>
            </a:r>
          </a:p>
        </p:txBody>
      </p:sp>
    </p:spTree>
  </p:cSld>
  <p:clrMapOvr>
    <a:masterClrMapping/>
  </p:clrMapOvr>
  <p:transition spd="med">
    <p:wipe dir="r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Rectangle 9"/>
          <p:cNvSpPr>
            <a:spLocks noChangeArrowheads="1"/>
          </p:cNvSpPr>
          <p:nvPr/>
        </p:nvSpPr>
        <p:spPr bwMode="auto">
          <a:xfrm>
            <a:off x="817563" y="663575"/>
            <a:ext cx="4222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MySQL中的特殊字符</a:t>
            </a:r>
          </a:p>
        </p:txBody>
      </p:sp>
      <p:graphicFrame>
        <p:nvGraphicFramePr>
          <p:cNvPr id="58372" name="Group 4"/>
          <p:cNvGraphicFramePr>
            <a:graphicFrameLocks noGrp="1"/>
          </p:cNvGraphicFramePr>
          <p:nvPr/>
        </p:nvGraphicFramePr>
        <p:xfrm>
          <a:off x="1368425" y="1671638"/>
          <a:ext cx="6264275" cy="1920875"/>
        </p:xfrm>
        <a:graphic>
          <a:graphicData uri="http://schemas.openxmlformats.org/drawingml/2006/table">
            <a:tbl>
              <a:tblPr/>
              <a:tblGrid>
                <a:gridCol w="1435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8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17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9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特 殊 字 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转义后的字符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特 殊 字 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转义后的字符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\'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单引号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\t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制表符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\"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双引号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\0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0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字符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\\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反斜杠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\%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%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字符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\n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换行符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\_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_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字符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\r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回车符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\b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退格符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8453" name="AutoShape 4"/>
          <p:cNvSpPr>
            <a:spLocks noChangeArrowheads="1"/>
          </p:cNvSpPr>
          <p:nvPr/>
        </p:nvSpPr>
        <p:spPr bwMode="auto">
          <a:xfrm>
            <a:off x="1439863" y="3976688"/>
            <a:ext cx="6121400" cy="468312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insert into tb_user values(null,'O\'Neal','123456','2015-6-20 12:12:12','大连市');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400"/>
              <a:t>select * from tb_user;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500"/>
                                        <p:tgtEl>
                                          <p:spTgt spid="5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9"/>
          <p:cNvSpPr>
            <a:spLocks noChangeArrowheads="1"/>
          </p:cNvSpPr>
          <p:nvPr/>
        </p:nvSpPr>
        <p:spPr bwMode="auto">
          <a:xfrm>
            <a:off x="781050" y="641350"/>
            <a:ext cx="51244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什么是</a:t>
            </a: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MySQL</a:t>
            </a:r>
          </a:p>
        </p:txBody>
      </p:sp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2000250" y="1228725"/>
            <a:ext cx="1381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40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293" name="矩形 1"/>
          <p:cNvSpPr>
            <a:spLocks noChangeArrowheads="1"/>
          </p:cNvSpPr>
          <p:nvPr/>
        </p:nvSpPr>
        <p:spPr bwMode="auto">
          <a:xfrm>
            <a:off x="539750" y="2032000"/>
            <a:ext cx="8064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        </a:t>
            </a:r>
            <a:r>
              <a:rPr lang="zh-CN" altLang="en-US" sz="1800">
                <a:latin typeface="Times New Roman" panose="02020603050405020304" pitchFamily="18" charset="0"/>
                <a:ea typeface="方正书宋简体" pitchFamily="1" charset="-122"/>
                <a:sym typeface="Times New Roman" panose="02020603050405020304" pitchFamily="18" charset="0"/>
              </a:rPr>
              <a:t>MySQL是一款安全、跨平台、高效的，并与PHP、Java等主流编程语言紧密结合的数据库系统。</a:t>
            </a:r>
          </a:p>
        </p:txBody>
      </p:sp>
    </p:spTree>
  </p:cSld>
  <p:clrMapOvr>
    <a:masterClrMapping/>
  </p:clrMapOvr>
  <p:transition spd="med">
    <p:wipe dir="r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1984375"/>
            <a:ext cx="49720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Text Box 18"/>
          <p:cNvSpPr>
            <a:spLocks noChangeArrowheads="1"/>
          </p:cNvSpPr>
          <p:nvPr/>
        </p:nvSpPr>
        <p:spPr bwMode="auto">
          <a:xfrm>
            <a:off x="3059113" y="2284413"/>
            <a:ext cx="38481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9</a:t>
            </a: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     MySQL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数据库的备份与还原</a:t>
            </a:r>
          </a:p>
        </p:txBody>
      </p:sp>
    </p:spTree>
  </p:cSld>
  <p:clrMapOvr>
    <a:masterClrMapping/>
  </p:clrMapOvr>
  <p:transition spd="med">
    <p:wipe dir="r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文本占位符 5"/>
          <p:cNvSpPr>
            <a:spLocks noGrp="1"/>
          </p:cNvSpPr>
          <p:nvPr>
            <p:ph type="body" idx="1"/>
          </p:nvPr>
        </p:nvSpPr>
        <p:spPr>
          <a:xfrm>
            <a:off x="850900" y="1677988"/>
            <a:ext cx="8101013" cy="1787525"/>
          </a:xfrm>
        </p:spPr>
        <p:txBody>
          <a:bodyPr/>
          <a:lstStyle/>
          <a:p>
            <a:r>
              <a:rPr lang="zh-CN" altLang="en-US" smtClean="0"/>
              <a:t>输入命令行语句，切换到</a:t>
            </a:r>
            <a:r>
              <a:rPr lang="en-US" altLang="zh-CN" smtClean="0"/>
              <a:t>xmapp\mysql\bin</a:t>
            </a:r>
            <a:r>
              <a:rPr lang="zh-CN" altLang="en-US" smtClean="0"/>
              <a:t>目录。输入命令</a:t>
            </a:r>
          </a:p>
          <a:p>
            <a:r>
              <a:rPr lang="en-US" altLang="zh-CN" smtClean="0"/>
              <a:t>mysqldump -u root -p db_book &gt;d:\book.sql</a:t>
            </a:r>
            <a:r>
              <a:rPr lang="zh-CN" altLang="en-US" smtClean="0"/>
              <a:t>，并按下</a:t>
            </a:r>
            <a:r>
              <a:rPr lang="en-US" altLang="zh-CN" smtClean="0"/>
              <a:t>enter</a:t>
            </a:r>
            <a:r>
              <a:rPr lang="zh-CN" altLang="en-US" smtClean="0"/>
              <a:t>键。</a:t>
            </a:r>
            <a:r>
              <a:rPr lang="zh-CN" altLang="en-US" smtClean="0">
                <a:sym typeface="+mn-ea"/>
              </a:rPr>
              <a:t>在D盘目录下就会找到备份的数据库，是一个</a:t>
            </a:r>
            <a:r>
              <a:rPr lang="en-US" altLang="zh-CN" smtClean="0">
                <a:sym typeface="+mn-ea"/>
              </a:rPr>
              <a:t>.sql</a:t>
            </a:r>
            <a:r>
              <a:rPr lang="zh-CN" altLang="en-US" smtClean="0">
                <a:sym typeface="+mn-ea"/>
              </a:rPr>
              <a:t>文件，这个就是备份的数据库。</a:t>
            </a:r>
          </a:p>
          <a:p>
            <a:endParaRPr lang="zh-CN" altLang="en-US" smtClean="0"/>
          </a:p>
        </p:txBody>
      </p:sp>
      <p:pic>
        <p:nvPicPr>
          <p:cNvPr id="5939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6" name="Rectangle 9"/>
          <p:cNvSpPr>
            <a:spLocks noChangeArrowheads="1"/>
          </p:cNvSpPr>
          <p:nvPr/>
        </p:nvSpPr>
        <p:spPr bwMode="auto">
          <a:xfrm>
            <a:off x="850900" y="646113"/>
            <a:ext cx="5794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使用mysqldump命令备份数据库</a:t>
            </a:r>
            <a:endParaRPr lang="zh-CN" altLang="en-US" sz="270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文本占位符 5"/>
          <p:cNvSpPr>
            <a:spLocks noGrp="1"/>
          </p:cNvSpPr>
          <p:nvPr>
            <p:ph type="body" idx="1"/>
          </p:nvPr>
        </p:nvSpPr>
        <p:spPr>
          <a:xfrm>
            <a:off x="520700" y="1597025"/>
            <a:ext cx="8102600" cy="2265363"/>
          </a:xfrm>
        </p:spPr>
        <p:txBody>
          <a:bodyPr/>
          <a:lstStyle/>
          <a:p>
            <a:r>
              <a:rPr lang="zh-CN" altLang="en-US" smtClean="0"/>
              <a:t>输入命令行语句，切换到</a:t>
            </a:r>
            <a:r>
              <a:rPr lang="en-US" altLang="zh-CN" smtClean="0"/>
              <a:t>d:\xmapp\mysql\bin</a:t>
            </a:r>
            <a:r>
              <a:rPr lang="zh-CN" altLang="en-US" smtClean="0"/>
              <a:t>目录。首先要在数据库的存储目录中创建</a:t>
            </a:r>
            <a:r>
              <a:rPr lang="en-US" altLang="zh-CN" smtClean="0"/>
              <a:t>db_book</a:t>
            </a:r>
            <a:r>
              <a:rPr lang="zh-CN" altLang="en-US" smtClean="0"/>
              <a:t>空文件夹，输入命令</a:t>
            </a:r>
          </a:p>
          <a:p>
            <a:r>
              <a:rPr lang="en-US" altLang="zh-CN" smtClean="0"/>
              <a:t>mysql -u root -p db_book &lt;d:\db_book.sql</a:t>
            </a:r>
            <a:r>
              <a:rPr lang="zh-CN" altLang="en-US" smtClean="0"/>
              <a:t>，并按下</a:t>
            </a:r>
            <a:r>
              <a:rPr lang="en-US" altLang="zh-CN" smtClean="0"/>
              <a:t>enter</a:t>
            </a:r>
            <a:r>
              <a:rPr lang="zh-CN" altLang="en-US" smtClean="0"/>
              <a:t>键，还原</a:t>
            </a:r>
            <a:r>
              <a:rPr lang="en-US" altLang="zh-CN" smtClean="0"/>
              <a:t>db_book.sql</a:t>
            </a:r>
            <a:r>
              <a:rPr lang="zh-CN" altLang="en-US" smtClean="0"/>
              <a:t>数据库。</a:t>
            </a:r>
            <a:endParaRPr lang="zh-CN" altLang="en-US" smtClean="0">
              <a:sym typeface="+mn-ea"/>
            </a:endParaRPr>
          </a:p>
          <a:p>
            <a:endParaRPr lang="zh-CN" altLang="en-US" smtClean="0"/>
          </a:p>
        </p:txBody>
      </p:sp>
      <p:pic>
        <p:nvPicPr>
          <p:cNvPr id="60419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0" name="Rectangle 9"/>
          <p:cNvSpPr>
            <a:spLocks noChangeArrowheads="1"/>
          </p:cNvSpPr>
          <p:nvPr/>
        </p:nvSpPr>
        <p:spPr bwMode="auto">
          <a:xfrm>
            <a:off x="850900" y="646113"/>
            <a:ext cx="5794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使用mysql命令还原数据库</a:t>
            </a:r>
            <a:endParaRPr lang="zh-CN" altLang="en-US" sz="2700">
              <a:solidFill>
                <a:srgbClr val="FF6600"/>
              </a:solidFill>
              <a:latin typeface="Arial" panose="020B0604020202020204" pitchFamily="34" charset="0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/>
          <p:cNvSpPr>
            <a:spLocks noChangeArrowheads="1"/>
          </p:cNvSpPr>
          <p:nvPr/>
        </p:nvSpPr>
        <p:spPr bwMode="auto">
          <a:xfrm>
            <a:off x="7383463" y="1835150"/>
            <a:ext cx="13811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zh-CN" altLang="en-US" sz="1500">
              <a:solidFill>
                <a:schemeClr val="accent1"/>
              </a:solidFill>
              <a:latin typeface="Lucida Sans Unicode" panose="020B0602030504020204" pitchFamily="34" charset="0"/>
              <a:sym typeface="Lucida Sans Unicode" panose="020B0602030504020204" pitchFamily="34" charset="0"/>
            </a:endParaRPr>
          </a:p>
        </p:txBody>
      </p:sp>
      <p:pic>
        <p:nvPicPr>
          <p:cNvPr id="6144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4" name="Rectangle 9"/>
          <p:cNvSpPr>
            <a:spLocks noChangeArrowheads="1"/>
          </p:cNvSpPr>
          <p:nvPr/>
        </p:nvSpPr>
        <p:spPr bwMode="auto">
          <a:xfrm>
            <a:off x="673100" y="612775"/>
            <a:ext cx="1162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 b="1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小结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59397" name="Text Box 3"/>
          <p:cNvSpPr>
            <a:spLocks noChangeArrowheads="1"/>
          </p:cNvSpPr>
          <p:nvPr/>
        </p:nvSpPr>
        <p:spPr bwMode="auto">
          <a:xfrm>
            <a:off x="611188" y="1282700"/>
            <a:ext cx="7885112" cy="326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494429"/>
                </a:solidFill>
                <a:latin typeface="宋体" panose="02010600030101010101" pitchFamily="2" charset="-122"/>
              </a:rPr>
              <a:t>    本章对MySQL数据库的基本概念、MySQL 5的新特性进行了介绍，并详细介绍了Windows系统下，使用“命令提示符”窗口创建和维护MySQL数据库和数据表的方法，在讲解过程中注重实践和常用命令的讲解，一切以能够帮助读者打好基础为出发点。通过本章的学习，读者能够了解MySQL数据库的基本操作和维护方法，掌握MySQL数据库中最基本和最常用命令的语法格式，并能够具备基本管理和维护MySQL数据库的能力。</a:t>
            </a:r>
            <a:endParaRPr lang="zh-CN" altLang="en-US" sz="2000" b="1">
              <a:solidFill>
                <a:srgbClr val="494429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MySQL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特点</a:t>
            </a:r>
          </a:p>
        </p:txBody>
      </p:sp>
      <p:pic>
        <p:nvPicPr>
          <p:cNvPr id="14340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455738"/>
            <a:ext cx="5667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197100" y="1527175"/>
            <a:ext cx="10969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功能强大</a:t>
            </a:r>
          </a:p>
        </p:txBody>
      </p:sp>
      <p:pic>
        <p:nvPicPr>
          <p:cNvPr id="1434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066925"/>
            <a:ext cx="5667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197100" y="2138363"/>
            <a:ext cx="14398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支持跨平台</a:t>
            </a:r>
          </a:p>
        </p:txBody>
      </p:sp>
      <p:pic>
        <p:nvPicPr>
          <p:cNvPr id="14344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679700"/>
            <a:ext cx="5667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197100" y="2751138"/>
            <a:ext cx="13255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运行速度快</a:t>
            </a:r>
          </a:p>
        </p:txBody>
      </p:sp>
      <p:pic>
        <p:nvPicPr>
          <p:cNvPr id="14346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3290888"/>
            <a:ext cx="566737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197100" y="3362325"/>
            <a:ext cx="15541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支持面向对象</a:t>
            </a:r>
          </a:p>
        </p:txBody>
      </p:sp>
      <p:pic>
        <p:nvPicPr>
          <p:cNvPr id="14348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175" y="1455738"/>
            <a:ext cx="566738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4627563" y="1527175"/>
            <a:ext cx="8683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成本低</a:t>
            </a:r>
          </a:p>
        </p:txBody>
      </p:sp>
      <p:pic>
        <p:nvPicPr>
          <p:cNvPr id="14350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175" y="2066925"/>
            <a:ext cx="566738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627563" y="2138363"/>
            <a:ext cx="2011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支持各种开发语言</a:t>
            </a:r>
          </a:p>
        </p:txBody>
      </p:sp>
      <p:pic>
        <p:nvPicPr>
          <p:cNvPr id="1435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175" y="2679700"/>
            <a:ext cx="566738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4627563" y="2751138"/>
            <a:ext cx="2011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数据库存储容量大</a:t>
            </a:r>
          </a:p>
        </p:txBody>
      </p:sp>
      <p:pic>
        <p:nvPicPr>
          <p:cNvPr id="14354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175" y="3290888"/>
            <a:ext cx="566738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4627563" y="3362325"/>
            <a:ext cx="22399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支持强大的内置函数</a:t>
            </a:r>
          </a:p>
        </p:txBody>
      </p:sp>
      <p:pic>
        <p:nvPicPr>
          <p:cNvPr id="14356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3867150"/>
            <a:ext cx="566738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2214563" y="3940175"/>
            <a:ext cx="10969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</a:rPr>
              <a:t>安全性高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3" grpId="0"/>
      <p:bldP spid="14345" grpId="0"/>
      <p:bldP spid="14347" grpId="0"/>
      <p:bldP spid="14349" grpId="0"/>
      <p:bldP spid="14351" grpId="0"/>
      <p:bldP spid="14353" grpId="0"/>
      <p:bldP spid="14355" grpId="0"/>
      <p:bldP spid="143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9"/>
          <p:cNvSpPr>
            <a:spLocks noChangeArrowheads="1"/>
          </p:cNvSpPr>
          <p:nvPr/>
        </p:nvSpPr>
        <p:spPr bwMode="auto">
          <a:xfrm>
            <a:off x="781050" y="639763"/>
            <a:ext cx="5483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MySQL 5</a:t>
            </a: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支持的特性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895475" y="1562100"/>
            <a:ext cx="4044950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>
                <a:latin typeface="Arial" panose="020B0604020202020204" pitchFamily="34" charset="0"/>
              </a:rPr>
              <a:t>支持各种数据类型。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6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>
                <a:latin typeface="Arial" panose="020B0604020202020204" pitchFamily="34" charset="0"/>
              </a:rPr>
              <a:t>支持子查询。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6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>
                <a:latin typeface="Arial" panose="020B0604020202020204" pitchFamily="34" charset="0"/>
              </a:rPr>
              <a:t>支持各种聚合函数。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6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>
                <a:latin typeface="Arial" panose="020B0604020202020204" pitchFamily="34" charset="0"/>
              </a:rPr>
              <a:t>支持表别名、字段别名。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6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>
                <a:latin typeface="Arial" panose="020B0604020202020204" pitchFamily="34" charset="0"/>
              </a:rPr>
              <a:t>支持查询缓存，能够极大地提升查询性能。</a:t>
            </a:r>
          </a:p>
        </p:txBody>
      </p:sp>
      <p:pic>
        <p:nvPicPr>
          <p:cNvPr id="14341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00" y="1598613"/>
            <a:ext cx="30162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8" y="2101850"/>
            <a:ext cx="30003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图片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8" y="2570163"/>
            <a:ext cx="3000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图片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8" y="3074988"/>
            <a:ext cx="3000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8" y="3578225"/>
            <a:ext cx="30003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2043113"/>
            <a:ext cx="4981575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18"/>
          <p:cNvSpPr>
            <a:spLocks noChangeArrowheads="1"/>
          </p:cNvSpPr>
          <p:nvPr/>
        </p:nvSpPr>
        <p:spPr bwMode="auto">
          <a:xfrm>
            <a:off x="2559050" y="2457450"/>
            <a:ext cx="391953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rgbClr val="FF6600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2     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启动和关闭MySQL服务器</a:t>
            </a:r>
          </a:p>
        </p:txBody>
      </p:sp>
    </p:spTree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673100" y="646113"/>
            <a:ext cx="173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00">
                <a:solidFill>
                  <a:srgbClr val="FF6600"/>
                </a:solidFill>
                <a:latin typeface="Arial" panose="020B0604020202020204" pitchFamily="34" charset="0"/>
                <a:ea typeface="隶书" panose="02010509060101010101" pitchFamily="49" charset="-122"/>
                <a:sym typeface="Arial" panose="020B0604020202020204" pitchFamily="34" charset="0"/>
              </a:rPr>
              <a:t>主要内容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7412" name="Text Box 2"/>
          <p:cNvSpPr>
            <a:spLocks noChangeArrowheads="1"/>
          </p:cNvSpPr>
          <p:nvPr/>
        </p:nvSpPr>
        <p:spPr bwMode="auto">
          <a:xfrm>
            <a:off x="2832100" y="1985963"/>
            <a:ext cx="29432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000" b="1">
                <a:latin typeface="Arial" panose="020B0604020202020204" pitchFamily="34" charset="0"/>
                <a:sym typeface="Arial" panose="020B0604020202020204" pitchFamily="34" charset="0"/>
              </a:rPr>
              <a:t>启动MySQL服务器</a:t>
            </a:r>
          </a:p>
        </p:txBody>
      </p:sp>
      <p:sp>
        <p:nvSpPr>
          <p:cNvPr id="17413" name="Text Box 2"/>
          <p:cNvSpPr>
            <a:spLocks noChangeArrowheads="1"/>
          </p:cNvSpPr>
          <p:nvPr/>
        </p:nvSpPr>
        <p:spPr bwMode="auto">
          <a:xfrm>
            <a:off x="2844800" y="2824163"/>
            <a:ext cx="3455988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1500">
                <a:latin typeface="Arial" panose="020B0604020202020204" pitchFamily="34" charset="0"/>
              </a:rPr>
              <a:t>     </a:t>
            </a:r>
            <a:r>
              <a:rPr lang="zh-CN" altLang="en-US" sz="2000" b="1">
                <a:latin typeface="Arial" panose="020B0604020202020204" pitchFamily="34" charset="0"/>
                <a:sym typeface="Arial" panose="020B0604020202020204" pitchFamily="34" charset="0"/>
              </a:rPr>
              <a:t>连接和断开MySQL服务器</a:t>
            </a:r>
          </a:p>
        </p:txBody>
      </p:sp>
      <p:pic>
        <p:nvPicPr>
          <p:cNvPr id="17414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950" y="2009775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文本框 5"/>
          <p:cNvSpPr>
            <a:spLocks noChangeArrowheads="1"/>
          </p:cNvSpPr>
          <p:nvPr/>
        </p:nvSpPr>
        <p:spPr bwMode="auto">
          <a:xfrm>
            <a:off x="2593975" y="2120900"/>
            <a:ext cx="463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01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pic>
        <p:nvPicPr>
          <p:cNvPr id="17416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475" y="28702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文本框 23"/>
          <p:cNvSpPr>
            <a:spLocks noChangeArrowheads="1"/>
          </p:cNvSpPr>
          <p:nvPr/>
        </p:nvSpPr>
        <p:spPr bwMode="auto">
          <a:xfrm>
            <a:off x="2603500" y="2981325"/>
            <a:ext cx="463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bg1"/>
                </a:solidFill>
              </a:rPr>
              <a:t>02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0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8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1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4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ldLvl="0"/>
      <p:bldP spid="17413" grpId="0" bldLvl="0"/>
      <p:bldP spid="17415" grpId="0" bldLvl="0"/>
      <p:bldP spid="17417" grpId="0" bldLvl="0"/>
    </p:bld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_3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_3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_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_2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_4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_4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_5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_5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_6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_6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Pages>0</Pages>
  <Words>1993</Words>
  <Characters>0</Characters>
  <Application>Microsoft Office PowerPoint</Application>
  <DocSecurity>0</DocSecurity>
  <PresentationFormat>全屏显示(16:9)</PresentationFormat>
  <Lines>0</Lines>
  <Paragraphs>358</Paragraphs>
  <Slides>53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53</vt:i4>
      </vt:variant>
    </vt:vector>
  </HeadingPairs>
  <TitlesOfParts>
    <vt:vector size="69" baseType="lpstr">
      <vt:lpstr>Arial</vt:lpstr>
      <vt:lpstr>宋体</vt:lpstr>
      <vt:lpstr>Calibri</vt:lpstr>
      <vt:lpstr>黑体</vt:lpstr>
      <vt:lpstr>隶书</vt:lpstr>
      <vt:lpstr>Times New Roman</vt:lpstr>
      <vt:lpstr>方正书宋简体</vt:lpstr>
      <vt:lpstr>Verdana</vt:lpstr>
      <vt:lpstr>+mn-ea</vt:lpstr>
      <vt:lpstr>Lucida Sans Unicode</vt:lpstr>
      <vt:lpstr>Office 主题</vt:lpstr>
      <vt:lpstr>Office 主题_3</vt:lpstr>
      <vt:lpstr>Office 主题_2</vt:lpstr>
      <vt:lpstr>Office 主题_4</vt:lpstr>
      <vt:lpstr>Office 主题_5</vt:lpstr>
      <vt:lpstr>Office 主题_6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明日科技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第3章  面向对象编程基础</dc:title>
  <dc:subject>C#程序设计实用教程</dc:subject>
  <dc:creator>小科</dc:creator>
  <cp:keywords/>
  <dc:description/>
  <cp:lastModifiedBy>jiangli</cp:lastModifiedBy>
  <cp:revision>934</cp:revision>
  <dcterms:created xsi:type="dcterms:W3CDTF">2014-12-17T01:03:00Z</dcterms:created>
  <dcterms:modified xsi:type="dcterms:W3CDTF">2023-08-21T16:22:27Z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