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4"/>
  </p:notesMasterIdLst>
  <p:sldIdLst>
    <p:sldId id="259" r:id="rId2"/>
    <p:sldId id="260" r:id="rId3"/>
    <p:sldId id="509" r:id="rId4"/>
    <p:sldId id="701" r:id="rId5"/>
    <p:sldId id="517" r:id="rId6"/>
    <p:sldId id="518" r:id="rId7"/>
    <p:sldId id="702" r:id="rId8"/>
    <p:sldId id="668" r:id="rId9"/>
    <p:sldId id="512" r:id="rId10"/>
    <p:sldId id="704" r:id="rId11"/>
    <p:sldId id="687" r:id="rId12"/>
    <p:sldId id="688" r:id="rId13"/>
    <p:sldId id="689" r:id="rId14"/>
    <p:sldId id="752" r:id="rId15"/>
    <p:sldId id="690" r:id="rId16"/>
    <p:sldId id="693" r:id="rId17"/>
    <p:sldId id="708" r:id="rId18"/>
    <p:sldId id="709" r:id="rId19"/>
    <p:sldId id="711" r:id="rId20"/>
    <p:sldId id="713" r:id="rId21"/>
    <p:sldId id="714" r:id="rId22"/>
    <p:sldId id="716" r:id="rId23"/>
    <p:sldId id="718" r:id="rId24"/>
    <p:sldId id="719" r:id="rId25"/>
    <p:sldId id="721" r:id="rId26"/>
    <p:sldId id="723" r:id="rId27"/>
    <p:sldId id="725" r:id="rId28"/>
    <p:sldId id="727" r:id="rId29"/>
    <p:sldId id="729" r:id="rId30"/>
    <p:sldId id="731" r:id="rId31"/>
    <p:sldId id="733" r:id="rId32"/>
    <p:sldId id="735" r:id="rId33"/>
    <p:sldId id="737" r:id="rId34"/>
    <p:sldId id="739" r:id="rId35"/>
    <p:sldId id="740" r:id="rId36"/>
    <p:sldId id="742" r:id="rId37"/>
    <p:sldId id="744" r:id="rId38"/>
    <p:sldId id="746" r:id="rId39"/>
    <p:sldId id="748" r:id="rId40"/>
    <p:sldId id="750" r:id="rId41"/>
    <p:sldId id="753" r:id="rId42"/>
    <p:sldId id="754" r:id="rId43"/>
    <p:sldId id="755" r:id="rId44"/>
    <p:sldId id="756" r:id="rId45"/>
    <p:sldId id="757" r:id="rId46"/>
    <p:sldId id="758" r:id="rId47"/>
    <p:sldId id="759" r:id="rId48"/>
    <p:sldId id="760" r:id="rId49"/>
    <p:sldId id="761" r:id="rId50"/>
    <p:sldId id="762" r:id="rId51"/>
    <p:sldId id="763" r:id="rId52"/>
    <p:sldId id="764" r:id="rId53"/>
    <p:sldId id="765" r:id="rId54"/>
    <p:sldId id="766" r:id="rId55"/>
    <p:sldId id="767" r:id="rId56"/>
    <p:sldId id="768" r:id="rId57"/>
    <p:sldId id="769" r:id="rId58"/>
    <p:sldId id="770" r:id="rId59"/>
    <p:sldId id="771" r:id="rId60"/>
    <p:sldId id="772" r:id="rId61"/>
    <p:sldId id="773" r:id="rId62"/>
    <p:sldId id="774" r:id="rId63"/>
    <p:sldId id="775" r:id="rId64"/>
    <p:sldId id="776" r:id="rId65"/>
    <p:sldId id="777" r:id="rId66"/>
    <p:sldId id="778" r:id="rId67"/>
    <p:sldId id="779" r:id="rId68"/>
    <p:sldId id="780" r:id="rId69"/>
    <p:sldId id="781" r:id="rId70"/>
    <p:sldId id="782" r:id="rId71"/>
    <p:sldId id="783" r:id="rId72"/>
    <p:sldId id="449" r:id="rId73"/>
  </p:sldIdLst>
  <p:sldSz cx="9144000" cy="5143500" type="screen16x9"/>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762">
          <p15:clr>
            <a:srgbClr val="A4A3A4"/>
          </p15:clr>
        </p15:guide>
        <p15:guide id="2" pos="285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0" autoAdjust="0"/>
  </p:normalViewPr>
  <p:slideViewPr>
    <p:cSldViewPr>
      <p:cViewPr varScale="1">
        <p:scale>
          <a:sx n="106" d="100"/>
          <a:sy n="106" d="100"/>
        </p:scale>
        <p:origin x="631" y="69"/>
      </p:cViewPr>
      <p:guideLst>
        <p:guide orient="horz" pos="1762"/>
        <p:guide pos="2854"/>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buFont typeface="Arial" panose="020B0604020202020204" pitchFamily="34" charset="0"/>
              <a:buNone/>
              <a:defRPr/>
            </a:lvl1pPr>
          </a:lstStyle>
          <a:p>
            <a:pPr>
              <a:defRPr/>
            </a:pPr>
            <a:endParaRPr lang="zh-CN" altLang="en-US"/>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buFont typeface="Arial" panose="020B0604020202020204" pitchFamily="34" charset="0"/>
              <a:buNone/>
              <a:defRPr/>
            </a:lvl1pPr>
          </a:lstStyle>
          <a:p>
            <a:pPr>
              <a:defRPr/>
            </a:pPr>
            <a:fld id="{858DB8D9-D9BF-49FC-B685-3D5A9F01D2E9}" type="datetime1">
              <a:rPr lang="zh-CN" altLang="en-US"/>
              <a:pPr>
                <a:defRPr/>
              </a:pPr>
              <a:t>2023-8-22</a:t>
            </a:fld>
            <a:endParaRPr lang="en-US"/>
          </a:p>
        </p:txBody>
      </p:sp>
      <p:sp>
        <p:nvSpPr>
          <p:cNvPr id="2052"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48133"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0" eaLnBrk="0" hangingPunct="0">
              <a:defRPr>
                <a:solidFill>
                  <a:schemeClr val="tx1"/>
                </a:solidFill>
                <a:latin typeface="Arial" panose="020B0604020202020204" pitchFamily="34" charset="0"/>
                <a:ea typeface="宋体" panose="02010600030101010101" pitchFamily="2" charset="-122"/>
              </a:defRPr>
            </a:lvl1pPr>
            <a:lvl2pPr marL="742950" indent="-285750" defTabSz="0" eaLnBrk="0" hangingPunct="0">
              <a:defRPr>
                <a:solidFill>
                  <a:schemeClr val="tx1"/>
                </a:solidFill>
                <a:latin typeface="Arial" panose="020B0604020202020204" pitchFamily="34" charset="0"/>
                <a:ea typeface="宋体" panose="02010600030101010101" pitchFamily="2" charset="-122"/>
              </a:defRPr>
            </a:lvl2pPr>
            <a:lvl3pPr marL="1143000" indent="-228600" defTabSz="0" eaLnBrk="0" hangingPunct="0">
              <a:defRPr>
                <a:solidFill>
                  <a:schemeClr val="tx1"/>
                </a:solidFill>
                <a:latin typeface="Arial" panose="020B0604020202020204" pitchFamily="34" charset="0"/>
                <a:ea typeface="宋体" panose="02010600030101010101" pitchFamily="2" charset="-122"/>
              </a:defRPr>
            </a:lvl3pPr>
            <a:lvl4pPr marL="1600200" indent="-228600" defTabSz="0" eaLnBrk="0" hangingPunct="0">
              <a:defRPr>
                <a:solidFill>
                  <a:schemeClr val="tx1"/>
                </a:solidFill>
                <a:latin typeface="Arial" panose="020B0604020202020204" pitchFamily="34" charset="0"/>
                <a:ea typeface="宋体" panose="02010600030101010101" pitchFamily="2" charset="-122"/>
              </a:defRPr>
            </a:lvl4pPr>
            <a:lvl5pPr marL="2057400" indent="-228600" defTabSz="0" eaLnBrk="0" hangingPunct="0">
              <a:defRPr>
                <a:solidFill>
                  <a:schemeClr val="tx1"/>
                </a:solidFill>
                <a:latin typeface="Arial" panose="020B0604020202020204" pitchFamily="34" charset="0"/>
                <a:ea typeface="宋体" panose="02010600030101010101" pitchFamily="2" charset="-122"/>
              </a:defRPr>
            </a:lvl5pPr>
            <a:lvl6pPr marL="2514600" indent="-2286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30000"/>
              </a:spcBef>
              <a:defRPr/>
            </a:pPr>
            <a:r>
              <a:rPr lang="zh-CN" altLang="en-US" sz="1200" smtClean="0"/>
              <a:t>单击此处编辑母版文本样式</a:t>
            </a:r>
          </a:p>
          <a:p>
            <a:pPr>
              <a:spcBef>
                <a:spcPct val="30000"/>
              </a:spcBef>
              <a:defRPr/>
            </a:pPr>
            <a:r>
              <a:rPr lang="zh-CN" altLang="en-US" sz="1200" smtClean="0"/>
              <a:t>第二级</a:t>
            </a:r>
          </a:p>
          <a:p>
            <a:pPr>
              <a:spcBef>
                <a:spcPct val="30000"/>
              </a:spcBef>
              <a:defRPr/>
            </a:pPr>
            <a:r>
              <a:rPr lang="zh-CN" altLang="en-US" sz="1200" smtClean="0"/>
              <a:t>第三级</a:t>
            </a:r>
          </a:p>
          <a:p>
            <a:pPr>
              <a:spcBef>
                <a:spcPct val="30000"/>
              </a:spcBef>
              <a:defRPr/>
            </a:pPr>
            <a:r>
              <a:rPr lang="zh-CN" altLang="en-US" sz="1200" smtClean="0"/>
              <a:t>第四级</a:t>
            </a:r>
          </a:p>
          <a:p>
            <a:pPr>
              <a:spcBef>
                <a:spcPct val="30000"/>
              </a:spcBef>
              <a:defRPr/>
            </a:pPr>
            <a:r>
              <a:rPr lang="zh-CN" altLang="en-US" sz="1200" smtClean="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eaLnBrk="1" hangingPunct="1">
              <a:buFont typeface="Arial" panose="020B0604020202020204" pitchFamily="34" charset="0"/>
              <a:buNone/>
              <a:defRPr/>
            </a:lvl1pPr>
          </a:lstStyle>
          <a:p>
            <a:pPr>
              <a:defRPr/>
            </a:pPr>
            <a:endParaRPr lang="zh-CN" altLang="en-US"/>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eaLnBrk="1" hangingPunct="1">
              <a:buFont typeface="Arial" panose="020B0604020202020204" pitchFamily="34" charset="0"/>
              <a:buNone/>
              <a:defRPr/>
            </a:lvl1pPr>
          </a:lstStyle>
          <a:p>
            <a:pPr>
              <a:defRPr/>
            </a:pPr>
            <a:fld id="{E64D639B-62EB-4355-947E-C75294BFBD3F}"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hf sldNum="0" hdr="0" ftr="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dirty="0"/>
          </a:p>
        </p:txBody>
      </p:sp>
      <p:sp>
        <p:nvSpPr>
          <p:cNvPr id="4" name="日期占位符 3"/>
          <p:cNvSpPr>
            <a:spLocks noGrp="1"/>
          </p:cNvSpPr>
          <p:nvPr>
            <p:ph type="dt" idx="10"/>
          </p:nvPr>
        </p:nvSpPr>
        <p:spPr/>
        <p:txBody>
          <a:bodyPr/>
          <a:lstStyle/>
          <a:p>
            <a:pPr>
              <a:defRPr/>
            </a:pPr>
            <a:fld id="{858DB8D9-D9BF-49FC-B685-3D5A9F01D2E9}" type="datetime1">
              <a:rPr lang="zh-CN" altLang="en-US" smtClean="0"/>
              <a:pPr>
                <a:defRPr/>
              </a:pPr>
              <a:t>2023-8-22</a:t>
            </a:fld>
            <a:endParaRPr lang="en-US"/>
          </a:p>
        </p:txBody>
      </p:sp>
    </p:spTree>
    <p:extLst>
      <p:ext uri="{BB962C8B-B14F-4D97-AF65-F5344CB8AC3E}">
        <p14:creationId xmlns:p14="http://schemas.microsoft.com/office/powerpoint/2010/main" val="1904730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fld id="{57EE393B-5938-47C1-9DDB-5680E7878F60}" type="datetime1">
              <a:rPr lang="en-US"/>
              <a:pPr>
                <a:defRPr/>
              </a:pPr>
              <a:t>8/22/2023</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7DA55B5-2353-478B-A548-2B0DD7B9EA7B}"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575270815"/>
      </p:ext>
    </p:extLst>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fld id="{2DE3F0C1-6DC6-42B8-B2CE-F80FB5ADD6F4}" type="datetime1">
              <a:rPr lang="en-US"/>
              <a:pPr>
                <a:defRPr/>
              </a:pPr>
              <a:t>8/22/2023</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5C5C752-3B52-4FCE-B170-18B120A64350}"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92998408"/>
      </p:ext>
    </p:extLst>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fld id="{E730C012-C5C4-4A6F-B755-A93E7CA7C987}" type="datetime1">
              <a:rPr lang="en-US"/>
              <a:pPr>
                <a:defRPr/>
              </a:pPr>
              <a:t>8/22/2023</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662ED30A-0EB2-47FB-9F5B-8E46DCB2DB1A}"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859405870"/>
      </p:ext>
    </p:extLst>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fld id="{8E7745D9-EBD9-413D-B78E-CBD4D6A779B7}" type="datetime1">
              <a:rPr lang="en-US"/>
              <a:pPr>
                <a:defRPr/>
              </a:pPr>
              <a:t>8/22/2023</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54BFCCCB-7516-4541-8D7B-850505141CB9}"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409832898"/>
      </p:ext>
    </p:extLst>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96BD5452-5ED2-45DE-92D1-A4E362619695}" type="datetime1">
              <a:rPr lang="en-US"/>
              <a:pPr>
                <a:defRPr/>
              </a:pPr>
              <a:t>8/22/2023</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CEF22EFE-6B34-43E1-96A8-1E5CDED02461}"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4051289843"/>
      </p:ext>
    </p:extLst>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fld id="{36B98810-4CBB-4810-BA6E-52B0B5C731CC}" type="datetime1">
              <a:rPr lang="en-US"/>
              <a:pPr>
                <a:defRPr/>
              </a:pPr>
              <a:t>8/22/2023</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5EE7F66-EA05-4F0E-A375-0381A646D9D0}"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179889426"/>
      </p:ext>
    </p:extLst>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fld id="{47206496-B616-4673-B000-60C859ADC2DA}" type="datetime1">
              <a:rPr lang="en-US"/>
              <a:pPr>
                <a:defRPr/>
              </a:pPr>
              <a:t>8/22/2023</a:t>
            </a:fld>
            <a:endParaRPr lang="zh-CN" altLang="en-US" sz="1800">
              <a:solidFill>
                <a:schemeClr val="tx1"/>
              </a:solidFill>
            </a:endParaRPr>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F68E4CD4-0862-47B8-865A-1857246F8242}"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445684660"/>
      </p:ext>
    </p:extLst>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fld id="{018F1197-4557-4839-9C2A-D289BBB8E040}" type="datetime1">
              <a:rPr lang="en-US"/>
              <a:pPr>
                <a:defRPr/>
              </a:pPr>
              <a:t>8/22/2023</a:t>
            </a:fld>
            <a:endParaRPr lang="zh-CN" altLang="en-US" sz="18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337D7714-6436-45D5-B17C-FE5D36DFEFB8}"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647779864"/>
      </p:ext>
    </p:extLst>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1C08C3B3-6166-44D9-99BE-915650670AF5}" type="datetime1">
              <a:rPr lang="en-US"/>
              <a:pPr>
                <a:defRPr/>
              </a:pPr>
              <a:t>8/22/2023</a:t>
            </a:fld>
            <a:endParaRPr lang="zh-CN" altLang="en-US" sz="1800">
              <a:solidFill>
                <a:schemeClr val="tx1"/>
              </a:solidFill>
            </a:endParaRPr>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AD56EEF6-E256-42E8-81A9-4BF1282136B4}"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660201245"/>
      </p:ext>
    </p:extLst>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8BF55196-7A81-4432-8536-84F8808DE103}" type="datetime1">
              <a:rPr lang="en-US"/>
              <a:pPr>
                <a:defRPr/>
              </a:pPr>
              <a:t>8/22/2023</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FA428F44-6130-4AB9-B42D-1905433C061E}"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4067780128"/>
      </p:ext>
    </p:extLst>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anose="020F0502020204030204" pitchFamily="34" charset="0"/>
            </a:endParaRPr>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9A3AB5E1-6012-4CB4-8ED0-B7245954233E}" type="datetime1">
              <a:rPr lang="en-US"/>
              <a:pPr>
                <a:defRPr/>
              </a:pPr>
              <a:t>8/22/2023</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B8BFE16C-4D14-4F2D-96CF-9B09AAF2E967}"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78550463"/>
      </p:ext>
    </p:extLst>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sym typeface="Calibri" panose="020F0502020204030204" pitchFamily="34" charset="0"/>
              </a:rPr>
              <a:t>单击此处编辑母版标题样式</a:t>
            </a:r>
          </a:p>
        </p:txBody>
      </p:sp>
      <p:sp>
        <p:nvSpPr>
          <p:cNvPr id="1027" name="文本占位符 2"/>
          <p:cNvSpPr>
            <a:spLocks noGrp="1" noChangeArrowheads="1"/>
          </p:cNvSpPr>
          <p:nvPr>
            <p:ph type="body" idx="4294967295"/>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sym typeface="Calibri" panose="020F0502020204030204" pitchFamily="34" charset="0"/>
              </a:rPr>
              <a:t>单击此处编辑母版文本样式</a:t>
            </a:r>
          </a:p>
          <a:p>
            <a:pPr lvl="1"/>
            <a:r>
              <a:rPr lang="zh-CN" altLang="zh-CN" smtClean="0">
                <a:sym typeface="Calibri" panose="020F0502020204030204" pitchFamily="34" charset="0"/>
              </a:rPr>
              <a:t>第二级</a:t>
            </a:r>
          </a:p>
          <a:p>
            <a:pPr lvl="2"/>
            <a:r>
              <a:rPr lang="zh-CN" altLang="zh-CN" smtClean="0">
                <a:sym typeface="Calibri" panose="020F0502020204030204" pitchFamily="34" charset="0"/>
              </a:rPr>
              <a:t>第三级</a:t>
            </a:r>
          </a:p>
          <a:p>
            <a:pPr lvl="3"/>
            <a:r>
              <a:rPr lang="zh-CN" altLang="zh-CN" smtClean="0">
                <a:sym typeface="Calibri" panose="020F0502020204030204" pitchFamily="34" charset="0"/>
              </a:rPr>
              <a:t>第四级</a:t>
            </a:r>
          </a:p>
          <a:p>
            <a:pPr lvl="4"/>
            <a:r>
              <a:rPr lang="zh-CN" altLang="zh-CN" smtClean="0">
                <a:sym typeface="Calibri" panose="020F0502020204030204" pitchFamily="34" charset="0"/>
              </a:rPr>
              <a:t>第五级</a:t>
            </a:r>
          </a:p>
        </p:txBody>
      </p:sp>
      <p:sp>
        <p:nvSpPr>
          <p:cNvPr id="1028" name="日期占位符 3"/>
          <p:cNvSpPr>
            <a:spLocks noGrp="1" noChangeArrowheads="1"/>
          </p:cNvSpPr>
          <p:nvPr>
            <p:ph type="dt" sz="half" idx="2"/>
          </p:nvPr>
        </p:nvSpPr>
        <p:spPr bwMode="auto">
          <a:xfrm>
            <a:off x="457200" y="4767263"/>
            <a:ext cx="2133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anose="020B0604020202020204" pitchFamily="34" charset="0"/>
              <a:buNone/>
              <a:defRPr sz="1200">
                <a:solidFill>
                  <a:srgbClr val="898989"/>
                </a:solidFill>
              </a:defRPr>
            </a:lvl1pPr>
          </a:lstStyle>
          <a:p>
            <a:pPr>
              <a:defRPr/>
            </a:pPr>
            <a:fld id="{BA59C041-5C94-494D-889E-1E5194666C79}" type="datetime1">
              <a:rPr lang="en-US"/>
              <a:pPr>
                <a:defRPr/>
              </a:pPr>
              <a:t>8/22/2023</a:t>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3124200" y="4767263"/>
            <a:ext cx="2895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anose="020B0604020202020204" pitchFamily="34" charset="0"/>
              <a:buNone/>
              <a:defRPr sz="1200">
                <a:solidFill>
                  <a:srgbClr val="898989"/>
                </a:solidFill>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6553200" y="4767263"/>
            <a:ext cx="2133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eaLnBrk="1" hangingPunct="1">
              <a:buFont typeface="Arial" panose="020B0604020202020204" pitchFamily="34" charset="0"/>
              <a:buNone/>
              <a:defRPr sz="1200">
                <a:solidFill>
                  <a:srgbClr val="898989"/>
                </a:solidFill>
              </a:defRPr>
            </a:lvl1pPr>
          </a:lstStyle>
          <a:p>
            <a:pPr>
              <a:defRPr/>
            </a:pPr>
            <a:fld id="{CCFB7F8A-31E6-4DEB-866B-4C241C3E629D}" type="slidenum">
              <a:rPr lang="zh-CN" altLang="en-US"/>
              <a:pPr>
                <a:defRPr/>
              </a:pPr>
              <a:t>‹#›</a:t>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ipe dir="r"/>
  </p:transition>
  <p:hf sldNum="0" hdr="0" ftr="0"/>
  <p:txStyles>
    <p:titleStyle>
      <a:lvl1pPr marL="914400" indent="-914400" algn="ctr" rtl="0" eaLnBrk="0" fontAlgn="base" hangingPunct="0">
        <a:spcBef>
          <a:spcPct val="0"/>
        </a:spcBef>
        <a:spcAft>
          <a:spcPct val="0"/>
        </a:spcAft>
        <a:defRPr sz="4400">
          <a:solidFill>
            <a:schemeClr val="tx1"/>
          </a:solidFill>
          <a:latin typeface="+mj-lt"/>
          <a:ea typeface="+mj-ea"/>
          <a:cs typeface="+mj-cs"/>
          <a:sym typeface="Calibri" panose="020F0502020204030204" pitchFamily="34" charset="0"/>
        </a:defRPr>
      </a:lvl1pPr>
      <a:lvl2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13716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18288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22860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27432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Calibri" panose="020F050202020403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Calibri" panose="020F050202020403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0.png"/></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0.png"/></Relationships>
</file>

<file path=ppt/slides/_rels/slide4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7.wmf"/><Relationship Id="rId4" Type="http://schemas.openxmlformats.org/officeDocument/2006/relationships/oleObject" Target="../embeddings/oleObject1.bin"/></Relationships>
</file>

<file path=ppt/slides/_rels/slide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5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0.png"/></Relationships>
</file>

<file path=ppt/slides/_rels/slide5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5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5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5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5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5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6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6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6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6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6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6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6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7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7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4450" y="1828800"/>
            <a:ext cx="66294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 Box 9"/>
          <p:cNvSpPr>
            <a:spLocks noChangeArrowheads="1"/>
          </p:cNvSpPr>
          <p:nvPr/>
        </p:nvSpPr>
        <p:spPr bwMode="auto">
          <a:xfrm>
            <a:off x="2060575" y="2400300"/>
            <a:ext cx="4929188"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30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第</a:t>
            </a:r>
            <a:r>
              <a:rPr lang="en-US" altLang="zh-CN" sz="30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3</a:t>
            </a:r>
            <a:r>
              <a:rPr lang="zh-CN" altLang="en-US" sz="30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章  PHP数组和字符串</a:t>
            </a:r>
            <a:endParaRPr lang="zh-CN" altLang="en-US" sz="3000" b="1" dirty="0">
              <a:solidFill>
                <a:schemeClr val="bg1"/>
              </a:solidFill>
              <a:latin typeface="Arial" panose="020B0604020202020204" pitchFamily="34" charset="0"/>
              <a:ea typeface="黑体" panose="02010609060101010101" pitchFamily="49" charset="-122"/>
              <a:sym typeface="Arial" panose="020B0604020202020204" pitchFamily="34" charset="0"/>
            </a:endParaRPr>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a:spLocks noChangeArrowheads="1"/>
          </p:cNvSpPr>
          <p:nvPr/>
        </p:nvSpPr>
        <p:spPr bwMode="auto">
          <a:xfrm>
            <a:off x="684213" y="1527175"/>
            <a:ext cx="7610475"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sym typeface="宋体" panose="02010600030101010101" pitchFamily="2" charset="-122"/>
              </a:rPr>
              <a:t>通过数组标识符“[]”创建二维数组的方法就是将</a:t>
            </a:r>
            <a:r>
              <a:rPr lang="zh-CN" altLang="en-US" sz="1800">
                <a:solidFill>
                  <a:srgbClr val="FF0000"/>
                </a:solidFill>
                <a:sym typeface="宋体" panose="02010600030101010101" pitchFamily="2" charset="-122"/>
              </a:rPr>
              <a:t>数组元素的值设置为另一个数组</a:t>
            </a:r>
            <a:r>
              <a:rPr lang="zh-CN" altLang="en-US" sz="1800">
                <a:sym typeface="宋体" panose="02010600030101010101" pitchFamily="2" charset="-122"/>
              </a:rPr>
              <a:t>。</a:t>
            </a:r>
            <a:endParaRPr lang="en-US" altLang="zh-CN" sz="1800">
              <a:sym typeface="宋体" panose="02010600030101010101" pitchFamily="2" charset="-122"/>
            </a:endParaRPr>
          </a:p>
        </p:txBody>
      </p:sp>
      <p:pic>
        <p:nvPicPr>
          <p:cNvPr id="1638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Rectangle 9"/>
          <p:cNvSpPr>
            <a:spLocks noChangeArrowheads="1"/>
          </p:cNvSpPr>
          <p:nvPr/>
        </p:nvSpPr>
        <p:spPr bwMode="auto">
          <a:xfrm>
            <a:off x="674688" y="642938"/>
            <a:ext cx="67770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通过数组标识符“</a:t>
            </a: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a:t>
            </a: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创建二维数组</a:t>
            </a:r>
          </a:p>
        </p:txBody>
      </p:sp>
      <p:pic>
        <p:nvPicPr>
          <p:cNvPr id="1741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27325"/>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Rectangle 9"/>
          <p:cNvSpPr>
            <a:spLocks noChangeArrowheads="1"/>
          </p:cNvSpPr>
          <p:nvPr/>
        </p:nvSpPr>
        <p:spPr bwMode="auto">
          <a:xfrm>
            <a:off x="676275" y="2570163"/>
            <a:ext cx="48323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使用</a:t>
            </a: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array()</a:t>
            </a: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函数创建二维数组</a:t>
            </a:r>
          </a:p>
        </p:txBody>
      </p:sp>
      <p:sp>
        <p:nvSpPr>
          <p:cNvPr id="17415" name="AutoShape 4"/>
          <p:cNvSpPr>
            <a:spLocks noChangeArrowheads="1"/>
          </p:cNvSpPr>
          <p:nvPr/>
        </p:nvSpPr>
        <p:spPr bwMode="auto">
          <a:xfrm>
            <a:off x="1295400" y="3398838"/>
            <a:ext cx="6337300" cy="1260475"/>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400"/>
              <a:t>$str = array (</a:t>
            </a:r>
          </a:p>
          <a:p>
            <a:pPr eaLnBrk="1" hangingPunct="1">
              <a:spcBef>
                <a:spcPct val="0"/>
              </a:spcBef>
              <a:buFontTx/>
              <a:buNone/>
            </a:pPr>
            <a:r>
              <a:rPr lang="en-US" altLang="zh-CN" sz="1400"/>
              <a:t>        "PHP</a:t>
            </a:r>
            <a:r>
              <a:rPr lang="zh-CN" altLang="en-US" sz="1400"/>
              <a:t>类图书</a:t>
            </a:r>
            <a:r>
              <a:rPr lang="en-US" altLang="zh-CN" sz="1400"/>
              <a:t>"=&gt;array ("PHP</a:t>
            </a:r>
            <a:r>
              <a:rPr lang="zh-CN" altLang="en-US" sz="1400"/>
              <a:t>从入门到精通</a:t>
            </a:r>
            <a:r>
              <a:rPr lang="en-US" altLang="zh-CN" sz="1400"/>
              <a:t>","PHP</a:t>
            </a:r>
            <a:r>
              <a:rPr lang="zh-CN" altLang="en-US" sz="1400"/>
              <a:t>典型模块</a:t>
            </a:r>
            <a:r>
              <a:rPr lang="en-US" altLang="zh-CN" sz="1400"/>
              <a:t>","PHP</a:t>
            </a:r>
            <a:r>
              <a:rPr lang="zh-CN" altLang="en-US" sz="1400"/>
              <a:t>标准教程</a:t>
            </a:r>
            <a:r>
              <a:rPr lang="en-US" altLang="zh-CN" sz="1400"/>
              <a:t>"),</a:t>
            </a:r>
          </a:p>
          <a:p>
            <a:pPr eaLnBrk="1" hangingPunct="1">
              <a:spcBef>
                <a:spcPct val="0"/>
              </a:spcBef>
              <a:buFontTx/>
              <a:buNone/>
            </a:pPr>
            <a:r>
              <a:rPr lang="en-US" altLang="zh-CN" sz="1400"/>
              <a:t>        "JAVA</a:t>
            </a:r>
            <a:r>
              <a:rPr lang="zh-CN" altLang="en-US" sz="1400"/>
              <a:t>类图书</a:t>
            </a:r>
            <a:r>
              <a:rPr lang="en-US" altLang="zh-CN" sz="1400"/>
              <a:t>"=&gt;array ("a"=&gt;"JAVA</a:t>
            </a:r>
            <a:r>
              <a:rPr lang="zh-CN" altLang="en-US" sz="1400"/>
              <a:t>范例手册</a:t>
            </a:r>
            <a:r>
              <a:rPr lang="en-US" altLang="zh-CN" sz="1400"/>
              <a:t>","b"=&gt;"JAVA WEB</a:t>
            </a:r>
            <a:r>
              <a:rPr lang="zh-CN" altLang="en-US" sz="1400"/>
              <a:t>范例宝典</a:t>
            </a:r>
            <a:r>
              <a:rPr lang="en-US" altLang="zh-CN" sz="1400"/>
              <a:t>"),</a:t>
            </a:r>
          </a:p>
          <a:p>
            <a:pPr eaLnBrk="1" hangingPunct="1">
              <a:spcBef>
                <a:spcPct val="0"/>
              </a:spcBef>
              <a:buFontTx/>
              <a:buNone/>
            </a:pPr>
            <a:r>
              <a:rPr lang="en-US" altLang="zh-CN" sz="1400"/>
              <a:t>        "ASP</a:t>
            </a:r>
            <a:r>
              <a:rPr lang="zh-CN" altLang="en-US" sz="1400"/>
              <a:t>类图书</a:t>
            </a:r>
            <a:r>
              <a:rPr lang="en-US" altLang="zh-CN" sz="1400"/>
              <a:t>"=&gt;array ("ASP</a:t>
            </a:r>
            <a:r>
              <a:rPr lang="zh-CN" altLang="en-US" sz="1400"/>
              <a:t>从入门到精通</a:t>
            </a:r>
            <a:r>
              <a:rPr lang="en-US" altLang="zh-CN" sz="1400"/>
              <a:t>",2=&gt;"ASP</a:t>
            </a:r>
            <a:r>
              <a:rPr lang="zh-CN" altLang="en-US" sz="1400"/>
              <a:t>范例宝典</a:t>
            </a:r>
            <a:r>
              <a:rPr lang="en-US" altLang="zh-CN" sz="1400"/>
              <a:t>","ASP</a:t>
            </a:r>
            <a:r>
              <a:rPr lang="zh-CN" altLang="en-US" sz="1400"/>
              <a:t>典型模块</a:t>
            </a:r>
            <a:r>
              <a:rPr lang="en-US" altLang="zh-CN" sz="1400"/>
              <a:t>") </a:t>
            </a:r>
          </a:p>
          <a:p>
            <a:pPr eaLnBrk="1" hangingPunct="1">
              <a:spcBef>
                <a:spcPct val="0"/>
              </a:spcBef>
              <a:buFontTx/>
              <a:buNone/>
            </a:pPr>
            <a:r>
              <a:rPr lang="en-US" altLang="zh-CN" sz="1400"/>
              <a:t>);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410"/>
                                        </p:tgtEl>
                                        <p:attrNameLst>
                                          <p:attrName>style.visibility</p:attrName>
                                        </p:attrNameLst>
                                      </p:cBhvr>
                                      <p:to>
                                        <p:strVal val="visible"/>
                                      </p:to>
                                    </p:set>
                                    <p:animEffect filter="wipe(left)">
                                      <p:cBhvr>
                                        <p:cTn id="7" dur="500"/>
                                        <p:tgtEl>
                                          <p:spTgt spid="174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7413"/>
                                        </p:tgtEl>
                                        <p:attrNameLst>
                                          <p:attrName>style.visibility</p:attrName>
                                        </p:attrNameLst>
                                      </p:cBhvr>
                                      <p:to>
                                        <p:strVal val="visible"/>
                                      </p:to>
                                    </p:set>
                                    <p:animEffect transition="in" filter="blinds(horizontal)">
                                      <p:cBhvr>
                                        <p:cTn id="12" dur="500"/>
                                        <p:tgtEl>
                                          <p:spTgt spid="17413"/>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7414"/>
                                        </p:tgtEl>
                                        <p:attrNameLst>
                                          <p:attrName>style.visibility</p:attrName>
                                        </p:attrNameLst>
                                      </p:cBhvr>
                                      <p:to>
                                        <p:strVal val="visible"/>
                                      </p:to>
                                    </p:set>
                                    <p:animEffect transition="in" filter="blinds(horizontal)">
                                      <p:cBhvr>
                                        <p:cTn id="15" dur="500"/>
                                        <p:tgtEl>
                                          <p:spTgt spid="17414"/>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7415"/>
                                        </p:tgtEl>
                                        <p:attrNameLst>
                                          <p:attrName>style.visibility</p:attrName>
                                        </p:attrNameLst>
                                      </p:cBhvr>
                                      <p:to>
                                        <p:strVal val="visible"/>
                                      </p:to>
                                    </p:set>
                                    <p:animEffect filter="wipe(left)">
                                      <p:cBhvr>
                                        <p:cTn id="20" dur="500"/>
                                        <p:tgtEl>
                                          <p:spTgt spid="174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bldLvl="0"/>
      <p:bldP spid="17414" grpId="0"/>
      <p:bldP spid="17415"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8850" y="1984375"/>
            <a:ext cx="44577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 Box 18"/>
          <p:cNvSpPr>
            <a:spLocks noChangeArrowheads="1"/>
          </p:cNvSpPr>
          <p:nvPr/>
        </p:nvSpPr>
        <p:spPr bwMode="auto">
          <a:xfrm>
            <a:off x="2884488" y="2352675"/>
            <a:ext cx="30289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b="1" dirty="0" smtClean="0">
                <a:solidFill>
                  <a:srgbClr val="FF6600"/>
                </a:solidFill>
                <a:latin typeface="Arial" panose="020B0604020202020204" pitchFamily="34" charset="0"/>
                <a:ea typeface="黑体" panose="02010609060101010101" pitchFamily="49" charset="-122"/>
                <a:sym typeface="Arial" panose="020B0604020202020204" pitchFamily="34" charset="0"/>
              </a:rPr>
              <a:t>2      </a:t>
            </a:r>
            <a:r>
              <a:rPr lang="zh-CN" altLang="en-US" sz="1800" b="1" dirty="0">
                <a:solidFill>
                  <a:schemeClr val="bg1"/>
                </a:solidFill>
                <a:latin typeface="Arial" panose="020B0604020202020204" pitchFamily="34" charset="0"/>
                <a:ea typeface="黑体" panose="02010609060101010101" pitchFamily="49" charset="-122"/>
                <a:sym typeface="Arial" panose="020B0604020202020204" pitchFamily="34" charset="0"/>
              </a:rPr>
              <a:t>遍历与输出数组</a:t>
            </a:r>
          </a:p>
        </p:txBody>
      </p:sp>
    </p:spTree>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Rectangle 9"/>
          <p:cNvSpPr>
            <a:spLocks noChangeArrowheads="1"/>
          </p:cNvSpPr>
          <p:nvPr/>
        </p:nvSpPr>
        <p:spPr bwMode="auto">
          <a:xfrm>
            <a:off x="673100" y="646113"/>
            <a:ext cx="17383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主要内容</a:t>
            </a:r>
            <a:endParaRPr lang="zh-CN" altLang="en-US" sz="1800">
              <a:latin typeface="Arial" panose="020B0604020202020204" pitchFamily="34" charset="0"/>
            </a:endParaRPr>
          </a:p>
        </p:txBody>
      </p:sp>
      <p:sp>
        <p:nvSpPr>
          <p:cNvPr id="19460" name="Text Box 2"/>
          <p:cNvSpPr>
            <a:spLocks noChangeArrowheads="1"/>
          </p:cNvSpPr>
          <p:nvPr/>
        </p:nvSpPr>
        <p:spPr bwMode="auto">
          <a:xfrm>
            <a:off x="2906713" y="1631950"/>
            <a:ext cx="3998912"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en-US" altLang="zh-CN" sz="2800" b="1">
                <a:latin typeface="Arial" panose="020B0604020202020204" pitchFamily="34" charset="0"/>
              </a:rPr>
              <a:t>遍历数组</a:t>
            </a:r>
          </a:p>
        </p:txBody>
      </p:sp>
      <p:sp>
        <p:nvSpPr>
          <p:cNvPr id="19461" name="Text Box 2"/>
          <p:cNvSpPr>
            <a:spLocks noChangeArrowheads="1"/>
          </p:cNvSpPr>
          <p:nvPr/>
        </p:nvSpPr>
        <p:spPr bwMode="auto">
          <a:xfrm>
            <a:off x="2901950" y="2581275"/>
            <a:ext cx="48323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2800" b="1">
                <a:latin typeface="Arial" panose="020B0604020202020204" pitchFamily="34" charset="0"/>
              </a:rPr>
              <a:t>   </a:t>
            </a:r>
            <a:r>
              <a:rPr lang="en-US" altLang="zh-CN" sz="2800" b="1">
                <a:latin typeface="Arial" panose="020B0604020202020204" pitchFamily="34" charset="0"/>
              </a:rPr>
              <a:t>输出数组</a:t>
            </a:r>
          </a:p>
        </p:txBody>
      </p:sp>
      <p:pic>
        <p:nvPicPr>
          <p:cNvPr id="19462"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5563" y="1719263"/>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3" name="文本框 5"/>
          <p:cNvSpPr>
            <a:spLocks noChangeArrowheads="1"/>
          </p:cNvSpPr>
          <p:nvPr/>
        </p:nvSpPr>
        <p:spPr bwMode="auto">
          <a:xfrm>
            <a:off x="2668588" y="1830388"/>
            <a:ext cx="4635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01</a:t>
            </a:r>
            <a:endParaRPr lang="zh-CN" altLang="en-US" sz="1800">
              <a:latin typeface="Arial" panose="020B0604020202020204" pitchFamily="34" charset="0"/>
            </a:endParaRPr>
          </a:p>
        </p:txBody>
      </p:sp>
      <p:pic>
        <p:nvPicPr>
          <p:cNvPr id="19464" name="图片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7625" y="2667000"/>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5" name="文本框 23"/>
          <p:cNvSpPr>
            <a:spLocks noChangeArrowheads="1"/>
          </p:cNvSpPr>
          <p:nvPr/>
        </p:nvSpPr>
        <p:spPr bwMode="auto">
          <a:xfrm>
            <a:off x="2660650" y="2776538"/>
            <a:ext cx="4635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02</a:t>
            </a:r>
            <a:endParaRPr lang="zh-CN" altLang="en-US" sz="1800">
              <a:latin typeface="Arial" panose="020B0604020202020204" pitchFamily="34"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9462"/>
                                        </p:tgtEl>
                                        <p:attrNameLst>
                                          <p:attrName>style.visibility</p:attrName>
                                        </p:attrNameLst>
                                      </p:cBhvr>
                                      <p:to>
                                        <p:strVal val="visible"/>
                                      </p:to>
                                    </p:set>
                                    <p:animEffect filter="wipe(left)">
                                      <p:cBhvr>
                                        <p:cTn id="7" dur="500"/>
                                        <p:tgtEl>
                                          <p:spTgt spid="1946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9463"/>
                                        </p:tgtEl>
                                        <p:attrNameLst>
                                          <p:attrName>style.visibility</p:attrName>
                                        </p:attrNameLst>
                                      </p:cBhvr>
                                      <p:to>
                                        <p:strVal val="visible"/>
                                      </p:to>
                                    </p:set>
                                    <p:animEffect filter="wipe(left)">
                                      <p:cBhvr>
                                        <p:cTn id="10" dur="500"/>
                                        <p:tgtEl>
                                          <p:spTgt spid="19463"/>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9460"/>
                                        </p:tgtEl>
                                        <p:attrNameLst>
                                          <p:attrName>style.visibility</p:attrName>
                                        </p:attrNameLst>
                                      </p:cBhvr>
                                      <p:to>
                                        <p:strVal val="visible"/>
                                      </p:to>
                                    </p:set>
                                    <p:animEffect filter="wipe(left)">
                                      <p:cBhvr>
                                        <p:cTn id="13" dur="500"/>
                                        <p:tgtEl>
                                          <p:spTgt spid="19460"/>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9465"/>
                                        </p:tgtEl>
                                        <p:attrNameLst>
                                          <p:attrName>style.visibility</p:attrName>
                                        </p:attrNameLst>
                                      </p:cBhvr>
                                      <p:to>
                                        <p:strVal val="visible"/>
                                      </p:to>
                                    </p:set>
                                    <p:animEffect filter="wipe(left)">
                                      <p:cBhvr>
                                        <p:cTn id="18" dur="500"/>
                                        <p:tgtEl>
                                          <p:spTgt spid="19465"/>
                                        </p:tgtEl>
                                      </p:cBhvr>
                                    </p:animEffect>
                                  </p:childTnLst>
                                </p:cTn>
                              </p:par>
                              <p:par>
                                <p:cTn id="19" presetID="22" presetClass="entr" presetSubtype="8" fill="hold" nodeType="withEffect">
                                  <p:stCondLst>
                                    <p:cond delay="0"/>
                                  </p:stCondLst>
                                  <p:childTnLst>
                                    <p:set>
                                      <p:cBhvr>
                                        <p:cTn id="20" dur="1" fill="hold">
                                          <p:stCondLst>
                                            <p:cond delay="0"/>
                                          </p:stCondLst>
                                        </p:cTn>
                                        <p:tgtEl>
                                          <p:spTgt spid="19464"/>
                                        </p:tgtEl>
                                        <p:attrNameLst>
                                          <p:attrName>style.visibility</p:attrName>
                                        </p:attrNameLst>
                                      </p:cBhvr>
                                      <p:to>
                                        <p:strVal val="visible"/>
                                      </p:to>
                                    </p:set>
                                    <p:animEffect filter="wipe(left)">
                                      <p:cBhvr>
                                        <p:cTn id="21" dur="500"/>
                                        <p:tgtEl>
                                          <p:spTgt spid="19464"/>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9461"/>
                                        </p:tgtEl>
                                        <p:attrNameLst>
                                          <p:attrName>style.visibility</p:attrName>
                                        </p:attrNameLst>
                                      </p:cBhvr>
                                      <p:to>
                                        <p:strVal val="visible"/>
                                      </p:to>
                                    </p:set>
                                    <p:animEffect filter="wipe(left)">
                                      <p:cBhvr>
                                        <p:cTn id="24" dur="500"/>
                                        <p:tgtEl>
                                          <p:spTgt spid="19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bldLvl="0"/>
      <p:bldP spid="19461" grpId="0" bldLvl="0"/>
      <p:bldP spid="19463" grpId="0" bldLvl="0"/>
      <p:bldP spid="19465"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Rectangle 9"/>
          <p:cNvSpPr>
            <a:spLocks noChangeArrowheads="1"/>
          </p:cNvSpPr>
          <p:nvPr/>
        </p:nvSpPr>
        <p:spPr bwMode="auto">
          <a:xfrm>
            <a:off x="781050" y="639763"/>
            <a:ext cx="35385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rPr>
              <a:t>遍历数组</a:t>
            </a:r>
          </a:p>
        </p:txBody>
      </p:sp>
      <p:sp>
        <p:nvSpPr>
          <p:cNvPr id="20484" name="Rectangle 2"/>
          <p:cNvSpPr>
            <a:spLocks noChangeArrowheads="1"/>
          </p:cNvSpPr>
          <p:nvPr/>
        </p:nvSpPr>
        <p:spPr bwMode="auto">
          <a:xfrm>
            <a:off x="215900" y="1471613"/>
            <a:ext cx="500380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solidFill>
                  <a:srgbClr val="FF0000"/>
                </a:solidFill>
                <a:latin typeface="Verdana" panose="020B0604030504040204" pitchFamily="34" charset="0"/>
                <a:sym typeface="Verdana" panose="020B0604030504040204" pitchFamily="34" charset="0"/>
              </a:rPr>
              <a:t>         </a:t>
            </a:r>
            <a:r>
              <a:rPr lang="zh-CN" altLang="en-US" sz="2400">
                <a:solidFill>
                  <a:srgbClr val="FF0000"/>
                </a:solidFill>
                <a:latin typeface="Verdana" panose="020B0604030504040204" pitchFamily="34" charset="0"/>
                <a:sym typeface="Verdana" panose="020B0604030504040204" pitchFamily="34" charset="0"/>
              </a:rPr>
              <a:t>使用foreach结构遍历数组</a:t>
            </a:r>
          </a:p>
        </p:txBody>
      </p:sp>
      <p:pic>
        <p:nvPicPr>
          <p:cNvPr id="20485" name="图片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88" y="1376363"/>
            <a:ext cx="6731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Rectangle 2"/>
          <p:cNvSpPr>
            <a:spLocks noChangeArrowheads="1"/>
          </p:cNvSpPr>
          <p:nvPr/>
        </p:nvSpPr>
        <p:spPr bwMode="auto">
          <a:xfrm>
            <a:off x="215900" y="2216150"/>
            <a:ext cx="6697663"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通过数组函数list()和each()遍历数组</a:t>
            </a:r>
          </a:p>
        </p:txBody>
      </p:sp>
      <p:pic>
        <p:nvPicPr>
          <p:cNvPr id="20487" name="图片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525" y="2139950"/>
            <a:ext cx="669925"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8" name="Text Box 2"/>
          <p:cNvSpPr>
            <a:spLocks noChangeArrowheads="1"/>
          </p:cNvSpPr>
          <p:nvPr/>
        </p:nvSpPr>
        <p:spPr bwMode="auto">
          <a:xfrm>
            <a:off x="863600" y="2852738"/>
            <a:ext cx="761047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sym typeface="宋体" panose="02010600030101010101" pitchFamily="2" charset="-122"/>
              </a:rPr>
              <a:t>list()函数将数组中的值赋给一些变量。</a:t>
            </a:r>
            <a:r>
              <a:rPr lang="zh-CN" altLang="en-US" sz="1800">
                <a:latin typeface="Arial" panose="020B0604020202020204" pitchFamily="34" charset="0"/>
                <a:sym typeface="宋体" panose="02010600030101010101" pitchFamily="2" charset="-122"/>
              </a:rPr>
              <a:t>each()函数返回数组中当前指针位置的键名和对应的值，并向前移动数组指针。</a:t>
            </a:r>
          </a:p>
        </p:txBody>
      </p:sp>
      <p:sp>
        <p:nvSpPr>
          <p:cNvPr id="20489" name="AutoShape 3"/>
          <p:cNvSpPr>
            <a:spLocks noChangeArrowheads="1"/>
          </p:cNvSpPr>
          <p:nvPr/>
        </p:nvSpPr>
        <p:spPr bwMode="auto">
          <a:xfrm>
            <a:off x="2205038" y="3938588"/>
            <a:ext cx="2444750"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void list ( mixed ...)</a:t>
            </a:r>
          </a:p>
        </p:txBody>
      </p:sp>
      <p:pic>
        <p:nvPicPr>
          <p:cNvPr id="20490" name="图片 10" descr="按扭-36.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5838" y="366077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1" name="TextBox 11"/>
          <p:cNvSpPr>
            <a:spLocks noChangeArrowheads="1"/>
          </p:cNvSpPr>
          <p:nvPr/>
        </p:nvSpPr>
        <p:spPr bwMode="auto">
          <a:xfrm>
            <a:off x="1239838" y="3952875"/>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20492" name="AutoShape 3"/>
          <p:cNvSpPr>
            <a:spLocks noChangeArrowheads="1"/>
          </p:cNvSpPr>
          <p:nvPr/>
        </p:nvSpPr>
        <p:spPr bwMode="auto">
          <a:xfrm>
            <a:off x="4973638" y="3949700"/>
            <a:ext cx="2916237"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each ( array array)</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20485"/>
                                        </p:tgtEl>
                                        <p:attrNameLst>
                                          <p:attrName>style.visibility</p:attrName>
                                        </p:attrNameLst>
                                      </p:cBhvr>
                                      <p:to>
                                        <p:strVal val="visible"/>
                                      </p:to>
                                    </p:set>
                                    <p:animEffect filter="wipe(left)">
                                      <p:cBhvr>
                                        <p:cTn id="7" dur="500"/>
                                        <p:tgtEl>
                                          <p:spTgt spid="2048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0484"/>
                                        </p:tgtEl>
                                        <p:attrNameLst>
                                          <p:attrName>style.visibility</p:attrName>
                                        </p:attrNameLst>
                                      </p:cBhvr>
                                      <p:to>
                                        <p:strVal val="visible"/>
                                      </p:to>
                                    </p:set>
                                    <p:animEffect filter="wipe(left)">
                                      <p:cBhvr>
                                        <p:cTn id="10" dur="500"/>
                                        <p:tgtEl>
                                          <p:spTgt spid="2048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nodeType="clickEffect">
                                  <p:stCondLst>
                                    <p:cond delay="0"/>
                                  </p:stCondLst>
                                  <p:childTnLst>
                                    <p:set>
                                      <p:cBhvr>
                                        <p:cTn id="14" dur="1" fill="hold">
                                          <p:stCondLst>
                                            <p:cond delay="0"/>
                                          </p:stCondLst>
                                        </p:cTn>
                                        <p:tgtEl>
                                          <p:spTgt spid="20487"/>
                                        </p:tgtEl>
                                        <p:attrNameLst>
                                          <p:attrName>style.visibility</p:attrName>
                                        </p:attrNameLst>
                                      </p:cBhvr>
                                      <p:to>
                                        <p:strVal val="visible"/>
                                      </p:to>
                                    </p:set>
                                    <p:animEffect transition="in" filter="wipe(left)">
                                      <p:cBhvr>
                                        <p:cTn id="15" dur="500"/>
                                        <p:tgtEl>
                                          <p:spTgt spid="20487"/>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0486"/>
                                        </p:tgtEl>
                                        <p:attrNameLst>
                                          <p:attrName>style.visibility</p:attrName>
                                        </p:attrNameLst>
                                      </p:cBhvr>
                                      <p:to>
                                        <p:strVal val="visible"/>
                                      </p:to>
                                    </p:set>
                                    <p:animEffect transition="in" filter="wipe(left)">
                                      <p:cBhvr>
                                        <p:cTn id="18" dur="500"/>
                                        <p:tgtEl>
                                          <p:spTgt spid="2048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20488"/>
                                        </p:tgtEl>
                                        <p:attrNameLst>
                                          <p:attrName>style.visibility</p:attrName>
                                        </p:attrNameLst>
                                      </p:cBhvr>
                                      <p:to>
                                        <p:strVal val="visible"/>
                                      </p:to>
                                    </p:set>
                                    <p:animEffect transition="in" filter="blinds(horizontal)">
                                      <p:cBhvr>
                                        <p:cTn id="23" dur="500"/>
                                        <p:tgtEl>
                                          <p:spTgt spid="2048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20491"/>
                                        </p:tgtEl>
                                        <p:attrNameLst>
                                          <p:attrName>style.visibility</p:attrName>
                                        </p:attrNameLst>
                                      </p:cBhvr>
                                      <p:to>
                                        <p:strVal val="visible"/>
                                      </p:to>
                                    </p:set>
                                    <p:animEffect filter="wipe(left)">
                                      <p:cBhvr>
                                        <p:cTn id="28" dur="500"/>
                                        <p:tgtEl>
                                          <p:spTgt spid="20491"/>
                                        </p:tgtEl>
                                      </p:cBhvr>
                                    </p:animEffect>
                                  </p:childTnLst>
                                </p:cTn>
                              </p:par>
                              <p:par>
                                <p:cTn id="29" presetID="22" presetClass="entr" presetSubtype="8" fill="hold" nodeType="withEffect">
                                  <p:stCondLst>
                                    <p:cond delay="0"/>
                                  </p:stCondLst>
                                  <p:childTnLst>
                                    <p:set>
                                      <p:cBhvr>
                                        <p:cTn id="30" dur="1" fill="hold">
                                          <p:stCondLst>
                                            <p:cond delay="0"/>
                                          </p:stCondLst>
                                        </p:cTn>
                                        <p:tgtEl>
                                          <p:spTgt spid="20490"/>
                                        </p:tgtEl>
                                        <p:attrNameLst>
                                          <p:attrName>style.visibility</p:attrName>
                                        </p:attrNameLst>
                                      </p:cBhvr>
                                      <p:to>
                                        <p:strVal val="visible"/>
                                      </p:to>
                                    </p:set>
                                    <p:animEffect filter="wipe(left)">
                                      <p:cBhvr>
                                        <p:cTn id="31" dur="500"/>
                                        <p:tgtEl>
                                          <p:spTgt spid="20490"/>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0489"/>
                                        </p:tgtEl>
                                        <p:attrNameLst>
                                          <p:attrName>style.visibility</p:attrName>
                                        </p:attrNameLst>
                                      </p:cBhvr>
                                      <p:to>
                                        <p:strVal val="visible"/>
                                      </p:to>
                                    </p:set>
                                    <p:animEffect filter="wipe(left)">
                                      <p:cBhvr>
                                        <p:cTn id="34" dur="500"/>
                                        <p:tgtEl>
                                          <p:spTgt spid="2048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0492"/>
                                        </p:tgtEl>
                                        <p:attrNameLst>
                                          <p:attrName>style.visibility</p:attrName>
                                        </p:attrNameLst>
                                      </p:cBhvr>
                                      <p:to>
                                        <p:strVal val="visible"/>
                                      </p:to>
                                    </p:set>
                                    <p:animEffect filter="wipe(left)">
                                      <p:cBhvr>
                                        <p:cTn id="37" dur="500"/>
                                        <p:tgtEl>
                                          <p:spTgt spid="204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bldLvl="0"/>
      <p:bldP spid="20486" grpId="0" bldLvl="0"/>
      <p:bldP spid="20488" grpId="0" bldLvl="0"/>
      <p:bldP spid="20489" grpId="0" bldLvl="0" animBg="1"/>
      <p:bldP spid="20491" grpId="0" bldLvl="0"/>
      <p:bldP spid="20492"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Rectangle 9"/>
          <p:cNvSpPr>
            <a:spLocks noChangeArrowheads="1"/>
          </p:cNvSpPr>
          <p:nvPr/>
        </p:nvSpPr>
        <p:spPr bwMode="auto">
          <a:xfrm>
            <a:off x="676275" y="642938"/>
            <a:ext cx="23129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foreach循环</a:t>
            </a:r>
          </a:p>
        </p:txBody>
      </p:sp>
      <p:sp>
        <p:nvSpPr>
          <p:cNvPr id="20484" name="Rectangle 2"/>
          <p:cNvSpPr>
            <a:spLocks noChangeArrowheads="1"/>
          </p:cNvSpPr>
          <p:nvPr/>
        </p:nvSpPr>
        <p:spPr bwMode="auto">
          <a:xfrm>
            <a:off x="1609725" y="1263650"/>
            <a:ext cx="13811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endParaRPr lang="zh-CN" altLang="en-US" sz="1400">
              <a:latin typeface="Arial" panose="020B0604020202020204" pitchFamily="34" charset="0"/>
              <a:sym typeface="Arial" panose="020B0604020202020204" pitchFamily="34" charset="0"/>
            </a:endParaRPr>
          </a:p>
        </p:txBody>
      </p:sp>
      <p:pic>
        <p:nvPicPr>
          <p:cNvPr id="17413"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5838" y="142875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TextBox 11"/>
          <p:cNvSpPr>
            <a:spLocks noChangeArrowheads="1"/>
          </p:cNvSpPr>
          <p:nvPr/>
        </p:nvSpPr>
        <p:spPr bwMode="auto">
          <a:xfrm>
            <a:off x="1204913" y="1720850"/>
            <a:ext cx="70961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语法1</a:t>
            </a:r>
            <a:endParaRPr lang="zh-CN" altLang="en-US" sz="1800">
              <a:latin typeface="Arial" panose="020B0604020202020204" pitchFamily="34" charset="0"/>
            </a:endParaRPr>
          </a:p>
        </p:txBody>
      </p:sp>
      <p:sp>
        <p:nvSpPr>
          <p:cNvPr id="17415" name="AutoShape 3"/>
          <p:cNvSpPr>
            <a:spLocks noChangeArrowheads="1"/>
          </p:cNvSpPr>
          <p:nvPr/>
        </p:nvSpPr>
        <p:spPr bwMode="auto">
          <a:xfrm>
            <a:off x="2376488" y="1600200"/>
            <a:ext cx="4391025" cy="755650"/>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1800" b="1">
                <a:latin typeface="Arial" panose="020B0604020202020204" pitchFamily="34" charset="0"/>
                <a:ea typeface="黑体" panose="02010609060101010101" pitchFamily="49" charset="-122"/>
                <a:sym typeface="Arial" panose="020B0604020202020204" pitchFamily="34" charset="0"/>
              </a:rPr>
              <a:t>foreach (array_expression as $value)</a:t>
            </a:r>
          </a:p>
          <a:p>
            <a:pPr>
              <a:spcBef>
                <a:spcPct val="0"/>
              </a:spcBef>
              <a:buFontTx/>
              <a:buNone/>
            </a:pPr>
            <a:r>
              <a:rPr lang="zh-CN" altLang="en-US" sz="1800" b="1">
                <a:latin typeface="Arial" panose="020B0604020202020204" pitchFamily="34" charset="0"/>
                <a:ea typeface="黑体" panose="02010609060101010101" pitchFamily="49" charset="-122"/>
                <a:sym typeface="Arial" panose="020B0604020202020204" pitchFamily="34" charset="0"/>
              </a:rPr>
              <a:t>        statement</a:t>
            </a:r>
          </a:p>
        </p:txBody>
      </p:sp>
      <p:pic>
        <p:nvPicPr>
          <p:cNvPr id="17416"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6475" y="273050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7" name="TextBox 11"/>
          <p:cNvSpPr>
            <a:spLocks noChangeArrowheads="1"/>
          </p:cNvSpPr>
          <p:nvPr/>
        </p:nvSpPr>
        <p:spPr bwMode="auto">
          <a:xfrm>
            <a:off x="1225550" y="3022600"/>
            <a:ext cx="7096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语法2</a:t>
            </a:r>
            <a:endParaRPr lang="zh-CN" altLang="en-US" sz="1800">
              <a:latin typeface="Arial" panose="020B0604020202020204" pitchFamily="34" charset="0"/>
            </a:endParaRPr>
          </a:p>
        </p:txBody>
      </p:sp>
      <p:sp>
        <p:nvSpPr>
          <p:cNvPr id="17418" name="AutoShape 3"/>
          <p:cNvSpPr>
            <a:spLocks noChangeArrowheads="1"/>
          </p:cNvSpPr>
          <p:nvPr/>
        </p:nvSpPr>
        <p:spPr bwMode="auto">
          <a:xfrm>
            <a:off x="2397125" y="2900363"/>
            <a:ext cx="5272088" cy="755650"/>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1800" b="1">
                <a:latin typeface="Arial" panose="020B0604020202020204" pitchFamily="34" charset="0"/>
                <a:ea typeface="黑体" panose="02010609060101010101" pitchFamily="49" charset="-122"/>
                <a:sym typeface="Arial" panose="020B0604020202020204" pitchFamily="34" charset="0"/>
              </a:rPr>
              <a:t>foreach (array_expression as $key =&gt; $value)</a:t>
            </a:r>
          </a:p>
          <a:p>
            <a:pPr>
              <a:spcBef>
                <a:spcPct val="0"/>
              </a:spcBef>
              <a:buFontTx/>
              <a:buNone/>
            </a:pPr>
            <a:r>
              <a:rPr lang="zh-CN" altLang="en-US" sz="1800" b="1">
                <a:latin typeface="Arial" panose="020B0604020202020204" pitchFamily="34" charset="0"/>
                <a:ea typeface="黑体" panose="02010609060101010101" pitchFamily="49" charset="-122"/>
                <a:sym typeface="Arial" panose="020B0604020202020204" pitchFamily="34" charset="0"/>
              </a:rPr>
              <a:t>        statement</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414"/>
                                        </p:tgtEl>
                                        <p:attrNameLst>
                                          <p:attrName>style.visibility</p:attrName>
                                        </p:attrNameLst>
                                      </p:cBhvr>
                                      <p:to>
                                        <p:strVal val="visible"/>
                                      </p:to>
                                    </p:set>
                                    <p:animEffect filter="wipe(left)">
                                      <p:cBhvr>
                                        <p:cTn id="7" dur="500"/>
                                        <p:tgtEl>
                                          <p:spTgt spid="17414"/>
                                        </p:tgtEl>
                                      </p:cBhvr>
                                    </p:animEffect>
                                  </p:childTnLst>
                                </p:cTn>
                              </p:par>
                              <p:par>
                                <p:cTn id="8" presetID="22" presetClass="entr" presetSubtype="8" fill="hold" nodeType="withEffect">
                                  <p:stCondLst>
                                    <p:cond delay="0"/>
                                  </p:stCondLst>
                                  <p:childTnLst>
                                    <p:set>
                                      <p:cBhvr>
                                        <p:cTn id="9" dur="1" fill="hold">
                                          <p:stCondLst>
                                            <p:cond delay="0"/>
                                          </p:stCondLst>
                                        </p:cTn>
                                        <p:tgtEl>
                                          <p:spTgt spid="17413"/>
                                        </p:tgtEl>
                                        <p:attrNameLst>
                                          <p:attrName>style.visibility</p:attrName>
                                        </p:attrNameLst>
                                      </p:cBhvr>
                                      <p:to>
                                        <p:strVal val="visible"/>
                                      </p:to>
                                    </p:set>
                                    <p:animEffect filter="wipe(left)">
                                      <p:cBhvr>
                                        <p:cTn id="10" dur="500"/>
                                        <p:tgtEl>
                                          <p:spTgt spid="17413"/>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7415"/>
                                        </p:tgtEl>
                                        <p:attrNameLst>
                                          <p:attrName>style.visibility</p:attrName>
                                        </p:attrNameLst>
                                      </p:cBhvr>
                                      <p:to>
                                        <p:strVal val="visible"/>
                                      </p:to>
                                    </p:set>
                                    <p:animEffect filter="wipe(left)">
                                      <p:cBhvr>
                                        <p:cTn id="13" dur="500"/>
                                        <p:tgtEl>
                                          <p:spTgt spid="17415"/>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7417"/>
                                        </p:tgtEl>
                                        <p:attrNameLst>
                                          <p:attrName>style.visibility</p:attrName>
                                        </p:attrNameLst>
                                      </p:cBhvr>
                                      <p:to>
                                        <p:strVal val="visible"/>
                                      </p:to>
                                    </p:set>
                                    <p:animEffect filter="wipe(left)">
                                      <p:cBhvr>
                                        <p:cTn id="18" dur="500"/>
                                        <p:tgtEl>
                                          <p:spTgt spid="17417"/>
                                        </p:tgtEl>
                                      </p:cBhvr>
                                    </p:animEffect>
                                  </p:childTnLst>
                                </p:cTn>
                              </p:par>
                              <p:par>
                                <p:cTn id="19" presetID="22" presetClass="entr" presetSubtype="8" fill="hold" nodeType="withEffect">
                                  <p:stCondLst>
                                    <p:cond delay="0"/>
                                  </p:stCondLst>
                                  <p:childTnLst>
                                    <p:set>
                                      <p:cBhvr>
                                        <p:cTn id="20" dur="1" fill="hold">
                                          <p:stCondLst>
                                            <p:cond delay="0"/>
                                          </p:stCondLst>
                                        </p:cTn>
                                        <p:tgtEl>
                                          <p:spTgt spid="17416"/>
                                        </p:tgtEl>
                                        <p:attrNameLst>
                                          <p:attrName>style.visibility</p:attrName>
                                        </p:attrNameLst>
                                      </p:cBhvr>
                                      <p:to>
                                        <p:strVal val="visible"/>
                                      </p:to>
                                    </p:set>
                                    <p:animEffect filter="wipe(left)">
                                      <p:cBhvr>
                                        <p:cTn id="21" dur="500"/>
                                        <p:tgtEl>
                                          <p:spTgt spid="17416"/>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7418"/>
                                        </p:tgtEl>
                                        <p:attrNameLst>
                                          <p:attrName>style.visibility</p:attrName>
                                        </p:attrNameLst>
                                      </p:cBhvr>
                                      <p:to>
                                        <p:strVal val="visible"/>
                                      </p:to>
                                    </p:set>
                                    <p:animEffect filter="wipe(left)">
                                      <p:cBhvr>
                                        <p:cTn id="24" dur="500"/>
                                        <p:tgtEl>
                                          <p:spTgt spid="17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4" grpId="0" bldLvl="0"/>
      <p:bldP spid="17415" grpId="0" bldLvl="0" animBg="1"/>
      <p:bldP spid="17417" grpId="0" bldLvl="0"/>
      <p:bldP spid="17418"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9"/>
          <p:cNvSpPr>
            <a:spLocks noChangeArrowheads="1"/>
          </p:cNvSpPr>
          <p:nvPr/>
        </p:nvSpPr>
        <p:spPr bwMode="auto">
          <a:xfrm>
            <a:off x="817563" y="663575"/>
            <a:ext cx="21701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输出数组</a:t>
            </a:r>
          </a:p>
        </p:txBody>
      </p:sp>
      <p:sp>
        <p:nvSpPr>
          <p:cNvPr id="21508" name="Rectangle 2"/>
          <p:cNvSpPr>
            <a:spLocks noChangeArrowheads="1"/>
          </p:cNvSpPr>
          <p:nvPr/>
        </p:nvSpPr>
        <p:spPr bwMode="auto">
          <a:xfrm>
            <a:off x="215900" y="133350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solidFill>
                  <a:srgbClr val="FF0000"/>
                </a:solidFill>
                <a:latin typeface="Verdana" panose="020B0604030504040204" pitchFamily="34" charset="0"/>
                <a:sym typeface="Verdana" panose="020B0604030504040204" pitchFamily="34" charset="0"/>
              </a:rPr>
              <a:t>print_r()</a:t>
            </a:r>
            <a:r>
              <a:rPr lang="zh-CN" altLang="en-US" sz="2400">
                <a:latin typeface="Verdana" panose="020B0604030504040204" pitchFamily="34" charset="0"/>
                <a:sym typeface="Verdana" panose="020B0604030504040204" pitchFamily="34" charset="0"/>
              </a:rPr>
              <a:t>函数</a:t>
            </a:r>
          </a:p>
        </p:txBody>
      </p:sp>
      <p:pic>
        <p:nvPicPr>
          <p:cNvPr id="21509" name="图片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88" y="1238250"/>
            <a:ext cx="6731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AutoShape 3"/>
          <p:cNvSpPr>
            <a:spLocks noChangeArrowheads="1"/>
          </p:cNvSpPr>
          <p:nvPr/>
        </p:nvSpPr>
        <p:spPr bwMode="auto">
          <a:xfrm>
            <a:off x="2459038" y="2128838"/>
            <a:ext cx="3805237"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bool print_r ( mixed expression )</a:t>
            </a:r>
          </a:p>
        </p:txBody>
      </p:sp>
      <p:pic>
        <p:nvPicPr>
          <p:cNvPr id="21511"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8250" y="18510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2" name="TextBox 11"/>
          <p:cNvSpPr>
            <a:spLocks noChangeArrowheads="1"/>
          </p:cNvSpPr>
          <p:nvPr/>
        </p:nvSpPr>
        <p:spPr bwMode="auto">
          <a:xfrm>
            <a:off x="1492250" y="2143125"/>
            <a:ext cx="649288"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 </a:t>
            </a:r>
          </a:p>
        </p:txBody>
      </p:sp>
      <p:sp>
        <p:nvSpPr>
          <p:cNvPr id="21513" name="Rectangle 2"/>
          <p:cNvSpPr>
            <a:spLocks noChangeArrowheads="1"/>
          </p:cNvSpPr>
          <p:nvPr/>
        </p:nvSpPr>
        <p:spPr bwMode="auto">
          <a:xfrm>
            <a:off x="179388" y="3030538"/>
            <a:ext cx="500380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solidFill>
                  <a:srgbClr val="FF0000"/>
                </a:solidFill>
                <a:latin typeface="Verdana" panose="020B0604030504040204" pitchFamily="34" charset="0"/>
                <a:sym typeface="Verdana" panose="020B0604030504040204" pitchFamily="34" charset="0"/>
              </a:rPr>
              <a:t>var_dump()</a:t>
            </a:r>
            <a:r>
              <a:rPr lang="zh-CN" altLang="en-US" sz="2400">
                <a:latin typeface="Verdana" panose="020B0604030504040204" pitchFamily="34" charset="0"/>
                <a:sym typeface="Verdana" panose="020B0604030504040204" pitchFamily="34" charset="0"/>
              </a:rPr>
              <a:t>函数</a:t>
            </a:r>
          </a:p>
        </p:txBody>
      </p:sp>
      <p:sp>
        <p:nvSpPr>
          <p:cNvPr id="21514" name="AutoShape 3"/>
          <p:cNvSpPr>
            <a:spLocks noChangeArrowheads="1"/>
          </p:cNvSpPr>
          <p:nvPr/>
        </p:nvSpPr>
        <p:spPr bwMode="auto">
          <a:xfrm>
            <a:off x="1779588" y="3868738"/>
            <a:ext cx="6756400" cy="4667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void var_dump( mixed expression [,mixed expression [,…]])</a:t>
            </a:r>
          </a:p>
        </p:txBody>
      </p:sp>
      <p:pic>
        <p:nvPicPr>
          <p:cNvPr id="21515"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7213" y="3589338"/>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6" name="TextBox 11"/>
          <p:cNvSpPr>
            <a:spLocks noChangeArrowheads="1"/>
          </p:cNvSpPr>
          <p:nvPr/>
        </p:nvSpPr>
        <p:spPr bwMode="auto">
          <a:xfrm>
            <a:off x="812800" y="3881438"/>
            <a:ext cx="59690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21517" name="图片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525" y="2954338"/>
            <a:ext cx="669925"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512"/>
                                        </p:tgtEl>
                                        <p:attrNameLst>
                                          <p:attrName>style.visibility</p:attrName>
                                        </p:attrNameLst>
                                      </p:cBhvr>
                                      <p:to>
                                        <p:strVal val="visible"/>
                                      </p:to>
                                    </p:set>
                                    <p:animEffect filter="wipe(left)">
                                      <p:cBhvr>
                                        <p:cTn id="7" dur="500"/>
                                        <p:tgtEl>
                                          <p:spTgt spid="21512"/>
                                        </p:tgtEl>
                                      </p:cBhvr>
                                    </p:animEffect>
                                  </p:childTnLst>
                                </p:cTn>
                              </p:par>
                              <p:par>
                                <p:cTn id="8" presetID="22" presetClass="entr" presetSubtype="8" fill="hold" nodeType="withEffect">
                                  <p:stCondLst>
                                    <p:cond delay="0"/>
                                  </p:stCondLst>
                                  <p:childTnLst>
                                    <p:set>
                                      <p:cBhvr>
                                        <p:cTn id="9" dur="1" fill="hold">
                                          <p:stCondLst>
                                            <p:cond delay="0"/>
                                          </p:stCondLst>
                                        </p:cTn>
                                        <p:tgtEl>
                                          <p:spTgt spid="21511"/>
                                        </p:tgtEl>
                                        <p:attrNameLst>
                                          <p:attrName>style.visibility</p:attrName>
                                        </p:attrNameLst>
                                      </p:cBhvr>
                                      <p:to>
                                        <p:strVal val="visible"/>
                                      </p:to>
                                    </p:set>
                                    <p:animEffect filter="wipe(left)">
                                      <p:cBhvr>
                                        <p:cTn id="10" dur="500"/>
                                        <p:tgtEl>
                                          <p:spTgt spid="2151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1510"/>
                                        </p:tgtEl>
                                        <p:attrNameLst>
                                          <p:attrName>style.visibility</p:attrName>
                                        </p:attrNameLst>
                                      </p:cBhvr>
                                      <p:to>
                                        <p:strVal val="visible"/>
                                      </p:to>
                                    </p:set>
                                    <p:animEffect filter="wipe(left)">
                                      <p:cBhvr>
                                        <p:cTn id="13" dur="500"/>
                                        <p:tgtEl>
                                          <p:spTgt spid="21510"/>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1516"/>
                                        </p:tgtEl>
                                        <p:attrNameLst>
                                          <p:attrName>style.visibility</p:attrName>
                                        </p:attrNameLst>
                                      </p:cBhvr>
                                      <p:to>
                                        <p:strVal val="visible"/>
                                      </p:to>
                                    </p:set>
                                    <p:animEffect filter="wipe(left)">
                                      <p:cBhvr>
                                        <p:cTn id="18" dur="500"/>
                                        <p:tgtEl>
                                          <p:spTgt spid="21516"/>
                                        </p:tgtEl>
                                      </p:cBhvr>
                                    </p:animEffect>
                                  </p:childTnLst>
                                </p:cTn>
                              </p:par>
                              <p:par>
                                <p:cTn id="19" presetID="22" presetClass="entr" presetSubtype="8" fill="hold" nodeType="withEffect">
                                  <p:stCondLst>
                                    <p:cond delay="0"/>
                                  </p:stCondLst>
                                  <p:childTnLst>
                                    <p:set>
                                      <p:cBhvr>
                                        <p:cTn id="20" dur="1" fill="hold">
                                          <p:stCondLst>
                                            <p:cond delay="0"/>
                                          </p:stCondLst>
                                        </p:cTn>
                                        <p:tgtEl>
                                          <p:spTgt spid="21515"/>
                                        </p:tgtEl>
                                        <p:attrNameLst>
                                          <p:attrName>style.visibility</p:attrName>
                                        </p:attrNameLst>
                                      </p:cBhvr>
                                      <p:to>
                                        <p:strVal val="visible"/>
                                      </p:to>
                                    </p:set>
                                    <p:animEffect filter="wipe(left)">
                                      <p:cBhvr>
                                        <p:cTn id="21" dur="500"/>
                                        <p:tgtEl>
                                          <p:spTgt spid="21515"/>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1514"/>
                                        </p:tgtEl>
                                        <p:attrNameLst>
                                          <p:attrName>style.visibility</p:attrName>
                                        </p:attrNameLst>
                                      </p:cBhvr>
                                      <p:to>
                                        <p:strVal val="visible"/>
                                      </p:to>
                                    </p:set>
                                    <p:animEffect filter="wipe(left)">
                                      <p:cBhvr>
                                        <p:cTn id="24" dur="500"/>
                                        <p:tgtEl>
                                          <p:spTgt spid="215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0" grpId="0" bldLvl="0" animBg="1"/>
      <p:bldP spid="21512" grpId="0" bldLvl="0"/>
      <p:bldP spid="21514" grpId="0" bldLvl="0" animBg="1"/>
      <p:bldP spid="21516"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8850" y="1984375"/>
            <a:ext cx="44577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ext Box 18"/>
          <p:cNvSpPr>
            <a:spLocks noChangeArrowheads="1"/>
          </p:cNvSpPr>
          <p:nvPr/>
        </p:nvSpPr>
        <p:spPr bwMode="auto">
          <a:xfrm>
            <a:off x="2884488" y="2352675"/>
            <a:ext cx="30289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b="1" dirty="0" smtClean="0">
                <a:solidFill>
                  <a:srgbClr val="FF6600"/>
                </a:solidFill>
                <a:latin typeface="Arial" panose="020B0604020202020204" pitchFamily="34" charset="0"/>
                <a:ea typeface="黑体" panose="02010609060101010101" pitchFamily="49" charset="-122"/>
                <a:sym typeface="Arial" panose="020B0604020202020204" pitchFamily="34" charset="0"/>
              </a:rPr>
              <a:t>3      </a:t>
            </a:r>
            <a:r>
              <a:rPr lang="zh-CN" altLang="en-US" sz="1800" b="1" dirty="0">
                <a:solidFill>
                  <a:schemeClr val="bg1"/>
                </a:solidFill>
                <a:latin typeface="Arial" panose="020B0604020202020204" pitchFamily="34" charset="0"/>
                <a:ea typeface="黑体" panose="02010609060101010101" pitchFamily="49" charset="-122"/>
                <a:sym typeface="Arial" panose="020B0604020202020204" pitchFamily="34" charset="0"/>
              </a:rPr>
              <a:t>数组函数及其应用</a:t>
            </a:r>
          </a:p>
        </p:txBody>
      </p:sp>
    </p:spTree>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Rectangle 9"/>
          <p:cNvSpPr>
            <a:spLocks noChangeArrowheads="1"/>
          </p:cNvSpPr>
          <p:nvPr/>
        </p:nvSpPr>
        <p:spPr bwMode="auto">
          <a:xfrm>
            <a:off x="673100" y="646113"/>
            <a:ext cx="17383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主要内容</a:t>
            </a:r>
            <a:endParaRPr lang="zh-CN" altLang="en-US" sz="1800">
              <a:latin typeface="Arial" panose="020B0604020202020204" pitchFamily="34" charset="0"/>
            </a:endParaRPr>
          </a:p>
        </p:txBody>
      </p:sp>
      <p:sp>
        <p:nvSpPr>
          <p:cNvPr id="23556" name="Text Box 2"/>
          <p:cNvSpPr>
            <a:spLocks noChangeArrowheads="1"/>
          </p:cNvSpPr>
          <p:nvPr/>
        </p:nvSpPr>
        <p:spPr bwMode="auto">
          <a:xfrm>
            <a:off x="935038" y="1284288"/>
            <a:ext cx="4298950" cy="65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创建数组的函数</a:t>
            </a:r>
          </a:p>
        </p:txBody>
      </p:sp>
      <p:sp>
        <p:nvSpPr>
          <p:cNvPr id="23557" name="Text Box 2"/>
          <p:cNvSpPr>
            <a:spLocks noChangeArrowheads="1"/>
          </p:cNvSpPr>
          <p:nvPr/>
        </p:nvSpPr>
        <p:spPr bwMode="auto">
          <a:xfrm>
            <a:off x="4640263" y="1371600"/>
            <a:ext cx="5116512"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数组统计函数</a:t>
            </a:r>
          </a:p>
        </p:txBody>
      </p:sp>
      <p:sp>
        <p:nvSpPr>
          <p:cNvPr id="23558" name="Text Box 2"/>
          <p:cNvSpPr>
            <a:spLocks noChangeArrowheads="1"/>
          </p:cNvSpPr>
          <p:nvPr/>
        </p:nvSpPr>
        <p:spPr bwMode="auto">
          <a:xfrm>
            <a:off x="1023938" y="2030413"/>
            <a:ext cx="290353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数组指针函数</a:t>
            </a:r>
          </a:p>
        </p:txBody>
      </p:sp>
      <p:pic>
        <p:nvPicPr>
          <p:cNvPr id="23559"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613" y="1425575"/>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0" name="文本框 5"/>
          <p:cNvSpPr>
            <a:spLocks noChangeArrowheads="1"/>
          </p:cNvSpPr>
          <p:nvPr/>
        </p:nvSpPr>
        <p:spPr bwMode="auto">
          <a:xfrm>
            <a:off x="782638" y="1536700"/>
            <a:ext cx="4635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01</a:t>
            </a:r>
            <a:endParaRPr lang="zh-CN" altLang="en-US" sz="1800">
              <a:latin typeface="Arial" panose="020B0604020202020204" pitchFamily="34" charset="0"/>
            </a:endParaRPr>
          </a:p>
        </p:txBody>
      </p:sp>
      <p:pic>
        <p:nvPicPr>
          <p:cNvPr id="23561" name="图片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5938" y="1457325"/>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2" name="文本框 23"/>
          <p:cNvSpPr>
            <a:spLocks noChangeArrowheads="1"/>
          </p:cNvSpPr>
          <p:nvPr/>
        </p:nvSpPr>
        <p:spPr bwMode="auto">
          <a:xfrm>
            <a:off x="4398963" y="1568450"/>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02</a:t>
            </a:r>
            <a:endParaRPr lang="zh-CN" altLang="en-US" sz="1800">
              <a:latin typeface="Arial" panose="020B0604020202020204" pitchFamily="34" charset="0"/>
            </a:endParaRPr>
          </a:p>
        </p:txBody>
      </p:sp>
      <p:pic>
        <p:nvPicPr>
          <p:cNvPr id="23563" name="图片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675" y="2127250"/>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4" name="文本框 25"/>
          <p:cNvSpPr>
            <a:spLocks noChangeArrowheads="1"/>
          </p:cNvSpPr>
          <p:nvPr/>
        </p:nvSpPr>
        <p:spPr bwMode="auto">
          <a:xfrm>
            <a:off x="774700" y="2238375"/>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03</a:t>
            </a:r>
            <a:endParaRPr lang="zh-CN" altLang="en-US" sz="1800">
              <a:latin typeface="Arial" panose="020B0604020202020204" pitchFamily="34" charset="0"/>
            </a:endParaRPr>
          </a:p>
        </p:txBody>
      </p:sp>
      <p:sp>
        <p:nvSpPr>
          <p:cNvPr id="23565" name="Text Box 2"/>
          <p:cNvSpPr>
            <a:spLocks noChangeArrowheads="1"/>
          </p:cNvSpPr>
          <p:nvPr/>
        </p:nvSpPr>
        <p:spPr bwMode="auto">
          <a:xfrm>
            <a:off x="4635500" y="2051050"/>
            <a:ext cx="411797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数组和变量之间的转换</a:t>
            </a:r>
          </a:p>
        </p:txBody>
      </p:sp>
      <p:pic>
        <p:nvPicPr>
          <p:cNvPr id="23566" name="图片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3238" y="2146300"/>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7" name="文本框 25"/>
          <p:cNvSpPr>
            <a:spLocks noChangeArrowheads="1"/>
          </p:cNvSpPr>
          <p:nvPr/>
        </p:nvSpPr>
        <p:spPr bwMode="auto">
          <a:xfrm>
            <a:off x="4386263" y="2257425"/>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a:t>
            </a:r>
            <a:r>
              <a:rPr lang="zh-CN" altLang="en-US" sz="1600">
                <a:solidFill>
                  <a:schemeClr val="bg1"/>
                </a:solidFill>
              </a:rPr>
              <a:t>4</a:t>
            </a:r>
          </a:p>
        </p:txBody>
      </p:sp>
      <p:sp>
        <p:nvSpPr>
          <p:cNvPr id="23568" name="Text Box 2"/>
          <p:cNvSpPr>
            <a:spLocks noChangeArrowheads="1"/>
          </p:cNvSpPr>
          <p:nvPr/>
        </p:nvSpPr>
        <p:spPr bwMode="auto">
          <a:xfrm>
            <a:off x="1006475" y="2746375"/>
            <a:ext cx="3573463"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数组检索函数</a:t>
            </a:r>
          </a:p>
        </p:txBody>
      </p:sp>
      <p:sp>
        <p:nvSpPr>
          <p:cNvPr id="23569" name="Text Box 2"/>
          <p:cNvSpPr>
            <a:spLocks noChangeArrowheads="1"/>
          </p:cNvSpPr>
          <p:nvPr/>
        </p:nvSpPr>
        <p:spPr bwMode="auto">
          <a:xfrm>
            <a:off x="4625975" y="2778125"/>
            <a:ext cx="296227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数组排序函数</a:t>
            </a:r>
          </a:p>
        </p:txBody>
      </p:sp>
      <p:sp>
        <p:nvSpPr>
          <p:cNvPr id="23570" name="Text Box 2"/>
          <p:cNvSpPr>
            <a:spLocks noChangeArrowheads="1"/>
          </p:cNvSpPr>
          <p:nvPr/>
        </p:nvSpPr>
        <p:spPr bwMode="auto">
          <a:xfrm>
            <a:off x="1008063" y="3438525"/>
            <a:ext cx="30289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数组与数据结构</a:t>
            </a:r>
          </a:p>
        </p:txBody>
      </p:sp>
      <p:pic>
        <p:nvPicPr>
          <p:cNvPr id="23571"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738" y="2832100"/>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72" name="文本框 5"/>
          <p:cNvSpPr>
            <a:spLocks noChangeArrowheads="1"/>
          </p:cNvSpPr>
          <p:nvPr/>
        </p:nvSpPr>
        <p:spPr bwMode="auto">
          <a:xfrm>
            <a:off x="766763" y="2943225"/>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a:t>
            </a:r>
            <a:r>
              <a:rPr lang="zh-CN" altLang="en-US" sz="1600">
                <a:solidFill>
                  <a:schemeClr val="bg1"/>
                </a:solidFill>
              </a:rPr>
              <a:t>5</a:t>
            </a:r>
          </a:p>
        </p:txBody>
      </p:sp>
      <p:pic>
        <p:nvPicPr>
          <p:cNvPr id="23573" name="图片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0063" y="2863850"/>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74" name="文本框 23"/>
          <p:cNvSpPr>
            <a:spLocks noChangeArrowheads="1"/>
          </p:cNvSpPr>
          <p:nvPr/>
        </p:nvSpPr>
        <p:spPr bwMode="auto">
          <a:xfrm>
            <a:off x="4383088" y="2974975"/>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a:t>
            </a:r>
            <a:r>
              <a:rPr lang="zh-CN" altLang="en-US" sz="1600">
                <a:solidFill>
                  <a:schemeClr val="bg1"/>
                </a:solidFill>
              </a:rPr>
              <a:t>6</a:t>
            </a:r>
          </a:p>
        </p:txBody>
      </p:sp>
      <p:pic>
        <p:nvPicPr>
          <p:cNvPr id="23575" name="图片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3533775"/>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76" name="文本框 25"/>
          <p:cNvSpPr>
            <a:spLocks noChangeArrowheads="1"/>
          </p:cNvSpPr>
          <p:nvPr/>
        </p:nvSpPr>
        <p:spPr bwMode="auto">
          <a:xfrm>
            <a:off x="758825" y="3644900"/>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a:t>
            </a:r>
            <a:r>
              <a:rPr lang="zh-CN" altLang="en-US" sz="1600">
                <a:solidFill>
                  <a:schemeClr val="bg1"/>
                </a:solidFill>
              </a:rPr>
              <a:t>7</a:t>
            </a:r>
          </a:p>
        </p:txBody>
      </p:sp>
      <p:sp>
        <p:nvSpPr>
          <p:cNvPr id="23577" name="Text Box 2"/>
          <p:cNvSpPr>
            <a:spLocks noChangeArrowheads="1"/>
          </p:cNvSpPr>
          <p:nvPr/>
        </p:nvSpPr>
        <p:spPr bwMode="auto">
          <a:xfrm>
            <a:off x="4619625" y="3457575"/>
            <a:ext cx="2811463"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数组集合函数</a:t>
            </a:r>
          </a:p>
        </p:txBody>
      </p:sp>
      <p:pic>
        <p:nvPicPr>
          <p:cNvPr id="23578" name="图片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7363" y="3552825"/>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79" name="文本框 25"/>
          <p:cNvSpPr>
            <a:spLocks noChangeArrowheads="1"/>
          </p:cNvSpPr>
          <p:nvPr/>
        </p:nvSpPr>
        <p:spPr bwMode="auto">
          <a:xfrm>
            <a:off x="4370388" y="3663950"/>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a:t>
            </a:r>
            <a:r>
              <a:rPr lang="zh-CN" altLang="en-US" sz="1600">
                <a:solidFill>
                  <a:schemeClr val="bg1"/>
                </a:solidFill>
              </a:rPr>
              <a:t>8</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3559"/>
                                        </p:tgtEl>
                                        <p:attrNameLst>
                                          <p:attrName>style.visibility</p:attrName>
                                        </p:attrNameLst>
                                      </p:cBhvr>
                                      <p:to>
                                        <p:strVal val="visible"/>
                                      </p:to>
                                    </p:set>
                                    <p:animEffect filter="wipe(left)">
                                      <p:cBhvr>
                                        <p:cTn id="7" dur="500"/>
                                        <p:tgtEl>
                                          <p:spTgt spid="2355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3560"/>
                                        </p:tgtEl>
                                        <p:attrNameLst>
                                          <p:attrName>style.visibility</p:attrName>
                                        </p:attrNameLst>
                                      </p:cBhvr>
                                      <p:to>
                                        <p:strVal val="visible"/>
                                      </p:to>
                                    </p:set>
                                    <p:animEffect filter="wipe(left)">
                                      <p:cBhvr>
                                        <p:cTn id="10" dur="500"/>
                                        <p:tgtEl>
                                          <p:spTgt spid="2356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3556"/>
                                        </p:tgtEl>
                                        <p:attrNameLst>
                                          <p:attrName>style.visibility</p:attrName>
                                        </p:attrNameLst>
                                      </p:cBhvr>
                                      <p:to>
                                        <p:strVal val="visible"/>
                                      </p:to>
                                    </p:set>
                                    <p:animEffect filter="wipe(left)">
                                      <p:cBhvr>
                                        <p:cTn id="13" dur="500"/>
                                        <p:tgtEl>
                                          <p:spTgt spid="23556"/>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3562"/>
                                        </p:tgtEl>
                                        <p:attrNameLst>
                                          <p:attrName>style.visibility</p:attrName>
                                        </p:attrNameLst>
                                      </p:cBhvr>
                                      <p:to>
                                        <p:strVal val="visible"/>
                                      </p:to>
                                    </p:set>
                                    <p:animEffect filter="wipe(left)">
                                      <p:cBhvr>
                                        <p:cTn id="18" dur="500"/>
                                        <p:tgtEl>
                                          <p:spTgt spid="23562"/>
                                        </p:tgtEl>
                                      </p:cBhvr>
                                    </p:animEffect>
                                  </p:childTnLst>
                                </p:cTn>
                              </p:par>
                              <p:par>
                                <p:cTn id="19" presetID="22" presetClass="entr" presetSubtype="8" fill="hold" nodeType="withEffect">
                                  <p:stCondLst>
                                    <p:cond delay="0"/>
                                  </p:stCondLst>
                                  <p:childTnLst>
                                    <p:set>
                                      <p:cBhvr>
                                        <p:cTn id="20" dur="1" fill="hold">
                                          <p:stCondLst>
                                            <p:cond delay="0"/>
                                          </p:stCondLst>
                                        </p:cTn>
                                        <p:tgtEl>
                                          <p:spTgt spid="23561"/>
                                        </p:tgtEl>
                                        <p:attrNameLst>
                                          <p:attrName>style.visibility</p:attrName>
                                        </p:attrNameLst>
                                      </p:cBhvr>
                                      <p:to>
                                        <p:strVal val="visible"/>
                                      </p:to>
                                    </p:set>
                                    <p:animEffect filter="wipe(left)">
                                      <p:cBhvr>
                                        <p:cTn id="21" dur="500"/>
                                        <p:tgtEl>
                                          <p:spTgt spid="23561"/>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3557"/>
                                        </p:tgtEl>
                                        <p:attrNameLst>
                                          <p:attrName>style.visibility</p:attrName>
                                        </p:attrNameLst>
                                      </p:cBhvr>
                                      <p:to>
                                        <p:strVal val="visible"/>
                                      </p:to>
                                    </p:set>
                                    <p:animEffect filter="wipe(left)">
                                      <p:cBhvr>
                                        <p:cTn id="24" dur="500"/>
                                        <p:tgtEl>
                                          <p:spTgt spid="23557"/>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3564"/>
                                        </p:tgtEl>
                                        <p:attrNameLst>
                                          <p:attrName>style.visibility</p:attrName>
                                        </p:attrNameLst>
                                      </p:cBhvr>
                                      <p:to>
                                        <p:strVal val="visible"/>
                                      </p:to>
                                    </p:set>
                                    <p:animEffect filter="wipe(left)">
                                      <p:cBhvr>
                                        <p:cTn id="29" dur="500"/>
                                        <p:tgtEl>
                                          <p:spTgt spid="23564"/>
                                        </p:tgtEl>
                                      </p:cBhvr>
                                    </p:animEffect>
                                  </p:childTnLst>
                                </p:cTn>
                              </p:par>
                              <p:par>
                                <p:cTn id="30" presetID="22" presetClass="entr" presetSubtype="8" fill="hold" nodeType="withEffect">
                                  <p:stCondLst>
                                    <p:cond delay="0"/>
                                  </p:stCondLst>
                                  <p:childTnLst>
                                    <p:set>
                                      <p:cBhvr>
                                        <p:cTn id="31" dur="1" fill="hold">
                                          <p:stCondLst>
                                            <p:cond delay="0"/>
                                          </p:stCondLst>
                                        </p:cTn>
                                        <p:tgtEl>
                                          <p:spTgt spid="23563"/>
                                        </p:tgtEl>
                                        <p:attrNameLst>
                                          <p:attrName>style.visibility</p:attrName>
                                        </p:attrNameLst>
                                      </p:cBhvr>
                                      <p:to>
                                        <p:strVal val="visible"/>
                                      </p:to>
                                    </p:set>
                                    <p:animEffect filter="wipe(left)">
                                      <p:cBhvr>
                                        <p:cTn id="32" dur="500"/>
                                        <p:tgtEl>
                                          <p:spTgt spid="2356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3558"/>
                                        </p:tgtEl>
                                        <p:attrNameLst>
                                          <p:attrName>style.visibility</p:attrName>
                                        </p:attrNameLst>
                                      </p:cBhvr>
                                      <p:to>
                                        <p:strVal val="visible"/>
                                      </p:to>
                                    </p:set>
                                    <p:animEffect filter="wipe(left)">
                                      <p:cBhvr>
                                        <p:cTn id="35" dur="500"/>
                                        <p:tgtEl>
                                          <p:spTgt spid="23558"/>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23567"/>
                                        </p:tgtEl>
                                        <p:attrNameLst>
                                          <p:attrName>style.visibility</p:attrName>
                                        </p:attrNameLst>
                                      </p:cBhvr>
                                      <p:to>
                                        <p:strVal val="visible"/>
                                      </p:to>
                                    </p:set>
                                    <p:animEffect filter="wipe(left)">
                                      <p:cBhvr>
                                        <p:cTn id="40" dur="500"/>
                                        <p:tgtEl>
                                          <p:spTgt spid="23567"/>
                                        </p:tgtEl>
                                      </p:cBhvr>
                                    </p:animEffect>
                                  </p:childTnLst>
                                </p:cTn>
                              </p:par>
                              <p:par>
                                <p:cTn id="41" presetID="22" presetClass="entr" presetSubtype="8" fill="hold" nodeType="withEffect">
                                  <p:stCondLst>
                                    <p:cond delay="0"/>
                                  </p:stCondLst>
                                  <p:childTnLst>
                                    <p:set>
                                      <p:cBhvr>
                                        <p:cTn id="42" dur="1" fill="hold">
                                          <p:stCondLst>
                                            <p:cond delay="0"/>
                                          </p:stCondLst>
                                        </p:cTn>
                                        <p:tgtEl>
                                          <p:spTgt spid="23566"/>
                                        </p:tgtEl>
                                        <p:attrNameLst>
                                          <p:attrName>style.visibility</p:attrName>
                                        </p:attrNameLst>
                                      </p:cBhvr>
                                      <p:to>
                                        <p:strVal val="visible"/>
                                      </p:to>
                                    </p:set>
                                    <p:animEffect filter="wipe(left)">
                                      <p:cBhvr>
                                        <p:cTn id="43" dur="500"/>
                                        <p:tgtEl>
                                          <p:spTgt spid="2356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3565"/>
                                        </p:tgtEl>
                                        <p:attrNameLst>
                                          <p:attrName>style.visibility</p:attrName>
                                        </p:attrNameLst>
                                      </p:cBhvr>
                                      <p:to>
                                        <p:strVal val="visible"/>
                                      </p:to>
                                    </p:set>
                                    <p:animEffect filter="wipe(left)">
                                      <p:cBhvr>
                                        <p:cTn id="46" dur="500"/>
                                        <p:tgtEl>
                                          <p:spTgt spid="23565"/>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8" fill="hold" nodeType="clickEffect">
                                  <p:stCondLst>
                                    <p:cond delay="0"/>
                                  </p:stCondLst>
                                  <p:childTnLst>
                                    <p:set>
                                      <p:cBhvr>
                                        <p:cTn id="50" dur="1" fill="hold">
                                          <p:stCondLst>
                                            <p:cond delay="0"/>
                                          </p:stCondLst>
                                        </p:cTn>
                                        <p:tgtEl>
                                          <p:spTgt spid="23571"/>
                                        </p:tgtEl>
                                        <p:attrNameLst>
                                          <p:attrName>style.visibility</p:attrName>
                                        </p:attrNameLst>
                                      </p:cBhvr>
                                      <p:to>
                                        <p:strVal val="visible"/>
                                      </p:to>
                                    </p:set>
                                    <p:animEffect filter="wipe(left)">
                                      <p:cBhvr>
                                        <p:cTn id="51" dur="500"/>
                                        <p:tgtEl>
                                          <p:spTgt spid="23571"/>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23572"/>
                                        </p:tgtEl>
                                        <p:attrNameLst>
                                          <p:attrName>style.visibility</p:attrName>
                                        </p:attrNameLst>
                                      </p:cBhvr>
                                      <p:to>
                                        <p:strVal val="visible"/>
                                      </p:to>
                                    </p:set>
                                    <p:animEffect filter="wipe(left)">
                                      <p:cBhvr>
                                        <p:cTn id="54" dur="500"/>
                                        <p:tgtEl>
                                          <p:spTgt spid="23572"/>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23568"/>
                                        </p:tgtEl>
                                        <p:attrNameLst>
                                          <p:attrName>style.visibility</p:attrName>
                                        </p:attrNameLst>
                                      </p:cBhvr>
                                      <p:to>
                                        <p:strVal val="visible"/>
                                      </p:to>
                                    </p:set>
                                    <p:animEffect filter="wipe(left)">
                                      <p:cBhvr>
                                        <p:cTn id="57" dur="500"/>
                                        <p:tgtEl>
                                          <p:spTgt spid="23568"/>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23574"/>
                                        </p:tgtEl>
                                        <p:attrNameLst>
                                          <p:attrName>style.visibility</p:attrName>
                                        </p:attrNameLst>
                                      </p:cBhvr>
                                      <p:to>
                                        <p:strVal val="visible"/>
                                      </p:to>
                                    </p:set>
                                    <p:animEffect filter="wipe(left)">
                                      <p:cBhvr>
                                        <p:cTn id="62" dur="500"/>
                                        <p:tgtEl>
                                          <p:spTgt spid="23574"/>
                                        </p:tgtEl>
                                      </p:cBhvr>
                                    </p:animEffect>
                                  </p:childTnLst>
                                </p:cTn>
                              </p:par>
                              <p:par>
                                <p:cTn id="63" presetID="22" presetClass="entr" presetSubtype="8" fill="hold" nodeType="withEffect">
                                  <p:stCondLst>
                                    <p:cond delay="0"/>
                                  </p:stCondLst>
                                  <p:childTnLst>
                                    <p:set>
                                      <p:cBhvr>
                                        <p:cTn id="64" dur="1" fill="hold">
                                          <p:stCondLst>
                                            <p:cond delay="0"/>
                                          </p:stCondLst>
                                        </p:cTn>
                                        <p:tgtEl>
                                          <p:spTgt spid="23573"/>
                                        </p:tgtEl>
                                        <p:attrNameLst>
                                          <p:attrName>style.visibility</p:attrName>
                                        </p:attrNameLst>
                                      </p:cBhvr>
                                      <p:to>
                                        <p:strVal val="visible"/>
                                      </p:to>
                                    </p:set>
                                    <p:animEffect filter="wipe(left)">
                                      <p:cBhvr>
                                        <p:cTn id="65" dur="500"/>
                                        <p:tgtEl>
                                          <p:spTgt spid="23573"/>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3569"/>
                                        </p:tgtEl>
                                        <p:attrNameLst>
                                          <p:attrName>style.visibility</p:attrName>
                                        </p:attrNameLst>
                                      </p:cBhvr>
                                      <p:to>
                                        <p:strVal val="visible"/>
                                      </p:to>
                                    </p:set>
                                    <p:animEffect filter="wipe(left)">
                                      <p:cBhvr>
                                        <p:cTn id="68" dur="500"/>
                                        <p:tgtEl>
                                          <p:spTgt spid="23569"/>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23576"/>
                                        </p:tgtEl>
                                        <p:attrNameLst>
                                          <p:attrName>style.visibility</p:attrName>
                                        </p:attrNameLst>
                                      </p:cBhvr>
                                      <p:to>
                                        <p:strVal val="visible"/>
                                      </p:to>
                                    </p:set>
                                    <p:animEffect filter="wipe(left)">
                                      <p:cBhvr>
                                        <p:cTn id="73" dur="500"/>
                                        <p:tgtEl>
                                          <p:spTgt spid="23576"/>
                                        </p:tgtEl>
                                      </p:cBhvr>
                                    </p:animEffect>
                                  </p:childTnLst>
                                </p:cTn>
                              </p:par>
                              <p:par>
                                <p:cTn id="74" presetID="22" presetClass="entr" presetSubtype="8" fill="hold" nodeType="withEffect">
                                  <p:stCondLst>
                                    <p:cond delay="0"/>
                                  </p:stCondLst>
                                  <p:childTnLst>
                                    <p:set>
                                      <p:cBhvr>
                                        <p:cTn id="75" dur="1" fill="hold">
                                          <p:stCondLst>
                                            <p:cond delay="0"/>
                                          </p:stCondLst>
                                        </p:cTn>
                                        <p:tgtEl>
                                          <p:spTgt spid="23575"/>
                                        </p:tgtEl>
                                        <p:attrNameLst>
                                          <p:attrName>style.visibility</p:attrName>
                                        </p:attrNameLst>
                                      </p:cBhvr>
                                      <p:to>
                                        <p:strVal val="visible"/>
                                      </p:to>
                                    </p:set>
                                    <p:animEffect filter="wipe(left)">
                                      <p:cBhvr>
                                        <p:cTn id="76" dur="500"/>
                                        <p:tgtEl>
                                          <p:spTgt spid="23575"/>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3570"/>
                                        </p:tgtEl>
                                        <p:attrNameLst>
                                          <p:attrName>style.visibility</p:attrName>
                                        </p:attrNameLst>
                                      </p:cBhvr>
                                      <p:to>
                                        <p:strVal val="visible"/>
                                      </p:to>
                                    </p:set>
                                    <p:animEffect filter="wipe(left)">
                                      <p:cBhvr>
                                        <p:cTn id="79" dur="500"/>
                                        <p:tgtEl>
                                          <p:spTgt spid="23570"/>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23579"/>
                                        </p:tgtEl>
                                        <p:attrNameLst>
                                          <p:attrName>style.visibility</p:attrName>
                                        </p:attrNameLst>
                                      </p:cBhvr>
                                      <p:to>
                                        <p:strVal val="visible"/>
                                      </p:to>
                                    </p:set>
                                    <p:animEffect filter="wipe(left)">
                                      <p:cBhvr>
                                        <p:cTn id="84" dur="500"/>
                                        <p:tgtEl>
                                          <p:spTgt spid="23579"/>
                                        </p:tgtEl>
                                      </p:cBhvr>
                                    </p:animEffect>
                                  </p:childTnLst>
                                </p:cTn>
                              </p:par>
                              <p:par>
                                <p:cTn id="85" presetID="22" presetClass="entr" presetSubtype="8" fill="hold" nodeType="withEffect">
                                  <p:stCondLst>
                                    <p:cond delay="0"/>
                                  </p:stCondLst>
                                  <p:childTnLst>
                                    <p:set>
                                      <p:cBhvr>
                                        <p:cTn id="86" dur="1" fill="hold">
                                          <p:stCondLst>
                                            <p:cond delay="0"/>
                                          </p:stCondLst>
                                        </p:cTn>
                                        <p:tgtEl>
                                          <p:spTgt spid="23578"/>
                                        </p:tgtEl>
                                        <p:attrNameLst>
                                          <p:attrName>style.visibility</p:attrName>
                                        </p:attrNameLst>
                                      </p:cBhvr>
                                      <p:to>
                                        <p:strVal val="visible"/>
                                      </p:to>
                                    </p:set>
                                    <p:animEffect filter="wipe(left)">
                                      <p:cBhvr>
                                        <p:cTn id="87" dur="500"/>
                                        <p:tgtEl>
                                          <p:spTgt spid="23578"/>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3577"/>
                                        </p:tgtEl>
                                        <p:attrNameLst>
                                          <p:attrName>style.visibility</p:attrName>
                                        </p:attrNameLst>
                                      </p:cBhvr>
                                      <p:to>
                                        <p:strVal val="visible"/>
                                      </p:to>
                                    </p:set>
                                    <p:animEffect filter="wipe(left)">
                                      <p:cBhvr>
                                        <p:cTn id="90" dur="500"/>
                                        <p:tgtEl>
                                          <p:spTgt spid="235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bldLvl="0"/>
      <p:bldP spid="23557" grpId="0" bldLvl="0"/>
      <p:bldP spid="23558" grpId="0" bldLvl="0"/>
      <p:bldP spid="23560" grpId="0" bldLvl="0"/>
      <p:bldP spid="23562" grpId="0" bldLvl="0"/>
      <p:bldP spid="23564" grpId="0" bldLvl="0"/>
      <p:bldP spid="23565" grpId="0" bldLvl="0"/>
      <p:bldP spid="23567" grpId="0" bldLvl="0"/>
      <p:bldP spid="23568" grpId="0" bldLvl="0"/>
      <p:bldP spid="23569" grpId="0" bldLvl="0"/>
      <p:bldP spid="23570" grpId="0" bldLvl="0"/>
      <p:bldP spid="23572" grpId="0" bldLvl="0"/>
      <p:bldP spid="23574" grpId="0" bldLvl="0"/>
      <p:bldP spid="23576" grpId="0" bldLvl="0"/>
      <p:bldP spid="23577" grpId="0" bldLvl="0"/>
      <p:bldP spid="23579" grpId="0" bldLvl="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创建数组的函数</a:t>
            </a:r>
          </a:p>
        </p:txBody>
      </p:sp>
      <p:sp>
        <p:nvSpPr>
          <p:cNvPr id="24580" name="Rectangle 2"/>
          <p:cNvSpPr>
            <a:spLocks noChangeArrowheads="1"/>
          </p:cNvSpPr>
          <p:nvPr/>
        </p:nvSpPr>
        <p:spPr bwMode="auto">
          <a:xfrm>
            <a:off x="1619250" y="1311275"/>
            <a:ext cx="8351838"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2400">
                <a:latin typeface="Verdana" panose="020B0604030504040204" pitchFamily="34" charset="0"/>
                <a:sym typeface="Verdana" panose="020B0604030504040204" pitchFamily="34" charset="0"/>
              </a:rPr>
              <a:t>range()函数  </a:t>
            </a:r>
            <a:r>
              <a:rPr lang="en-US" altLang="zh-CN" sz="2400">
                <a:latin typeface="Verdana" panose="020B0604030504040204" pitchFamily="34" charset="0"/>
                <a:sym typeface="Verdana" panose="020B0604030504040204" pitchFamily="34" charset="0"/>
              </a:rPr>
              <a:t>range(1,100,2)</a:t>
            </a:r>
            <a:endParaRPr lang="zh-CN" altLang="en-US" sz="2400">
              <a:latin typeface="Verdana" panose="020B0604030504040204" pitchFamily="34" charset="0"/>
              <a:sym typeface="Verdana" panose="020B0604030504040204" pitchFamily="34" charset="0"/>
            </a:endParaRPr>
          </a:p>
        </p:txBody>
      </p:sp>
      <p:pic>
        <p:nvPicPr>
          <p:cNvPr id="24581" name="图片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88" y="1238250"/>
            <a:ext cx="6731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AutoShape 3"/>
          <p:cNvSpPr>
            <a:spLocks noChangeArrowheads="1"/>
          </p:cNvSpPr>
          <p:nvPr/>
        </p:nvSpPr>
        <p:spPr bwMode="auto">
          <a:xfrm>
            <a:off x="2171700" y="2068513"/>
            <a:ext cx="4560888" cy="4667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range( int low, int high [, int step])</a:t>
            </a:r>
          </a:p>
        </p:txBody>
      </p:sp>
      <p:pic>
        <p:nvPicPr>
          <p:cNvPr id="24583"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9325" y="1789113"/>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4" name="TextBox 11"/>
          <p:cNvSpPr>
            <a:spLocks noChangeArrowheads="1"/>
          </p:cNvSpPr>
          <p:nvPr/>
        </p:nvSpPr>
        <p:spPr bwMode="auto">
          <a:xfrm>
            <a:off x="1203325" y="2081213"/>
            <a:ext cx="59690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24585" name="Rectangle 2"/>
          <p:cNvSpPr>
            <a:spLocks noChangeArrowheads="1"/>
          </p:cNvSpPr>
          <p:nvPr/>
        </p:nvSpPr>
        <p:spPr bwMode="auto">
          <a:xfrm>
            <a:off x="179388" y="2957513"/>
            <a:ext cx="500380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array_combine()函数</a:t>
            </a:r>
          </a:p>
        </p:txBody>
      </p:sp>
      <p:sp>
        <p:nvSpPr>
          <p:cNvPr id="24586" name="AutoShape 3"/>
          <p:cNvSpPr>
            <a:spLocks noChangeArrowheads="1"/>
          </p:cNvSpPr>
          <p:nvPr/>
        </p:nvSpPr>
        <p:spPr bwMode="auto">
          <a:xfrm>
            <a:off x="2139950" y="3903663"/>
            <a:ext cx="5311775"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array_combine( array keys, array values)</a:t>
            </a:r>
          </a:p>
        </p:txBody>
      </p:sp>
      <p:pic>
        <p:nvPicPr>
          <p:cNvPr id="24587"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7575" y="3624263"/>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8" name="TextBox 11"/>
          <p:cNvSpPr>
            <a:spLocks noChangeArrowheads="1"/>
          </p:cNvSpPr>
          <p:nvPr/>
        </p:nvSpPr>
        <p:spPr bwMode="auto">
          <a:xfrm>
            <a:off x="1173163" y="3916363"/>
            <a:ext cx="59690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24589" name="图片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525" y="2881313"/>
            <a:ext cx="669925"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4580"/>
                                        </p:tgtEl>
                                        <p:attrNameLst>
                                          <p:attrName>style.visibility</p:attrName>
                                        </p:attrNameLst>
                                      </p:cBhvr>
                                      <p:to>
                                        <p:strVal val="visible"/>
                                      </p:to>
                                    </p:set>
                                    <p:animEffect transition="in" filter="blinds(horizontal)">
                                      <p:cBhvr>
                                        <p:cTn id="7" dur="500"/>
                                        <p:tgtEl>
                                          <p:spTgt spid="24580"/>
                                        </p:tgtEl>
                                      </p:cBhvr>
                                    </p:animEffect>
                                  </p:childTnLst>
                                </p:cTn>
                              </p:par>
                              <p:par>
                                <p:cTn id="8" presetID="3" presetClass="entr" presetSubtype="10" fill="hold" nodeType="withEffect">
                                  <p:stCondLst>
                                    <p:cond delay="0"/>
                                  </p:stCondLst>
                                  <p:childTnLst>
                                    <p:set>
                                      <p:cBhvr>
                                        <p:cTn id="9" dur="1" fill="hold">
                                          <p:stCondLst>
                                            <p:cond delay="0"/>
                                          </p:stCondLst>
                                        </p:cTn>
                                        <p:tgtEl>
                                          <p:spTgt spid="24581"/>
                                        </p:tgtEl>
                                        <p:attrNameLst>
                                          <p:attrName>style.visibility</p:attrName>
                                        </p:attrNameLst>
                                      </p:cBhvr>
                                      <p:to>
                                        <p:strVal val="visible"/>
                                      </p:to>
                                    </p:set>
                                    <p:animEffect transition="in" filter="blinds(horizontal)">
                                      <p:cBhvr>
                                        <p:cTn id="10" dur="500"/>
                                        <p:tgtEl>
                                          <p:spTgt spid="24581"/>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4584"/>
                                        </p:tgtEl>
                                        <p:attrNameLst>
                                          <p:attrName>style.visibility</p:attrName>
                                        </p:attrNameLst>
                                      </p:cBhvr>
                                      <p:to>
                                        <p:strVal val="visible"/>
                                      </p:to>
                                    </p:set>
                                    <p:animEffect filter="wipe(left)">
                                      <p:cBhvr>
                                        <p:cTn id="15" dur="500"/>
                                        <p:tgtEl>
                                          <p:spTgt spid="24584"/>
                                        </p:tgtEl>
                                      </p:cBhvr>
                                    </p:animEffect>
                                  </p:childTnLst>
                                </p:cTn>
                              </p:par>
                              <p:par>
                                <p:cTn id="16" presetID="22" presetClass="entr" presetSubtype="8" fill="hold" nodeType="withEffect">
                                  <p:stCondLst>
                                    <p:cond delay="0"/>
                                  </p:stCondLst>
                                  <p:childTnLst>
                                    <p:set>
                                      <p:cBhvr>
                                        <p:cTn id="17" dur="1" fill="hold">
                                          <p:stCondLst>
                                            <p:cond delay="0"/>
                                          </p:stCondLst>
                                        </p:cTn>
                                        <p:tgtEl>
                                          <p:spTgt spid="24583"/>
                                        </p:tgtEl>
                                        <p:attrNameLst>
                                          <p:attrName>style.visibility</p:attrName>
                                        </p:attrNameLst>
                                      </p:cBhvr>
                                      <p:to>
                                        <p:strVal val="visible"/>
                                      </p:to>
                                    </p:set>
                                    <p:animEffect filter="wipe(left)">
                                      <p:cBhvr>
                                        <p:cTn id="18" dur="500"/>
                                        <p:tgtEl>
                                          <p:spTgt spid="24583"/>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4582"/>
                                        </p:tgtEl>
                                        <p:attrNameLst>
                                          <p:attrName>style.visibility</p:attrName>
                                        </p:attrNameLst>
                                      </p:cBhvr>
                                      <p:to>
                                        <p:strVal val="visible"/>
                                      </p:to>
                                    </p:set>
                                    <p:animEffect filter="wipe(left)">
                                      <p:cBhvr>
                                        <p:cTn id="21" dur="500"/>
                                        <p:tgtEl>
                                          <p:spTgt spid="24582"/>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24585"/>
                                        </p:tgtEl>
                                        <p:attrNameLst>
                                          <p:attrName>style.visibility</p:attrName>
                                        </p:attrNameLst>
                                      </p:cBhvr>
                                      <p:to>
                                        <p:strVal val="visible"/>
                                      </p:to>
                                    </p:set>
                                    <p:animEffect transition="in" filter="blinds(horizontal)">
                                      <p:cBhvr>
                                        <p:cTn id="26" dur="500"/>
                                        <p:tgtEl>
                                          <p:spTgt spid="24585"/>
                                        </p:tgtEl>
                                      </p:cBhvr>
                                    </p:animEffect>
                                  </p:childTnLst>
                                </p:cTn>
                              </p:par>
                              <p:par>
                                <p:cTn id="27" presetID="3" presetClass="entr" presetSubtype="10" fill="hold" nodeType="withEffect">
                                  <p:stCondLst>
                                    <p:cond delay="0"/>
                                  </p:stCondLst>
                                  <p:childTnLst>
                                    <p:set>
                                      <p:cBhvr>
                                        <p:cTn id="28" dur="1" fill="hold">
                                          <p:stCondLst>
                                            <p:cond delay="0"/>
                                          </p:stCondLst>
                                        </p:cTn>
                                        <p:tgtEl>
                                          <p:spTgt spid="24589"/>
                                        </p:tgtEl>
                                        <p:attrNameLst>
                                          <p:attrName>style.visibility</p:attrName>
                                        </p:attrNameLst>
                                      </p:cBhvr>
                                      <p:to>
                                        <p:strVal val="visible"/>
                                      </p:to>
                                    </p:set>
                                    <p:animEffect transition="in" filter="blinds(horizontal)">
                                      <p:cBhvr>
                                        <p:cTn id="29" dur="500"/>
                                        <p:tgtEl>
                                          <p:spTgt spid="24589"/>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4588"/>
                                        </p:tgtEl>
                                        <p:attrNameLst>
                                          <p:attrName>style.visibility</p:attrName>
                                        </p:attrNameLst>
                                      </p:cBhvr>
                                      <p:to>
                                        <p:strVal val="visible"/>
                                      </p:to>
                                    </p:set>
                                    <p:animEffect filter="wipe(left)">
                                      <p:cBhvr>
                                        <p:cTn id="34" dur="500"/>
                                        <p:tgtEl>
                                          <p:spTgt spid="24588"/>
                                        </p:tgtEl>
                                      </p:cBhvr>
                                    </p:animEffect>
                                  </p:childTnLst>
                                </p:cTn>
                              </p:par>
                              <p:par>
                                <p:cTn id="35" presetID="22" presetClass="entr" presetSubtype="8" fill="hold" nodeType="withEffect">
                                  <p:stCondLst>
                                    <p:cond delay="0"/>
                                  </p:stCondLst>
                                  <p:childTnLst>
                                    <p:set>
                                      <p:cBhvr>
                                        <p:cTn id="36" dur="1" fill="hold">
                                          <p:stCondLst>
                                            <p:cond delay="0"/>
                                          </p:stCondLst>
                                        </p:cTn>
                                        <p:tgtEl>
                                          <p:spTgt spid="24587"/>
                                        </p:tgtEl>
                                        <p:attrNameLst>
                                          <p:attrName>style.visibility</p:attrName>
                                        </p:attrNameLst>
                                      </p:cBhvr>
                                      <p:to>
                                        <p:strVal val="visible"/>
                                      </p:to>
                                    </p:set>
                                    <p:animEffect filter="wipe(left)">
                                      <p:cBhvr>
                                        <p:cTn id="37" dur="500"/>
                                        <p:tgtEl>
                                          <p:spTgt spid="2458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4586"/>
                                        </p:tgtEl>
                                        <p:attrNameLst>
                                          <p:attrName>style.visibility</p:attrName>
                                        </p:attrNameLst>
                                      </p:cBhvr>
                                      <p:to>
                                        <p:strVal val="visible"/>
                                      </p:to>
                                    </p:set>
                                    <p:animEffect filter="wipe(left)">
                                      <p:cBhvr>
                                        <p:cTn id="40" dur="500"/>
                                        <p:tgtEl>
                                          <p:spTgt spid="245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bldLvl="0"/>
      <p:bldP spid="24582" grpId="0" bldLvl="0" animBg="1"/>
      <p:bldP spid="24584" grpId="0" bldLvl="0"/>
      <p:bldP spid="24585" grpId="0" bldLvl="0"/>
      <p:bldP spid="24586" grpId="0" bldLvl="0" animBg="1"/>
      <p:bldP spid="24588" grpId="0" bldLvl="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创建数组的函数</a:t>
            </a:r>
            <a:endParaRPr lang="en-US" altLang="zh-CN" sz="1800">
              <a:latin typeface="Arial" panose="020B0604020202020204" pitchFamily="34" charset="0"/>
            </a:endParaRPr>
          </a:p>
        </p:txBody>
      </p:sp>
      <p:sp>
        <p:nvSpPr>
          <p:cNvPr id="25604" name="Rectangle 2"/>
          <p:cNvSpPr>
            <a:spLocks noChangeArrowheads="1"/>
          </p:cNvSpPr>
          <p:nvPr/>
        </p:nvSpPr>
        <p:spPr bwMode="auto">
          <a:xfrm>
            <a:off x="215900" y="133350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array_fill()函数</a:t>
            </a:r>
          </a:p>
        </p:txBody>
      </p:sp>
      <p:sp>
        <p:nvSpPr>
          <p:cNvPr id="25605" name="AutoShape 3"/>
          <p:cNvSpPr>
            <a:spLocks noChangeArrowheads="1"/>
          </p:cNvSpPr>
          <p:nvPr/>
        </p:nvSpPr>
        <p:spPr bwMode="auto">
          <a:xfrm>
            <a:off x="2122488" y="2139950"/>
            <a:ext cx="5964237"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array_fill( int start_index, int num, mixed value)</a:t>
            </a:r>
          </a:p>
        </p:txBody>
      </p:sp>
      <p:pic>
        <p:nvPicPr>
          <p:cNvPr id="25606"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186055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7" name="TextBox 11"/>
          <p:cNvSpPr>
            <a:spLocks noChangeArrowheads="1"/>
          </p:cNvSpPr>
          <p:nvPr/>
        </p:nvSpPr>
        <p:spPr bwMode="auto">
          <a:xfrm>
            <a:off x="1154113" y="2152650"/>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25608" name="图片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1988" y="1225550"/>
            <a:ext cx="6604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9" name="Rectangle 2"/>
          <p:cNvSpPr>
            <a:spLocks noChangeArrowheads="1"/>
          </p:cNvSpPr>
          <p:nvPr/>
        </p:nvSpPr>
        <p:spPr bwMode="auto">
          <a:xfrm>
            <a:off x="179388" y="3133725"/>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array_pad()函数</a:t>
            </a:r>
          </a:p>
        </p:txBody>
      </p:sp>
      <p:sp>
        <p:nvSpPr>
          <p:cNvPr id="25610" name="AutoShape 3"/>
          <p:cNvSpPr>
            <a:spLocks noChangeArrowheads="1"/>
          </p:cNvSpPr>
          <p:nvPr/>
        </p:nvSpPr>
        <p:spPr bwMode="auto">
          <a:xfrm>
            <a:off x="1779588" y="3902075"/>
            <a:ext cx="6716712" cy="4667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array_pad( array input, int pad_size, mixed pad_value)</a:t>
            </a:r>
          </a:p>
        </p:txBody>
      </p:sp>
      <p:pic>
        <p:nvPicPr>
          <p:cNvPr id="25611"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213" y="3621088"/>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2" name="TextBox 11"/>
          <p:cNvSpPr>
            <a:spLocks noChangeArrowheads="1"/>
          </p:cNvSpPr>
          <p:nvPr/>
        </p:nvSpPr>
        <p:spPr bwMode="auto">
          <a:xfrm>
            <a:off x="812800" y="3913188"/>
            <a:ext cx="59690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25613" name="图片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700" y="3040063"/>
            <a:ext cx="655638" cy="65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5604"/>
                                        </p:tgtEl>
                                        <p:attrNameLst>
                                          <p:attrName>style.visibility</p:attrName>
                                        </p:attrNameLst>
                                      </p:cBhvr>
                                      <p:to>
                                        <p:strVal val="visible"/>
                                      </p:to>
                                    </p:set>
                                    <p:animEffect transition="in" filter="blinds(horizontal)">
                                      <p:cBhvr>
                                        <p:cTn id="7" dur="500"/>
                                        <p:tgtEl>
                                          <p:spTgt spid="25604"/>
                                        </p:tgtEl>
                                      </p:cBhvr>
                                    </p:animEffect>
                                  </p:childTnLst>
                                </p:cTn>
                              </p:par>
                              <p:par>
                                <p:cTn id="8" presetID="3" presetClass="entr" presetSubtype="10" fill="hold" nodeType="withEffect">
                                  <p:stCondLst>
                                    <p:cond delay="0"/>
                                  </p:stCondLst>
                                  <p:childTnLst>
                                    <p:set>
                                      <p:cBhvr>
                                        <p:cTn id="9" dur="1" fill="hold">
                                          <p:stCondLst>
                                            <p:cond delay="0"/>
                                          </p:stCondLst>
                                        </p:cTn>
                                        <p:tgtEl>
                                          <p:spTgt spid="25608"/>
                                        </p:tgtEl>
                                        <p:attrNameLst>
                                          <p:attrName>style.visibility</p:attrName>
                                        </p:attrNameLst>
                                      </p:cBhvr>
                                      <p:to>
                                        <p:strVal val="visible"/>
                                      </p:to>
                                    </p:set>
                                    <p:animEffect transition="in" filter="blinds(horizontal)">
                                      <p:cBhvr>
                                        <p:cTn id="10" dur="500"/>
                                        <p:tgtEl>
                                          <p:spTgt spid="2560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5607"/>
                                        </p:tgtEl>
                                        <p:attrNameLst>
                                          <p:attrName>style.visibility</p:attrName>
                                        </p:attrNameLst>
                                      </p:cBhvr>
                                      <p:to>
                                        <p:strVal val="visible"/>
                                      </p:to>
                                    </p:set>
                                    <p:animEffect filter="wipe(left)">
                                      <p:cBhvr>
                                        <p:cTn id="15" dur="500"/>
                                        <p:tgtEl>
                                          <p:spTgt spid="25607"/>
                                        </p:tgtEl>
                                      </p:cBhvr>
                                    </p:animEffect>
                                  </p:childTnLst>
                                </p:cTn>
                              </p:par>
                              <p:par>
                                <p:cTn id="16" presetID="22" presetClass="entr" presetSubtype="8" fill="hold" nodeType="withEffect">
                                  <p:stCondLst>
                                    <p:cond delay="0"/>
                                  </p:stCondLst>
                                  <p:childTnLst>
                                    <p:set>
                                      <p:cBhvr>
                                        <p:cTn id="17" dur="1" fill="hold">
                                          <p:stCondLst>
                                            <p:cond delay="0"/>
                                          </p:stCondLst>
                                        </p:cTn>
                                        <p:tgtEl>
                                          <p:spTgt spid="25606"/>
                                        </p:tgtEl>
                                        <p:attrNameLst>
                                          <p:attrName>style.visibility</p:attrName>
                                        </p:attrNameLst>
                                      </p:cBhvr>
                                      <p:to>
                                        <p:strVal val="visible"/>
                                      </p:to>
                                    </p:set>
                                    <p:animEffect filter="wipe(left)">
                                      <p:cBhvr>
                                        <p:cTn id="18" dur="500"/>
                                        <p:tgtEl>
                                          <p:spTgt spid="25606"/>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5605"/>
                                        </p:tgtEl>
                                        <p:attrNameLst>
                                          <p:attrName>style.visibility</p:attrName>
                                        </p:attrNameLst>
                                      </p:cBhvr>
                                      <p:to>
                                        <p:strVal val="visible"/>
                                      </p:to>
                                    </p:set>
                                    <p:animEffect filter="wipe(left)">
                                      <p:cBhvr>
                                        <p:cTn id="21" dur="500"/>
                                        <p:tgtEl>
                                          <p:spTgt spid="25605"/>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25609"/>
                                        </p:tgtEl>
                                        <p:attrNameLst>
                                          <p:attrName>style.visibility</p:attrName>
                                        </p:attrNameLst>
                                      </p:cBhvr>
                                      <p:to>
                                        <p:strVal val="visible"/>
                                      </p:to>
                                    </p:set>
                                    <p:animEffect transition="in" filter="blinds(horizontal)">
                                      <p:cBhvr>
                                        <p:cTn id="26" dur="500"/>
                                        <p:tgtEl>
                                          <p:spTgt spid="25609"/>
                                        </p:tgtEl>
                                      </p:cBhvr>
                                    </p:animEffect>
                                  </p:childTnLst>
                                </p:cTn>
                              </p:par>
                              <p:par>
                                <p:cTn id="27" presetID="3" presetClass="entr" presetSubtype="10" fill="hold" nodeType="withEffect">
                                  <p:stCondLst>
                                    <p:cond delay="0"/>
                                  </p:stCondLst>
                                  <p:childTnLst>
                                    <p:set>
                                      <p:cBhvr>
                                        <p:cTn id="28" dur="1" fill="hold">
                                          <p:stCondLst>
                                            <p:cond delay="0"/>
                                          </p:stCondLst>
                                        </p:cTn>
                                        <p:tgtEl>
                                          <p:spTgt spid="25613"/>
                                        </p:tgtEl>
                                        <p:attrNameLst>
                                          <p:attrName>style.visibility</p:attrName>
                                        </p:attrNameLst>
                                      </p:cBhvr>
                                      <p:to>
                                        <p:strVal val="visible"/>
                                      </p:to>
                                    </p:set>
                                    <p:animEffect transition="in" filter="blinds(horizontal)">
                                      <p:cBhvr>
                                        <p:cTn id="29" dur="500"/>
                                        <p:tgtEl>
                                          <p:spTgt spid="25613"/>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5612"/>
                                        </p:tgtEl>
                                        <p:attrNameLst>
                                          <p:attrName>style.visibility</p:attrName>
                                        </p:attrNameLst>
                                      </p:cBhvr>
                                      <p:to>
                                        <p:strVal val="visible"/>
                                      </p:to>
                                    </p:set>
                                    <p:animEffect filter="wipe(left)">
                                      <p:cBhvr>
                                        <p:cTn id="34" dur="500"/>
                                        <p:tgtEl>
                                          <p:spTgt spid="25612"/>
                                        </p:tgtEl>
                                      </p:cBhvr>
                                    </p:animEffect>
                                  </p:childTnLst>
                                </p:cTn>
                              </p:par>
                              <p:par>
                                <p:cTn id="35" presetID="22" presetClass="entr" presetSubtype="8" fill="hold" nodeType="withEffect">
                                  <p:stCondLst>
                                    <p:cond delay="0"/>
                                  </p:stCondLst>
                                  <p:childTnLst>
                                    <p:set>
                                      <p:cBhvr>
                                        <p:cTn id="36" dur="1" fill="hold">
                                          <p:stCondLst>
                                            <p:cond delay="0"/>
                                          </p:stCondLst>
                                        </p:cTn>
                                        <p:tgtEl>
                                          <p:spTgt spid="25611"/>
                                        </p:tgtEl>
                                        <p:attrNameLst>
                                          <p:attrName>style.visibility</p:attrName>
                                        </p:attrNameLst>
                                      </p:cBhvr>
                                      <p:to>
                                        <p:strVal val="visible"/>
                                      </p:to>
                                    </p:set>
                                    <p:animEffect filter="wipe(left)">
                                      <p:cBhvr>
                                        <p:cTn id="37" dur="500"/>
                                        <p:tgtEl>
                                          <p:spTgt spid="2561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5610"/>
                                        </p:tgtEl>
                                        <p:attrNameLst>
                                          <p:attrName>style.visibility</p:attrName>
                                        </p:attrNameLst>
                                      </p:cBhvr>
                                      <p:to>
                                        <p:strVal val="visible"/>
                                      </p:to>
                                    </p:set>
                                    <p:animEffect filter="wipe(left)">
                                      <p:cBhvr>
                                        <p:cTn id="40" dur="500"/>
                                        <p:tgtEl>
                                          <p:spTgt spid="256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bldLvl="0"/>
      <p:bldP spid="25605" grpId="0" bldLvl="0" animBg="1"/>
      <p:bldP spid="25607" grpId="0" bldLvl="0"/>
      <p:bldP spid="25609" grpId="0" bldLvl="0"/>
      <p:bldP spid="25610" grpId="0" bldLvl="0" animBg="1"/>
      <p:bldP spid="25612" grpId="0" bldLvl="0"/>
    </p:bld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5122"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8175" y="1166813"/>
            <a:ext cx="4751388"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 Box 14"/>
          <p:cNvSpPr>
            <a:spLocks noChangeArrowheads="1"/>
          </p:cNvSpPr>
          <p:nvPr/>
        </p:nvSpPr>
        <p:spPr bwMode="auto">
          <a:xfrm>
            <a:off x="2751138" y="1311275"/>
            <a:ext cx="260826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500" b="1">
                <a:solidFill>
                  <a:schemeClr val="bg1"/>
                </a:solidFill>
                <a:latin typeface="Arial" panose="020B0604020202020204" pitchFamily="34" charset="0"/>
                <a:sym typeface="Arial" panose="020B0604020202020204" pitchFamily="34" charset="0"/>
              </a:rPr>
              <a:t>01         </a:t>
            </a:r>
            <a:r>
              <a:rPr lang="zh-CN" altLang="en-US" sz="1500" b="1">
                <a:solidFill>
                  <a:schemeClr val="bg1"/>
                </a:solidFill>
                <a:latin typeface="Arial" panose="020B0604020202020204" pitchFamily="34" charset="0"/>
                <a:ea typeface="黑体" panose="02010609060101010101" pitchFamily="49" charset="-122"/>
                <a:sym typeface="Arial" panose="020B0604020202020204" pitchFamily="34" charset="0"/>
              </a:rPr>
              <a:t>数组概述</a:t>
            </a:r>
            <a:r>
              <a:rPr lang="zh-CN" altLang="en-US" sz="1800">
                <a:latin typeface="Arial" panose="020B0604020202020204" pitchFamily="34" charset="0"/>
                <a:sym typeface="Arial" panose="020B0604020202020204" pitchFamily="34" charset="0"/>
              </a:rPr>
              <a:t> </a:t>
            </a:r>
          </a:p>
        </p:txBody>
      </p:sp>
      <p:pic>
        <p:nvPicPr>
          <p:cNvPr id="5124"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1924050"/>
            <a:ext cx="4751388"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ext Box 14"/>
          <p:cNvSpPr>
            <a:spLocks noChangeArrowheads="1"/>
          </p:cNvSpPr>
          <p:nvPr/>
        </p:nvSpPr>
        <p:spPr bwMode="auto">
          <a:xfrm>
            <a:off x="2751138" y="2066925"/>
            <a:ext cx="260826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500" b="1" dirty="0">
                <a:solidFill>
                  <a:schemeClr val="bg1"/>
                </a:solidFill>
                <a:latin typeface="Arial" panose="020B0604020202020204" pitchFamily="34" charset="0"/>
                <a:ea typeface="黑体" panose="02010609060101010101" pitchFamily="49" charset="-122"/>
                <a:sym typeface="Arial" panose="020B0604020202020204" pitchFamily="34" charset="0"/>
              </a:rPr>
              <a:t>02         </a:t>
            </a:r>
            <a:r>
              <a:rPr lang="zh-CN" altLang="en-US" sz="15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遍历与输出数组</a:t>
            </a:r>
            <a:r>
              <a:rPr lang="zh-CN" altLang="en-US" sz="1800" dirty="0" smtClean="0">
                <a:latin typeface="Arial" panose="020B0604020202020204" pitchFamily="34" charset="0"/>
                <a:sym typeface="Arial" panose="020B0604020202020204" pitchFamily="34" charset="0"/>
              </a:rPr>
              <a:t> </a:t>
            </a:r>
            <a:endParaRPr lang="zh-CN" altLang="en-US" sz="1800" dirty="0">
              <a:latin typeface="Arial" panose="020B0604020202020204" pitchFamily="34" charset="0"/>
              <a:sym typeface="Arial" panose="020B0604020202020204" pitchFamily="34" charset="0"/>
            </a:endParaRPr>
          </a:p>
        </p:txBody>
      </p:sp>
      <p:pic>
        <p:nvPicPr>
          <p:cNvPr id="5126"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8175" y="2679700"/>
            <a:ext cx="4751388"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7" name="Text Box 14"/>
          <p:cNvSpPr>
            <a:spLocks noChangeArrowheads="1"/>
          </p:cNvSpPr>
          <p:nvPr/>
        </p:nvSpPr>
        <p:spPr bwMode="auto">
          <a:xfrm>
            <a:off x="2738384" y="2855096"/>
            <a:ext cx="260826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500" b="1" dirty="0" smtClean="0">
                <a:solidFill>
                  <a:schemeClr val="bg1"/>
                </a:solidFill>
                <a:latin typeface="Arial" panose="020B0604020202020204" pitchFamily="34" charset="0"/>
                <a:sym typeface="Arial" panose="020B0604020202020204" pitchFamily="34" charset="0"/>
              </a:rPr>
              <a:t>03         </a:t>
            </a:r>
            <a:r>
              <a:rPr lang="zh-CN" altLang="en-US" sz="1500" b="1" dirty="0" smtClean="0">
                <a:solidFill>
                  <a:schemeClr val="bg1"/>
                </a:solidFill>
                <a:latin typeface="Arial" panose="020B0604020202020204" pitchFamily="34" charset="0"/>
                <a:sym typeface="Arial" panose="020B0604020202020204" pitchFamily="34" charset="0"/>
              </a:rPr>
              <a:t>数组函数及其应用 </a:t>
            </a:r>
            <a:r>
              <a:rPr lang="zh-CN" altLang="en-US" sz="15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 </a:t>
            </a:r>
            <a:endParaRPr lang="zh-CN" altLang="en-US" sz="1500" b="1" dirty="0">
              <a:solidFill>
                <a:schemeClr val="bg1"/>
              </a:solidFill>
              <a:latin typeface="Arial" panose="020B0604020202020204" pitchFamily="34" charset="0"/>
              <a:ea typeface="黑体" panose="02010609060101010101" pitchFamily="49" charset="-122"/>
              <a:sym typeface="Arial" panose="020B0604020202020204" pitchFamily="34" charset="0"/>
            </a:endParaRPr>
          </a:p>
        </p:txBody>
      </p:sp>
      <p:pic>
        <p:nvPicPr>
          <p:cNvPr id="5128"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3435350"/>
            <a:ext cx="4751388"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9" name="Text Box 14"/>
          <p:cNvSpPr>
            <a:spLocks noChangeArrowheads="1"/>
          </p:cNvSpPr>
          <p:nvPr/>
        </p:nvSpPr>
        <p:spPr bwMode="auto">
          <a:xfrm>
            <a:off x="2751138" y="3579813"/>
            <a:ext cx="260826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500" b="1" dirty="0">
                <a:solidFill>
                  <a:schemeClr val="bg1"/>
                </a:solidFill>
                <a:latin typeface="Arial" panose="020B0604020202020204" pitchFamily="34" charset="0"/>
                <a:ea typeface="黑体" panose="02010609060101010101" pitchFamily="49" charset="-122"/>
                <a:sym typeface="Arial" panose="020B0604020202020204" pitchFamily="34" charset="0"/>
              </a:rPr>
              <a:t>04         </a:t>
            </a:r>
            <a:r>
              <a:rPr lang="zh-CN" altLang="en-US" sz="15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认识字符串</a:t>
            </a:r>
            <a:endParaRPr lang="zh-CN" altLang="en-US" sz="1800" dirty="0">
              <a:latin typeface="Arial" panose="020B0604020202020204" pitchFamily="34" charset="0"/>
              <a:sym typeface="Arial" panose="020B0604020202020204" pitchFamily="34" charset="0"/>
            </a:endParaRPr>
          </a:p>
        </p:txBody>
      </p:sp>
      <p:pic>
        <p:nvPicPr>
          <p:cNvPr id="5130"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8175" y="4192588"/>
            <a:ext cx="4751388"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1" name="Text Box 14"/>
          <p:cNvSpPr>
            <a:spLocks noChangeArrowheads="1"/>
          </p:cNvSpPr>
          <p:nvPr/>
        </p:nvSpPr>
        <p:spPr bwMode="auto">
          <a:xfrm>
            <a:off x="2751138" y="4335463"/>
            <a:ext cx="260826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500" b="1" dirty="0" smtClean="0">
                <a:solidFill>
                  <a:schemeClr val="bg1"/>
                </a:solidFill>
                <a:latin typeface="Arial" panose="020B0604020202020204" pitchFamily="34" charset="0"/>
                <a:sym typeface="Arial" panose="020B0604020202020204" pitchFamily="34" charset="0"/>
              </a:rPr>
              <a:t>05</a:t>
            </a:r>
            <a:endParaRPr lang="zh-CN" altLang="en-US" sz="1800" dirty="0">
              <a:latin typeface="Arial" panose="020B0604020202020204" pitchFamily="34" charset="0"/>
              <a:sym typeface="Arial" panose="020B0604020202020204" pitchFamily="34" charset="0"/>
            </a:endParaRPr>
          </a:p>
        </p:txBody>
      </p:sp>
      <p:sp>
        <p:nvSpPr>
          <p:cNvPr id="12" name="Text Box 14"/>
          <p:cNvSpPr>
            <a:spLocks noChangeArrowheads="1"/>
          </p:cNvSpPr>
          <p:nvPr/>
        </p:nvSpPr>
        <p:spPr bwMode="auto">
          <a:xfrm>
            <a:off x="2751138" y="4335463"/>
            <a:ext cx="260826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500" b="1" dirty="0">
                <a:solidFill>
                  <a:schemeClr val="bg1"/>
                </a:solidFill>
                <a:latin typeface="Arial" panose="020B0604020202020204" pitchFamily="34" charset="0"/>
                <a:ea typeface="黑体" panose="02010609060101010101" pitchFamily="49" charset="-122"/>
                <a:sym typeface="Arial" panose="020B0604020202020204" pitchFamily="34" charset="0"/>
              </a:rPr>
              <a:t>04         </a:t>
            </a:r>
            <a:r>
              <a:rPr lang="zh-CN" altLang="en-US" sz="15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字符串处理函数</a:t>
            </a:r>
            <a:endParaRPr lang="zh-CN" altLang="en-US" sz="1800" dirty="0">
              <a:latin typeface="Arial" panose="020B0604020202020204" pitchFamily="34" charset="0"/>
              <a:sym typeface="Arial" panose="020B0604020202020204" pitchFamily="34"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filter="wipe(left)">
                                      <p:cBhvr>
                                        <p:cTn id="7" dur="500"/>
                                        <p:tgtEl>
                                          <p:spTgt spid="5123"/>
                                        </p:tgtEl>
                                      </p:cBhvr>
                                    </p:animEffect>
                                  </p:childTnLst>
                                </p:cTn>
                              </p:par>
                              <p:par>
                                <p:cTn id="8" presetID="22" presetClass="entr" presetSubtype="8" fill="hold" nodeType="withEffect">
                                  <p:stCondLst>
                                    <p:cond delay="0"/>
                                  </p:stCondLst>
                                  <p:childTnLst>
                                    <p:set>
                                      <p:cBhvr>
                                        <p:cTn id="9" dur="1" fill="hold">
                                          <p:stCondLst>
                                            <p:cond delay="0"/>
                                          </p:stCondLst>
                                        </p:cTn>
                                        <p:tgtEl>
                                          <p:spTgt spid="5122"/>
                                        </p:tgtEl>
                                        <p:attrNameLst>
                                          <p:attrName>style.visibility</p:attrName>
                                        </p:attrNameLst>
                                      </p:cBhvr>
                                      <p:to>
                                        <p:strVal val="visible"/>
                                      </p:to>
                                    </p:set>
                                    <p:animEffect filter="wipe(left)">
                                      <p:cBhvr>
                                        <p:cTn id="10" dur="500"/>
                                        <p:tgtEl>
                                          <p:spTgt spid="512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125"/>
                                        </p:tgtEl>
                                        <p:attrNameLst>
                                          <p:attrName>style.visibility</p:attrName>
                                        </p:attrNameLst>
                                      </p:cBhvr>
                                      <p:to>
                                        <p:strVal val="visible"/>
                                      </p:to>
                                    </p:set>
                                    <p:animEffect filter="wipe(left)">
                                      <p:cBhvr>
                                        <p:cTn id="15" dur="500"/>
                                        <p:tgtEl>
                                          <p:spTgt spid="5125"/>
                                        </p:tgtEl>
                                      </p:cBhvr>
                                    </p:animEffect>
                                  </p:childTnLst>
                                </p:cTn>
                              </p:par>
                              <p:par>
                                <p:cTn id="16" presetID="22" presetClass="entr" presetSubtype="8" fill="hold" nodeType="withEffect">
                                  <p:stCondLst>
                                    <p:cond delay="0"/>
                                  </p:stCondLst>
                                  <p:childTnLst>
                                    <p:set>
                                      <p:cBhvr>
                                        <p:cTn id="17" dur="1" fill="hold">
                                          <p:stCondLst>
                                            <p:cond delay="0"/>
                                          </p:stCondLst>
                                        </p:cTn>
                                        <p:tgtEl>
                                          <p:spTgt spid="5124"/>
                                        </p:tgtEl>
                                        <p:attrNameLst>
                                          <p:attrName>style.visibility</p:attrName>
                                        </p:attrNameLst>
                                      </p:cBhvr>
                                      <p:to>
                                        <p:strVal val="visible"/>
                                      </p:to>
                                    </p:set>
                                    <p:animEffect filter="wipe(left)">
                                      <p:cBhvr>
                                        <p:cTn id="18" dur="500"/>
                                        <p:tgtEl>
                                          <p:spTgt spid="512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127"/>
                                        </p:tgtEl>
                                        <p:attrNameLst>
                                          <p:attrName>style.visibility</p:attrName>
                                        </p:attrNameLst>
                                      </p:cBhvr>
                                      <p:to>
                                        <p:strVal val="visible"/>
                                      </p:to>
                                    </p:set>
                                    <p:animEffect filter="wipe(left)">
                                      <p:cBhvr>
                                        <p:cTn id="23" dur="500"/>
                                        <p:tgtEl>
                                          <p:spTgt spid="5127"/>
                                        </p:tgtEl>
                                      </p:cBhvr>
                                    </p:animEffect>
                                  </p:childTnLst>
                                </p:cTn>
                              </p:par>
                              <p:par>
                                <p:cTn id="24" presetID="22" presetClass="entr" presetSubtype="8" fill="hold" nodeType="withEffect">
                                  <p:stCondLst>
                                    <p:cond delay="0"/>
                                  </p:stCondLst>
                                  <p:childTnLst>
                                    <p:set>
                                      <p:cBhvr>
                                        <p:cTn id="25" dur="1" fill="hold">
                                          <p:stCondLst>
                                            <p:cond delay="0"/>
                                          </p:stCondLst>
                                        </p:cTn>
                                        <p:tgtEl>
                                          <p:spTgt spid="5126"/>
                                        </p:tgtEl>
                                        <p:attrNameLst>
                                          <p:attrName>style.visibility</p:attrName>
                                        </p:attrNameLst>
                                      </p:cBhvr>
                                      <p:to>
                                        <p:strVal val="visible"/>
                                      </p:to>
                                    </p:set>
                                    <p:animEffect filter="wipe(left)">
                                      <p:cBhvr>
                                        <p:cTn id="26" dur="500"/>
                                        <p:tgtEl>
                                          <p:spTgt spid="5126"/>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5129"/>
                                        </p:tgtEl>
                                        <p:attrNameLst>
                                          <p:attrName>style.visibility</p:attrName>
                                        </p:attrNameLst>
                                      </p:cBhvr>
                                      <p:to>
                                        <p:strVal val="visible"/>
                                      </p:to>
                                    </p:set>
                                    <p:animEffect filter="wipe(left)">
                                      <p:cBhvr>
                                        <p:cTn id="31" dur="500"/>
                                        <p:tgtEl>
                                          <p:spTgt spid="5129"/>
                                        </p:tgtEl>
                                      </p:cBhvr>
                                    </p:animEffect>
                                  </p:childTnLst>
                                </p:cTn>
                              </p:par>
                              <p:par>
                                <p:cTn id="32" presetID="22" presetClass="entr" presetSubtype="8" fill="hold" nodeType="withEffect">
                                  <p:stCondLst>
                                    <p:cond delay="0"/>
                                  </p:stCondLst>
                                  <p:childTnLst>
                                    <p:set>
                                      <p:cBhvr>
                                        <p:cTn id="33" dur="1" fill="hold">
                                          <p:stCondLst>
                                            <p:cond delay="0"/>
                                          </p:stCondLst>
                                        </p:cTn>
                                        <p:tgtEl>
                                          <p:spTgt spid="5128"/>
                                        </p:tgtEl>
                                        <p:attrNameLst>
                                          <p:attrName>style.visibility</p:attrName>
                                        </p:attrNameLst>
                                      </p:cBhvr>
                                      <p:to>
                                        <p:strVal val="visible"/>
                                      </p:to>
                                    </p:set>
                                    <p:animEffect filter="wipe(left)">
                                      <p:cBhvr>
                                        <p:cTn id="34" dur="500"/>
                                        <p:tgtEl>
                                          <p:spTgt spid="5128"/>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5131"/>
                                        </p:tgtEl>
                                        <p:attrNameLst>
                                          <p:attrName>style.visibility</p:attrName>
                                        </p:attrNameLst>
                                      </p:cBhvr>
                                      <p:to>
                                        <p:strVal val="visible"/>
                                      </p:to>
                                    </p:set>
                                    <p:animEffect filter="wipe(left)">
                                      <p:cBhvr>
                                        <p:cTn id="39" dur="500"/>
                                        <p:tgtEl>
                                          <p:spTgt spid="5131"/>
                                        </p:tgtEl>
                                      </p:cBhvr>
                                    </p:animEffect>
                                  </p:childTnLst>
                                </p:cTn>
                              </p:par>
                              <p:par>
                                <p:cTn id="40" presetID="22" presetClass="entr" presetSubtype="8" fill="hold" nodeType="withEffect">
                                  <p:stCondLst>
                                    <p:cond delay="0"/>
                                  </p:stCondLst>
                                  <p:childTnLst>
                                    <p:set>
                                      <p:cBhvr>
                                        <p:cTn id="41" dur="1" fill="hold">
                                          <p:stCondLst>
                                            <p:cond delay="0"/>
                                          </p:stCondLst>
                                        </p:cTn>
                                        <p:tgtEl>
                                          <p:spTgt spid="5130"/>
                                        </p:tgtEl>
                                        <p:attrNameLst>
                                          <p:attrName>style.visibility</p:attrName>
                                        </p:attrNameLst>
                                      </p:cBhvr>
                                      <p:to>
                                        <p:strVal val="visible"/>
                                      </p:to>
                                    </p:set>
                                    <p:animEffect filter="wipe(left)">
                                      <p:cBhvr>
                                        <p:cTn id="42" dur="500"/>
                                        <p:tgtEl>
                                          <p:spTgt spid="513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filter="wipe(left)">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ldLvl="0"/>
      <p:bldP spid="5125" grpId="0" bldLvl="0"/>
      <p:bldP spid="5127" grpId="0" bldLvl="0"/>
      <p:bldP spid="5129" grpId="0" bldLvl="0"/>
      <p:bldP spid="5131" grpId="0" bldLvl="0"/>
      <p:bldP spid="12" grpId="0" bldLvl="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创建数组的函数</a:t>
            </a:r>
            <a:endParaRPr lang="en-US" altLang="zh-CN" sz="1800">
              <a:latin typeface="Arial" panose="020B0604020202020204" pitchFamily="34" charset="0"/>
            </a:endParaRPr>
          </a:p>
        </p:txBody>
      </p:sp>
      <p:sp>
        <p:nvSpPr>
          <p:cNvPr id="26628" name="Rectangle 2"/>
          <p:cNvSpPr>
            <a:spLocks noChangeArrowheads="1"/>
          </p:cNvSpPr>
          <p:nvPr/>
        </p:nvSpPr>
        <p:spPr bwMode="auto">
          <a:xfrm>
            <a:off x="215900" y="1622425"/>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explode()函数</a:t>
            </a:r>
          </a:p>
        </p:txBody>
      </p:sp>
      <p:sp>
        <p:nvSpPr>
          <p:cNvPr id="26629" name="AutoShape 3"/>
          <p:cNvSpPr>
            <a:spLocks noChangeArrowheads="1"/>
          </p:cNvSpPr>
          <p:nvPr/>
        </p:nvSpPr>
        <p:spPr bwMode="auto">
          <a:xfrm>
            <a:off x="2136775" y="2563813"/>
            <a:ext cx="5748338"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explode(string separator,string str,[int limit])</a:t>
            </a:r>
          </a:p>
        </p:txBody>
      </p:sp>
      <p:pic>
        <p:nvPicPr>
          <p:cNvPr id="26630"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284413"/>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1" name="TextBox 11"/>
          <p:cNvSpPr>
            <a:spLocks noChangeArrowheads="1"/>
          </p:cNvSpPr>
          <p:nvPr/>
        </p:nvSpPr>
        <p:spPr bwMode="auto">
          <a:xfrm>
            <a:off x="1168400" y="2576513"/>
            <a:ext cx="59690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26632" name="Picture 8" descr="按扭-6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1528763"/>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6628"/>
                                        </p:tgtEl>
                                        <p:attrNameLst>
                                          <p:attrName>style.visibility</p:attrName>
                                        </p:attrNameLst>
                                      </p:cBhvr>
                                      <p:to>
                                        <p:strVal val="visible"/>
                                      </p:to>
                                    </p:set>
                                    <p:animEffect transition="in" filter="blinds(horizontal)">
                                      <p:cBhvr>
                                        <p:cTn id="7" dur="500"/>
                                        <p:tgtEl>
                                          <p:spTgt spid="26628"/>
                                        </p:tgtEl>
                                      </p:cBhvr>
                                    </p:animEffect>
                                  </p:childTnLst>
                                </p:cTn>
                              </p:par>
                              <p:par>
                                <p:cTn id="8" presetID="3" presetClass="entr" presetSubtype="10" fill="hold" nodeType="withEffect">
                                  <p:stCondLst>
                                    <p:cond delay="0"/>
                                  </p:stCondLst>
                                  <p:childTnLst>
                                    <p:set>
                                      <p:cBhvr>
                                        <p:cTn id="9" dur="1" fill="hold">
                                          <p:stCondLst>
                                            <p:cond delay="0"/>
                                          </p:stCondLst>
                                        </p:cTn>
                                        <p:tgtEl>
                                          <p:spTgt spid="26632"/>
                                        </p:tgtEl>
                                        <p:attrNameLst>
                                          <p:attrName>style.visibility</p:attrName>
                                        </p:attrNameLst>
                                      </p:cBhvr>
                                      <p:to>
                                        <p:strVal val="visible"/>
                                      </p:to>
                                    </p:set>
                                    <p:animEffect transition="in" filter="blinds(horizontal)">
                                      <p:cBhvr>
                                        <p:cTn id="10" dur="500"/>
                                        <p:tgtEl>
                                          <p:spTgt spid="2663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6631"/>
                                        </p:tgtEl>
                                        <p:attrNameLst>
                                          <p:attrName>style.visibility</p:attrName>
                                        </p:attrNameLst>
                                      </p:cBhvr>
                                      <p:to>
                                        <p:strVal val="visible"/>
                                      </p:to>
                                    </p:set>
                                    <p:animEffect filter="wipe(left)">
                                      <p:cBhvr>
                                        <p:cTn id="15" dur="500"/>
                                        <p:tgtEl>
                                          <p:spTgt spid="26631"/>
                                        </p:tgtEl>
                                      </p:cBhvr>
                                    </p:animEffect>
                                  </p:childTnLst>
                                </p:cTn>
                              </p:par>
                              <p:par>
                                <p:cTn id="16" presetID="22" presetClass="entr" presetSubtype="8" fill="hold" nodeType="withEffect">
                                  <p:stCondLst>
                                    <p:cond delay="0"/>
                                  </p:stCondLst>
                                  <p:childTnLst>
                                    <p:set>
                                      <p:cBhvr>
                                        <p:cTn id="17" dur="1" fill="hold">
                                          <p:stCondLst>
                                            <p:cond delay="0"/>
                                          </p:stCondLst>
                                        </p:cTn>
                                        <p:tgtEl>
                                          <p:spTgt spid="26630"/>
                                        </p:tgtEl>
                                        <p:attrNameLst>
                                          <p:attrName>style.visibility</p:attrName>
                                        </p:attrNameLst>
                                      </p:cBhvr>
                                      <p:to>
                                        <p:strVal val="visible"/>
                                      </p:to>
                                    </p:set>
                                    <p:animEffect filter="wipe(left)">
                                      <p:cBhvr>
                                        <p:cTn id="18" dur="500"/>
                                        <p:tgtEl>
                                          <p:spTgt spid="26630"/>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6629"/>
                                        </p:tgtEl>
                                        <p:attrNameLst>
                                          <p:attrName>style.visibility</p:attrName>
                                        </p:attrNameLst>
                                      </p:cBhvr>
                                      <p:to>
                                        <p:strVal val="visible"/>
                                      </p:to>
                                    </p:set>
                                    <p:animEffect filter="wipe(left)">
                                      <p:cBhvr>
                                        <p:cTn id="21" dur="500"/>
                                        <p:tgtEl>
                                          <p:spTgt spid="266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ldLvl="0"/>
      <p:bldP spid="26629" grpId="0" bldLvl="0" animBg="1"/>
      <p:bldP spid="26631" grpId="0" bldLvl="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数组统计函数</a:t>
            </a:r>
          </a:p>
        </p:txBody>
      </p:sp>
      <p:sp>
        <p:nvSpPr>
          <p:cNvPr id="27652" name="Rectangle 2"/>
          <p:cNvSpPr>
            <a:spLocks noChangeArrowheads="1"/>
          </p:cNvSpPr>
          <p:nvPr/>
        </p:nvSpPr>
        <p:spPr bwMode="auto">
          <a:xfrm>
            <a:off x="215900" y="133350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count()函数</a:t>
            </a:r>
          </a:p>
        </p:txBody>
      </p:sp>
      <p:pic>
        <p:nvPicPr>
          <p:cNvPr id="27653" name="图片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88" y="1238250"/>
            <a:ext cx="6731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4" name="AutoShape 3"/>
          <p:cNvSpPr>
            <a:spLocks noChangeArrowheads="1"/>
          </p:cNvSpPr>
          <p:nvPr/>
        </p:nvSpPr>
        <p:spPr bwMode="auto">
          <a:xfrm>
            <a:off x="2352675" y="2139950"/>
            <a:ext cx="4056063"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int count( mixed array [, int mode])</a:t>
            </a:r>
          </a:p>
        </p:txBody>
      </p:sp>
      <p:pic>
        <p:nvPicPr>
          <p:cNvPr id="27655"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0300" y="186055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6" name="TextBox 11"/>
          <p:cNvSpPr>
            <a:spLocks noChangeArrowheads="1"/>
          </p:cNvSpPr>
          <p:nvPr/>
        </p:nvSpPr>
        <p:spPr bwMode="auto">
          <a:xfrm>
            <a:off x="1384300" y="2152650"/>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27657" name="Rectangle 2"/>
          <p:cNvSpPr>
            <a:spLocks noChangeArrowheads="1"/>
          </p:cNvSpPr>
          <p:nvPr/>
        </p:nvSpPr>
        <p:spPr bwMode="auto">
          <a:xfrm>
            <a:off x="179388" y="3101975"/>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max()函数</a:t>
            </a:r>
          </a:p>
        </p:txBody>
      </p:sp>
      <p:sp>
        <p:nvSpPr>
          <p:cNvPr id="27658" name="AutoShape 3"/>
          <p:cNvSpPr>
            <a:spLocks noChangeArrowheads="1"/>
          </p:cNvSpPr>
          <p:nvPr/>
        </p:nvSpPr>
        <p:spPr bwMode="auto">
          <a:xfrm>
            <a:off x="2384425" y="3940175"/>
            <a:ext cx="3692525"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mixed max( array arr [,array…])</a:t>
            </a:r>
          </a:p>
        </p:txBody>
      </p:sp>
      <p:pic>
        <p:nvPicPr>
          <p:cNvPr id="27659"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050" y="366077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0" name="TextBox 11"/>
          <p:cNvSpPr>
            <a:spLocks noChangeArrowheads="1"/>
          </p:cNvSpPr>
          <p:nvPr/>
        </p:nvSpPr>
        <p:spPr bwMode="auto">
          <a:xfrm>
            <a:off x="1417638" y="3952875"/>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27661" name="图片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525" y="3025775"/>
            <a:ext cx="669925"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blinds(horizontal)">
                                      <p:cBhvr>
                                        <p:cTn id="7" dur="500"/>
                                        <p:tgtEl>
                                          <p:spTgt spid="27652"/>
                                        </p:tgtEl>
                                      </p:cBhvr>
                                    </p:animEffect>
                                  </p:childTnLst>
                                </p:cTn>
                              </p:par>
                              <p:par>
                                <p:cTn id="8" presetID="3" presetClass="entr" presetSubtype="10" fill="hold" nodeType="withEffect">
                                  <p:stCondLst>
                                    <p:cond delay="0"/>
                                  </p:stCondLst>
                                  <p:childTnLst>
                                    <p:set>
                                      <p:cBhvr>
                                        <p:cTn id="9" dur="1" fill="hold">
                                          <p:stCondLst>
                                            <p:cond delay="0"/>
                                          </p:stCondLst>
                                        </p:cTn>
                                        <p:tgtEl>
                                          <p:spTgt spid="27653"/>
                                        </p:tgtEl>
                                        <p:attrNameLst>
                                          <p:attrName>style.visibility</p:attrName>
                                        </p:attrNameLst>
                                      </p:cBhvr>
                                      <p:to>
                                        <p:strVal val="visible"/>
                                      </p:to>
                                    </p:set>
                                    <p:animEffect transition="in" filter="blinds(horizontal)">
                                      <p:cBhvr>
                                        <p:cTn id="10" dur="500"/>
                                        <p:tgtEl>
                                          <p:spTgt spid="2765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7656"/>
                                        </p:tgtEl>
                                        <p:attrNameLst>
                                          <p:attrName>style.visibility</p:attrName>
                                        </p:attrNameLst>
                                      </p:cBhvr>
                                      <p:to>
                                        <p:strVal val="visible"/>
                                      </p:to>
                                    </p:set>
                                    <p:animEffect filter="wipe(left)">
                                      <p:cBhvr>
                                        <p:cTn id="15" dur="500"/>
                                        <p:tgtEl>
                                          <p:spTgt spid="27656"/>
                                        </p:tgtEl>
                                      </p:cBhvr>
                                    </p:animEffect>
                                  </p:childTnLst>
                                </p:cTn>
                              </p:par>
                              <p:par>
                                <p:cTn id="16" presetID="22" presetClass="entr" presetSubtype="8" fill="hold" nodeType="withEffect">
                                  <p:stCondLst>
                                    <p:cond delay="0"/>
                                  </p:stCondLst>
                                  <p:childTnLst>
                                    <p:set>
                                      <p:cBhvr>
                                        <p:cTn id="17" dur="1" fill="hold">
                                          <p:stCondLst>
                                            <p:cond delay="0"/>
                                          </p:stCondLst>
                                        </p:cTn>
                                        <p:tgtEl>
                                          <p:spTgt spid="27655"/>
                                        </p:tgtEl>
                                        <p:attrNameLst>
                                          <p:attrName>style.visibility</p:attrName>
                                        </p:attrNameLst>
                                      </p:cBhvr>
                                      <p:to>
                                        <p:strVal val="visible"/>
                                      </p:to>
                                    </p:set>
                                    <p:animEffect filter="wipe(left)">
                                      <p:cBhvr>
                                        <p:cTn id="18" dur="500"/>
                                        <p:tgtEl>
                                          <p:spTgt spid="27655"/>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7654"/>
                                        </p:tgtEl>
                                        <p:attrNameLst>
                                          <p:attrName>style.visibility</p:attrName>
                                        </p:attrNameLst>
                                      </p:cBhvr>
                                      <p:to>
                                        <p:strVal val="visible"/>
                                      </p:to>
                                    </p:set>
                                    <p:animEffect filter="wipe(left)">
                                      <p:cBhvr>
                                        <p:cTn id="21" dur="500"/>
                                        <p:tgtEl>
                                          <p:spTgt spid="27654"/>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27657"/>
                                        </p:tgtEl>
                                        <p:attrNameLst>
                                          <p:attrName>style.visibility</p:attrName>
                                        </p:attrNameLst>
                                      </p:cBhvr>
                                      <p:to>
                                        <p:strVal val="visible"/>
                                      </p:to>
                                    </p:set>
                                    <p:animEffect transition="in" filter="blinds(horizontal)">
                                      <p:cBhvr>
                                        <p:cTn id="26" dur="500"/>
                                        <p:tgtEl>
                                          <p:spTgt spid="27657"/>
                                        </p:tgtEl>
                                      </p:cBhvr>
                                    </p:animEffect>
                                  </p:childTnLst>
                                </p:cTn>
                              </p:par>
                              <p:par>
                                <p:cTn id="27" presetID="3" presetClass="entr" presetSubtype="10" fill="hold" nodeType="withEffect">
                                  <p:stCondLst>
                                    <p:cond delay="0"/>
                                  </p:stCondLst>
                                  <p:childTnLst>
                                    <p:set>
                                      <p:cBhvr>
                                        <p:cTn id="28" dur="1" fill="hold">
                                          <p:stCondLst>
                                            <p:cond delay="0"/>
                                          </p:stCondLst>
                                        </p:cTn>
                                        <p:tgtEl>
                                          <p:spTgt spid="27661"/>
                                        </p:tgtEl>
                                        <p:attrNameLst>
                                          <p:attrName>style.visibility</p:attrName>
                                        </p:attrNameLst>
                                      </p:cBhvr>
                                      <p:to>
                                        <p:strVal val="visible"/>
                                      </p:to>
                                    </p:set>
                                    <p:animEffect transition="in" filter="blinds(horizontal)">
                                      <p:cBhvr>
                                        <p:cTn id="29" dur="500"/>
                                        <p:tgtEl>
                                          <p:spTgt spid="27661"/>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7660"/>
                                        </p:tgtEl>
                                        <p:attrNameLst>
                                          <p:attrName>style.visibility</p:attrName>
                                        </p:attrNameLst>
                                      </p:cBhvr>
                                      <p:to>
                                        <p:strVal val="visible"/>
                                      </p:to>
                                    </p:set>
                                    <p:animEffect filter="wipe(left)">
                                      <p:cBhvr>
                                        <p:cTn id="34" dur="500"/>
                                        <p:tgtEl>
                                          <p:spTgt spid="27660"/>
                                        </p:tgtEl>
                                      </p:cBhvr>
                                    </p:animEffect>
                                  </p:childTnLst>
                                </p:cTn>
                              </p:par>
                              <p:par>
                                <p:cTn id="35" presetID="22" presetClass="entr" presetSubtype="8" fill="hold" nodeType="withEffect">
                                  <p:stCondLst>
                                    <p:cond delay="0"/>
                                  </p:stCondLst>
                                  <p:childTnLst>
                                    <p:set>
                                      <p:cBhvr>
                                        <p:cTn id="36" dur="1" fill="hold">
                                          <p:stCondLst>
                                            <p:cond delay="0"/>
                                          </p:stCondLst>
                                        </p:cTn>
                                        <p:tgtEl>
                                          <p:spTgt spid="27659"/>
                                        </p:tgtEl>
                                        <p:attrNameLst>
                                          <p:attrName>style.visibility</p:attrName>
                                        </p:attrNameLst>
                                      </p:cBhvr>
                                      <p:to>
                                        <p:strVal val="visible"/>
                                      </p:to>
                                    </p:set>
                                    <p:animEffect filter="wipe(left)">
                                      <p:cBhvr>
                                        <p:cTn id="37" dur="500"/>
                                        <p:tgtEl>
                                          <p:spTgt spid="2765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7658"/>
                                        </p:tgtEl>
                                        <p:attrNameLst>
                                          <p:attrName>style.visibility</p:attrName>
                                        </p:attrNameLst>
                                      </p:cBhvr>
                                      <p:to>
                                        <p:strVal val="visible"/>
                                      </p:to>
                                    </p:set>
                                    <p:animEffect filter="wipe(left)">
                                      <p:cBhvr>
                                        <p:cTn id="40" dur="500"/>
                                        <p:tgtEl>
                                          <p:spTgt spid="276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bldLvl="0"/>
      <p:bldP spid="27654" grpId="0" bldLvl="0" animBg="1"/>
      <p:bldP spid="27656" grpId="0" bldLvl="0"/>
      <p:bldP spid="27657" grpId="0" bldLvl="0"/>
      <p:bldP spid="27658" grpId="0" bldLvl="0" animBg="1"/>
      <p:bldP spid="27660" grpId="0" bldLvl="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数组统计函数</a:t>
            </a:r>
          </a:p>
        </p:txBody>
      </p:sp>
      <p:sp>
        <p:nvSpPr>
          <p:cNvPr id="28676" name="Rectangle 2"/>
          <p:cNvSpPr>
            <a:spLocks noChangeArrowheads="1"/>
          </p:cNvSpPr>
          <p:nvPr/>
        </p:nvSpPr>
        <p:spPr bwMode="auto">
          <a:xfrm>
            <a:off x="215900" y="133350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min()函数</a:t>
            </a:r>
          </a:p>
        </p:txBody>
      </p:sp>
      <p:sp>
        <p:nvSpPr>
          <p:cNvPr id="28677" name="AutoShape 3"/>
          <p:cNvSpPr>
            <a:spLocks noChangeArrowheads="1"/>
          </p:cNvSpPr>
          <p:nvPr/>
        </p:nvSpPr>
        <p:spPr bwMode="auto">
          <a:xfrm>
            <a:off x="2674938" y="2130425"/>
            <a:ext cx="3660775"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mixed min( array arr [,array…])</a:t>
            </a:r>
          </a:p>
        </p:txBody>
      </p:sp>
      <p:pic>
        <p:nvPicPr>
          <p:cNvPr id="28678"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2563" y="18510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9" name="TextBox 11"/>
          <p:cNvSpPr>
            <a:spLocks noChangeArrowheads="1"/>
          </p:cNvSpPr>
          <p:nvPr/>
        </p:nvSpPr>
        <p:spPr bwMode="auto">
          <a:xfrm>
            <a:off x="1706563" y="2143125"/>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28680" name="图片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1988" y="1225550"/>
            <a:ext cx="6604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1" name="Rectangle 2"/>
          <p:cNvSpPr>
            <a:spLocks noChangeArrowheads="1"/>
          </p:cNvSpPr>
          <p:nvPr/>
        </p:nvSpPr>
        <p:spPr bwMode="auto">
          <a:xfrm>
            <a:off x="179388" y="302895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array_sum()函数</a:t>
            </a:r>
          </a:p>
        </p:txBody>
      </p:sp>
      <p:sp>
        <p:nvSpPr>
          <p:cNvPr id="28682" name="AutoShape 3"/>
          <p:cNvSpPr>
            <a:spLocks noChangeArrowheads="1"/>
          </p:cNvSpPr>
          <p:nvPr/>
        </p:nvSpPr>
        <p:spPr bwMode="auto">
          <a:xfrm>
            <a:off x="2716213" y="3941763"/>
            <a:ext cx="3584575"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mixed array_sum( array array)</a:t>
            </a:r>
          </a:p>
        </p:txBody>
      </p:sp>
      <p:pic>
        <p:nvPicPr>
          <p:cNvPr id="28683"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9550" y="366077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4" name="TextBox 11"/>
          <p:cNvSpPr>
            <a:spLocks noChangeArrowheads="1"/>
          </p:cNvSpPr>
          <p:nvPr/>
        </p:nvSpPr>
        <p:spPr bwMode="auto">
          <a:xfrm>
            <a:off x="1749425" y="3952875"/>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28685" name="图片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700" y="2935288"/>
            <a:ext cx="655638" cy="65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8676"/>
                                        </p:tgtEl>
                                        <p:attrNameLst>
                                          <p:attrName>style.visibility</p:attrName>
                                        </p:attrNameLst>
                                      </p:cBhvr>
                                      <p:to>
                                        <p:strVal val="visible"/>
                                      </p:to>
                                    </p:set>
                                    <p:animEffect transition="in" filter="blinds(horizontal)">
                                      <p:cBhvr>
                                        <p:cTn id="7" dur="500"/>
                                        <p:tgtEl>
                                          <p:spTgt spid="28676"/>
                                        </p:tgtEl>
                                      </p:cBhvr>
                                    </p:animEffect>
                                  </p:childTnLst>
                                </p:cTn>
                              </p:par>
                              <p:par>
                                <p:cTn id="8" presetID="3" presetClass="entr" presetSubtype="10" fill="hold" nodeType="withEffect">
                                  <p:stCondLst>
                                    <p:cond delay="0"/>
                                  </p:stCondLst>
                                  <p:childTnLst>
                                    <p:set>
                                      <p:cBhvr>
                                        <p:cTn id="9" dur="1" fill="hold">
                                          <p:stCondLst>
                                            <p:cond delay="0"/>
                                          </p:stCondLst>
                                        </p:cTn>
                                        <p:tgtEl>
                                          <p:spTgt spid="28680"/>
                                        </p:tgtEl>
                                        <p:attrNameLst>
                                          <p:attrName>style.visibility</p:attrName>
                                        </p:attrNameLst>
                                      </p:cBhvr>
                                      <p:to>
                                        <p:strVal val="visible"/>
                                      </p:to>
                                    </p:set>
                                    <p:animEffect transition="in" filter="blinds(horizontal)">
                                      <p:cBhvr>
                                        <p:cTn id="10" dur="500"/>
                                        <p:tgtEl>
                                          <p:spTgt spid="28680"/>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8679"/>
                                        </p:tgtEl>
                                        <p:attrNameLst>
                                          <p:attrName>style.visibility</p:attrName>
                                        </p:attrNameLst>
                                      </p:cBhvr>
                                      <p:to>
                                        <p:strVal val="visible"/>
                                      </p:to>
                                    </p:set>
                                    <p:animEffect filter="wipe(left)">
                                      <p:cBhvr>
                                        <p:cTn id="15" dur="500"/>
                                        <p:tgtEl>
                                          <p:spTgt spid="28679"/>
                                        </p:tgtEl>
                                      </p:cBhvr>
                                    </p:animEffect>
                                  </p:childTnLst>
                                </p:cTn>
                              </p:par>
                              <p:par>
                                <p:cTn id="16" presetID="22" presetClass="entr" presetSubtype="8" fill="hold" nodeType="withEffect">
                                  <p:stCondLst>
                                    <p:cond delay="0"/>
                                  </p:stCondLst>
                                  <p:childTnLst>
                                    <p:set>
                                      <p:cBhvr>
                                        <p:cTn id="17" dur="1" fill="hold">
                                          <p:stCondLst>
                                            <p:cond delay="0"/>
                                          </p:stCondLst>
                                        </p:cTn>
                                        <p:tgtEl>
                                          <p:spTgt spid="28678"/>
                                        </p:tgtEl>
                                        <p:attrNameLst>
                                          <p:attrName>style.visibility</p:attrName>
                                        </p:attrNameLst>
                                      </p:cBhvr>
                                      <p:to>
                                        <p:strVal val="visible"/>
                                      </p:to>
                                    </p:set>
                                    <p:animEffect filter="wipe(left)">
                                      <p:cBhvr>
                                        <p:cTn id="18" dur="500"/>
                                        <p:tgtEl>
                                          <p:spTgt spid="28678"/>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8677"/>
                                        </p:tgtEl>
                                        <p:attrNameLst>
                                          <p:attrName>style.visibility</p:attrName>
                                        </p:attrNameLst>
                                      </p:cBhvr>
                                      <p:to>
                                        <p:strVal val="visible"/>
                                      </p:to>
                                    </p:set>
                                    <p:animEffect filter="wipe(left)">
                                      <p:cBhvr>
                                        <p:cTn id="21" dur="500"/>
                                        <p:tgtEl>
                                          <p:spTgt spid="28677"/>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28681"/>
                                        </p:tgtEl>
                                        <p:attrNameLst>
                                          <p:attrName>style.visibility</p:attrName>
                                        </p:attrNameLst>
                                      </p:cBhvr>
                                      <p:to>
                                        <p:strVal val="visible"/>
                                      </p:to>
                                    </p:set>
                                    <p:animEffect transition="in" filter="blinds(horizontal)">
                                      <p:cBhvr>
                                        <p:cTn id="26" dur="500"/>
                                        <p:tgtEl>
                                          <p:spTgt spid="28681"/>
                                        </p:tgtEl>
                                      </p:cBhvr>
                                    </p:animEffect>
                                  </p:childTnLst>
                                </p:cTn>
                              </p:par>
                              <p:par>
                                <p:cTn id="27" presetID="3" presetClass="entr" presetSubtype="10" fill="hold" nodeType="withEffect">
                                  <p:stCondLst>
                                    <p:cond delay="0"/>
                                  </p:stCondLst>
                                  <p:childTnLst>
                                    <p:set>
                                      <p:cBhvr>
                                        <p:cTn id="28" dur="1" fill="hold">
                                          <p:stCondLst>
                                            <p:cond delay="0"/>
                                          </p:stCondLst>
                                        </p:cTn>
                                        <p:tgtEl>
                                          <p:spTgt spid="28685"/>
                                        </p:tgtEl>
                                        <p:attrNameLst>
                                          <p:attrName>style.visibility</p:attrName>
                                        </p:attrNameLst>
                                      </p:cBhvr>
                                      <p:to>
                                        <p:strVal val="visible"/>
                                      </p:to>
                                    </p:set>
                                    <p:animEffect transition="in" filter="blinds(horizontal)">
                                      <p:cBhvr>
                                        <p:cTn id="29" dur="500"/>
                                        <p:tgtEl>
                                          <p:spTgt spid="28685"/>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8684"/>
                                        </p:tgtEl>
                                        <p:attrNameLst>
                                          <p:attrName>style.visibility</p:attrName>
                                        </p:attrNameLst>
                                      </p:cBhvr>
                                      <p:to>
                                        <p:strVal val="visible"/>
                                      </p:to>
                                    </p:set>
                                    <p:animEffect filter="wipe(left)">
                                      <p:cBhvr>
                                        <p:cTn id="34" dur="500"/>
                                        <p:tgtEl>
                                          <p:spTgt spid="28684"/>
                                        </p:tgtEl>
                                      </p:cBhvr>
                                    </p:animEffect>
                                  </p:childTnLst>
                                </p:cTn>
                              </p:par>
                              <p:par>
                                <p:cTn id="35" presetID="22" presetClass="entr" presetSubtype="8" fill="hold" nodeType="withEffect">
                                  <p:stCondLst>
                                    <p:cond delay="0"/>
                                  </p:stCondLst>
                                  <p:childTnLst>
                                    <p:set>
                                      <p:cBhvr>
                                        <p:cTn id="36" dur="1" fill="hold">
                                          <p:stCondLst>
                                            <p:cond delay="0"/>
                                          </p:stCondLst>
                                        </p:cTn>
                                        <p:tgtEl>
                                          <p:spTgt spid="28683"/>
                                        </p:tgtEl>
                                        <p:attrNameLst>
                                          <p:attrName>style.visibility</p:attrName>
                                        </p:attrNameLst>
                                      </p:cBhvr>
                                      <p:to>
                                        <p:strVal val="visible"/>
                                      </p:to>
                                    </p:set>
                                    <p:animEffect filter="wipe(left)">
                                      <p:cBhvr>
                                        <p:cTn id="37" dur="500"/>
                                        <p:tgtEl>
                                          <p:spTgt spid="2868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8682"/>
                                        </p:tgtEl>
                                        <p:attrNameLst>
                                          <p:attrName>style.visibility</p:attrName>
                                        </p:attrNameLst>
                                      </p:cBhvr>
                                      <p:to>
                                        <p:strVal val="visible"/>
                                      </p:to>
                                    </p:set>
                                    <p:animEffect filter="wipe(left)">
                                      <p:cBhvr>
                                        <p:cTn id="40" dur="500"/>
                                        <p:tgtEl>
                                          <p:spTgt spid="286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bldLvl="0"/>
      <p:bldP spid="28677" grpId="0" bldLvl="0" animBg="1"/>
      <p:bldP spid="28679" grpId="0" bldLvl="0"/>
      <p:bldP spid="28681" grpId="0" bldLvl="0"/>
      <p:bldP spid="28682" grpId="0" bldLvl="0" animBg="1"/>
      <p:bldP spid="28684" grpId="0" bldLvl="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数组统计函数</a:t>
            </a:r>
          </a:p>
        </p:txBody>
      </p:sp>
      <p:sp>
        <p:nvSpPr>
          <p:cNvPr id="29700" name="Rectangle 2"/>
          <p:cNvSpPr>
            <a:spLocks noChangeArrowheads="1"/>
          </p:cNvSpPr>
          <p:nvPr/>
        </p:nvSpPr>
        <p:spPr bwMode="auto">
          <a:xfrm>
            <a:off x="215900" y="1695450"/>
            <a:ext cx="536575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array_count_values()函数</a:t>
            </a:r>
          </a:p>
        </p:txBody>
      </p:sp>
      <p:sp>
        <p:nvSpPr>
          <p:cNvPr id="29701" name="AutoShape 3"/>
          <p:cNvSpPr>
            <a:spLocks noChangeArrowheads="1"/>
          </p:cNvSpPr>
          <p:nvPr/>
        </p:nvSpPr>
        <p:spPr bwMode="auto">
          <a:xfrm>
            <a:off x="2459038" y="2716213"/>
            <a:ext cx="4560887"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array_count_values ( array input)</a:t>
            </a:r>
          </a:p>
        </p:txBody>
      </p:sp>
      <p:pic>
        <p:nvPicPr>
          <p:cNvPr id="29702"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6663" y="2436813"/>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3" name="TextBox 11"/>
          <p:cNvSpPr>
            <a:spLocks noChangeArrowheads="1"/>
          </p:cNvSpPr>
          <p:nvPr/>
        </p:nvSpPr>
        <p:spPr bwMode="auto">
          <a:xfrm>
            <a:off x="1490663" y="2728913"/>
            <a:ext cx="59690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29704" name="Picture 8" descr="按扭-6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1601788"/>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9700"/>
                                        </p:tgtEl>
                                        <p:attrNameLst>
                                          <p:attrName>style.visibility</p:attrName>
                                        </p:attrNameLst>
                                      </p:cBhvr>
                                      <p:to>
                                        <p:strVal val="visible"/>
                                      </p:to>
                                    </p:set>
                                    <p:animEffect transition="in" filter="blinds(horizontal)">
                                      <p:cBhvr>
                                        <p:cTn id="7" dur="500"/>
                                        <p:tgtEl>
                                          <p:spTgt spid="29700"/>
                                        </p:tgtEl>
                                      </p:cBhvr>
                                    </p:animEffect>
                                  </p:childTnLst>
                                </p:cTn>
                              </p:par>
                              <p:par>
                                <p:cTn id="8" presetID="3" presetClass="entr" presetSubtype="10" fill="hold" nodeType="withEffect">
                                  <p:stCondLst>
                                    <p:cond delay="0"/>
                                  </p:stCondLst>
                                  <p:childTnLst>
                                    <p:set>
                                      <p:cBhvr>
                                        <p:cTn id="9" dur="1" fill="hold">
                                          <p:stCondLst>
                                            <p:cond delay="0"/>
                                          </p:stCondLst>
                                        </p:cTn>
                                        <p:tgtEl>
                                          <p:spTgt spid="29704"/>
                                        </p:tgtEl>
                                        <p:attrNameLst>
                                          <p:attrName>style.visibility</p:attrName>
                                        </p:attrNameLst>
                                      </p:cBhvr>
                                      <p:to>
                                        <p:strVal val="visible"/>
                                      </p:to>
                                    </p:set>
                                    <p:animEffect transition="in" filter="blinds(horizontal)">
                                      <p:cBhvr>
                                        <p:cTn id="10" dur="500"/>
                                        <p:tgtEl>
                                          <p:spTgt spid="2970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9703"/>
                                        </p:tgtEl>
                                        <p:attrNameLst>
                                          <p:attrName>style.visibility</p:attrName>
                                        </p:attrNameLst>
                                      </p:cBhvr>
                                      <p:to>
                                        <p:strVal val="visible"/>
                                      </p:to>
                                    </p:set>
                                    <p:animEffect filter="wipe(left)">
                                      <p:cBhvr>
                                        <p:cTn id="15" dur="500"/>
                                        <p:tgtEl>
                                          <p:spTgt spid="29703"/>
                                        </p:tgtEl>
                                      </p:cBhvr>
                                    </p:animEffect>
                                  </p:childTnLst>
                                </p:cTn>
                              </p:par>
                              <p:par>
                                <p:cTn id="16" presetID="22" presetClass="entr" presetSubtype="8" fill="hold" nodeType="withEffect">
                                  <p:stCondLst>
                                    <p:cond delay="0"/>
                                  </p:stCondLst>
                                  <p:childTnLst>
                                    <p:set>
                                      <p:cBhvr>
                                        <p:cTn id="17" dur="1" fill="hold">
                                          <p:stCondLst>
                                            <p:cond delay="0"/>
                                          </p:stCondLst>
                                        </p:cTn>
                                        <p:tgtEl>
                                          <p:spTgt spid="29702"/>
                                        </p:tgtEl>
                                        <p:attrNameLst>
                                          <p:attrName>style.visibility</p:attrName>
                                        </p:attrNameLst>
                                      </p:cBhvr>
                                      <p:to>
                                        <p:strVal val="visible"/>
                                      </p:to>
                                    </p:set>
                                    <p:animEffect filter="wipe(left)">
                                      <p:cBhvr>
                                        <p:cTn id="18" dur="500"/>
                                        <p:tgtEl>
                                          <p:spTgt spid="29702"/>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9701"/>
                                        </p:tgtEl>
                                        <p:attrNameLst>
                                          <p:attrName>style.visibility</p:attrName>
                                        </p:attrNameLst>
                                      </p:cBhvr>
                                      <p:to>
                                        <p:strVal val="visible"/>
                                      </p:to>
                                    </p:set>
                                    <p:animEffect filter="wipe(left)">
                                      <p:cBhvr>
                                        <p:cTn id="21" dur="500"/>
                                        <p:tgtEl>
                                          <p:spTgt spid="297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bldLvl="0"/>
      <p:bldP spid="29701" grpId="0" bldLvl="0" animBg="1"/>
      <p:bldP spid="29703" grpId="0" bldLvl="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数组指针函数</a:t>
            </a:r>
          </a:p>
        </p:txBody>
      </p:sp>
      <p:sp>
        <p:nvSpPr>
          <p:cNvPr id="30724" name="Rectangle 2"/>
          <p:cNvSpPr>
            <a:spLocks noChangeArrowheads="1"/>
          </p:cNvSpPr>
          <p:nvPr/>
        </p:nvSpPr>
        <p:spPr bwMode="auto">
          <a:xfrm>
            <a:off x="323850" y="1477963"/>
            <a:ext cx="715010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key()函数</a:t>
            </a:r>
            <a:r>
              <a:rPr lang="en-US" altLang="zh-CN" sz="24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指向当前数组元素的键</a:t>
            </a:r>
          </a:p>
        </p:txBody>
      </p:sp>
      <p:pic>
        <p:nvPicPr>
          <p:cNvPr id="30725" name="图片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8825" y="1384300"/>
            <a:ext cx="673100"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6" name="AutoShape 3"/>
          <p:cNvSpPr>
            <a:spLocks noChangeArrowheads="1"/>
          </p:cNvSpPr>
          <p:nvPr/>
        </p:nvSpPr>
        <p:spPr bwMode="auto">
          <a:xfrm>
            <a:off x="2813050" y="2211388"/>
            <a:ext cx="2905125" cy="4667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mixed key ( array array)</a:t>
            </a:r>
          </a:p>
        </p:txBody>
      </p:sp>
      <p:pic>
        <p:nvPicPr>
          <p:cNvPr id="30727"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2263" y="193040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8" name="TextBox 11"/>
          <p:cNvSpPr>
            <a:spLocks noChangeArrowheads="1"/>
          </p:cNvSpPr>
          <p:nvPr/>
        </p:nvSpPr>
        <p:spPr bwMode="auto">
          <a:xfrm>
            <a:off x="1846263" y="2222500"/>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30729" name="Rectangle 2"/>
          <p:cNvSpPr>
            <a:spLocks noChangeArrowheads="1"/>
          </p:cNvSpPr>
          <p:nvPr/>
        </p:nvSpPr>
        <p:spPr bwMode="auto">
          <a:xfrm>
            <a:off x="287338" y="3100388"/>
            <a:ext cx="6913562"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current()函数</a:t>
            </a:r>
            <a:r>
              <a:rPr lang="en-US" altLang="zh-CN" sz="24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当前数组元素的值</a:t>
            </a:r>
          </a:p>
        </p:txBody>
      </p:sp>
      <p:sp>
        <p:nvSpPr>
          <p:cNvPr id="30730" name="AutoShape 3"/>
          <p:cNvSpPr>
            <a:spLocks noChangeArrowheads="1"/>
          </p:cNvSpPr>
          <p:nvPr/>
        </p:nvSpPr>
        <p:spPr bwMode="auto">
          <a:xfrm>
            <a:off x="2841625" y="3870325"/>
            <a:ext cx="3267075"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mixed current ( array array)</a:t>
            </a:r>
          </a:p>
        </p:txBody>
      </p:sp>
      <p:pic>
        <p:nvPicPr>
          <p:cNvPr id="30731"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250" y="3589338"/>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2" name="TextBox 11"/>
          <p:cNvSpPr>
            <a:spLocks noChangeArrowheads="1"/>
          </p:cNvSpPr>
          <p:nvPr/>
        </p:nvSpPr>
        <p:spPr bwMode="auto">
          <a:xfrm>
            <a:off x="1873250" y="3881438"/>
            <a:ext cx="59690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30733" name="图片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2475" y="3024188"/>
            <a:ext cx="669925"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0724"/>
                                        </p:tgtEl>
                                        <p:attrNameLst>
                                          <p:attrName>style.visibility</p:attrName>
                                        </p:attrNameLst>
                                      </p:cBhvr>
                                      <p:to>
                                        <p:strVal val="visible"/>
                                      </p:to>
                                    </p:set>
                                    <p:animEffect transition="in" filter="blinds(horizontal)">
                                      <p:cBhvr>
                                        <p:cTn id="7" dur="500"/>
                                        <p:tgtEl>
                                          <p:spTgt spid="30724"/>
                                        </p:tgtEl>
                                      </p:cBhvr>
                                    </p:animEffect>
                                  </p:childTnLst>
                                </p:cTn>
                              </p:par>
                              <p:par>
                                <p:cTn id="8" presetID="3" presetClass="entr" presetSubtype="10" fill="hold" nodeType="withEffect">
                                  <p:stCondLst>
                                    <p:cond delay="0"/>
                                  </p:stCondLst>
                                  <p:childTnLst>
                                    <p:set>
                                      <p:cBhvr>
                                        <p:cTn id="9" dur="1" fill="hold">
                                          <p:stCondLst>
                                            <p:cond delay="0"/>
                                          </p:stCondLst>
                                        </p:cTn>
                                        <p:tgtEl>
                                          <p:spTgt spid="30725"/>
                                        </p:tgtEl>
                                        <p:attrNameLst>
                                          <p:attrName>style.visibility</p:attrName>
                                        </p:attrNameLst>
                                      </p:cBhvr>
                                      <p:to>
                                        <p:strVal val="visible"/>
                                      </p:to>
                                    </p:set>
                                    <p:animEffect transition="in" filter="blinds(horizontal)">
                                      <p:cBhvr>
                                        <p:cTn id="10" dur="500"/>
                                        <p:tgtEl>
                                          <p:spTgt spid="3072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0726"/>
                                        </p:tgtEl>
                                        <p:attrNameLst>
                                          <p:attrName>style.visibility</p:attrName>
                                        </p:attrNameLst>
                                      </p:cBhvr>
                                      <p:to>
                                        <p:strVal val="visible"/>
                                      </p:to>
                                    </p:set>
                                    <p:animEffect transition="in" filter="wipe(left)">
                                      <p:cBhvr>
                                        <p:cTn id="15" dur="500"/>
                                        <p:tgtEl>
                                          <p:spTgt spid="30726"/>
                                        </p:tgtEl>
                                      </p:cBhvr>
                                    </p:animEffect>
                                  </p:childTnLst>
                                </p:cTn>
                              </p:par>
                              <p:par>
                                <p:cTn id="16" presetID="22" presetClass="entr" presetSubtype="8" fill="hold" nodeType="withEffect">
                                  <p:stCondLst>
                                    <p:cond delay="0"/>
                                  </p:stCondLst>
                                  <p:childTnLst>
                                    <p:set>
                                      <p:cBhvr>
                                        <p:cTn id="17" dur="1" fill="hold">
                                          <p:stCondLst>
                                            <p:cond delay="0"/>
                                          </p:stCondLst>
                                        </p:cTn>
                                        <p:tgtEl>
                                          <p:spTgt spid="30727"/>
                                        </p:tgtEl>
                                        <p:attrNameLst>
                                          <p:attrName>style.visibility</p:attrName>
                                        </p:attrNameLst>
                                      </p:cBhvr>
                                      <p:to>
                                        <p:strVal val="visible"/>
                                      </p:to>
                                    </p:set>
                                    <p:animEffect transition="in" filter="wipe(left)">
                                      <p:cBhvr>
                                        <p:cTn id="18" dur="500"/>
                                        <p:tgtEl>
                                          <p:spTgt spid="3072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0728"/>
                                        </p:tgtEl>
                                        <p:attrNameLst>
                                          <p:attrName>style.visibility</p:attrName>
                                        </p:attrNameLst>
                                      </p:cBhvr>
                                      <p:to>
                                        <p:strVal val="visible"/>
                                      </p:to>
                                    </p:set>
                                    <p:animEffect transition="in" filter="wipe(left)">
                                      <p:cBhvr>
                                        <p:cTn id="21" dur="500"/>
                                        <p:tgtEl>
                                          <p:spTgt spid="30728"/>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0729"/>
                                        </p:tgtEl>
                                        <p:attrNameLst>
                                          <p:attrName>style.visibility</p:attrName>
                                        </p:attrNameLst>
                                      </p:cBhvr>
                                      <p:to>
                                        <p:strVal val="visible"/>
                                      </p:to>
                                    </p:set>
                                    <p:animEffect transition="in" filter="blinds(horizontal)">
                                      <p:cBhvr>
                                        <p:cTn id="26" dur="500"/>
                                        <p:tgtEl>
                                          <p:spTgt spid="30729"/>
                                        </p:tgtEl>
                                      </p:cBhvr>
                                    </p:animEffect>
                                  </p:childTnLst>
                                </p:cTn>
                              </p:par>
                              <p:par>
                                <p:cTn id="27" presetID="3" presetClass="entr" presetSubtype="10" fill="hold" nodeType="withEffect">
                                  <p:stCondLst>
                                    <p:cond delay="0"/>
                                  </p:stCondLst>
                                  <p:childTnLst>
                                    <p:set>
                                      <p:cBhvr>
                                        <p:cTn id="28" dur="1" fill="hold">
                                          <p:stCondLst>
                                            <p:cond delay="0"/>
                                          </p:stCondLst>
                                        </p:cTn>
                                        <p:tgtEl>
                                          <p:spTgt spid="30733"/>
                                        </p:tgtEl>
                                        <p:attrNameLst>
                                          <p:attrName>style.visibility</p:attrName>
                                        </p:attrNameLst>
                                      </p:cBhvr>
                                      <p:to>
                                        <p:strVal val="visible"/>
                                      </p:to>
                                    </p:set>
                                    <p:animEffect transition="in" filter="blinds(horizontal)">
                                      <p:cBhvr>
                                        <p:cTn id="29" dur="500"/>
                                        <p:tgtEl>
                                          <p:spTgt spid="30733"/>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0732"/>
                                        </p:tgtEl>
                                        <p:attrNameLst>
                                          <p:attrName>style.visibility</p:attrName>
                                        </p:attrNameLst>
                                      </p:cBhvr>
                                      <p:to>
                                        <p:strVal val="visible"/>
                                      </p:to>
                                    </p:set>
                                    <p:animEffect filter="wipe(left)">
                                      <p:cBhvr>
                                        <p:cTn id="34" dur="500"/>
                                        <p:tgtEl>
                                          <p:spTgt spid="30732"/>
                                        </p:tgtEl>
                                      </p:cBhvr>
                                    </p:animEffect>
                                  </p:childTnLst>
                                </p:cTn>
                              </p:par>
                              <p:par>
                                <p:cTn id="35" presetID="22" presetClass="entr" presetSubtype="8" fill="hold" nodeType="withEffect">
                                  <p:stCondLst>
                                    <p:cond delay="0"/>
                                  </p:stCondLst>
                                  <p:childTnLst>
                                    <p:set>
                                      <p:cBhvr>
                                        <p:cTn id="36" dur="1" fill="hold">
                                          <p:stCondLst>
                                            <p:cond delay="0"/>
                                          </p:stCondLst>
                                        </p:cTn>
                                        <p:tgtEl>
                                          <p:spTgt spid="30731"/>
                                        </p:tgtEl>
                                        <p:attrNameLst>
                                          <p:attrName>style.visibility</p:attrName>
                                        </p:attrNameLst>
                                      </p:cBhvr>
                                      <p:to>
                                        <p:strVal val="visible"/>
                                      </p:to>
                                    </p:set>
                                    <p:animEffect filter="wipe(left)">
                                      <p:cBhvr>
                                        <p:cTn id="37" dur="500"/>
                                        <p:tgtEl>
                                          <p:spTgt spid="3073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0730"/>
                                        </p:tgtEl>
                                        <p:attrNameLst>
                                          <p:attrName>style.visibility</p:attrName>
                                        </p:attrNameLst>
                                      </p:cBhvr>
                                      <p:to>
                                        <p:strVal val="visible"/>
                                      </p:to>
                                    </p:set>
                                    <p:animEffect filter="wipe(left)">
                                      <p:cBhvr>
                                        <p:cTn id="40" dur="500"/>
                                        <p:tgtEl>
                                          <p:spTgt spid="307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ldLvl="0"/>
      <p:bldP spid="30726" grpId="0" bldLvl="0" animBg="1"/>
      <p:bldP spid="30728" grpId="0" bldLvl="0"/>
      <p:bldP spid="30729" grpId="0" bldLvl="0"/>
      <p:bldP spid="30730" grpId="0" bldLvl="0" animBg="1"/>
      <p:bldP spid="30732" grpId="0" bldLvl="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数组指针函数</a:t>
            </a:r>
          </a:p>
        </p:txBody>
      </p:sp>
      <p:sp>
        <p:nvSpPr>
          <p:cNvPr id="31748" name="Rectangle 2"/>
          <p:cNvSpPr>
            <a:spLocks noChangeArrowheads="1"/>
          </p:cNvSpPr>
          <p:nvPr/>
        </p:nvSpPr>
        <p:spPr bwMode="auto">
          <a:xfrm>
            <a:off x="215900" y="133350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next()函数</a:t>
            </a:r>
          </a:p>
        </p:txBody>
      </p:sp>
      <p:sp>
        <p:nvSpPr>
          <p:cNvPr id="31749" name="AutoShape 3"/>
          <p:cNvSpPr>
            <a:spLocks noChangeArrowheads="1"/>
          </p:cNvSpPr>
          <p:nvPr/>
        </p:nvSpPr>
        <p:spPr bwMode="auto">
          <a:xfrm>
            <a:off x="2784475" y="2132013"/>
            <a:ext cx="3011488"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mixed next ( array array)</a:t>
            </a:r>
          </a:p>
        </p:txBody>
      </p:sp>
      <p:pic>
        <p:nvPicPr>
          <p:cNvPr id="31750"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2100" y="18510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1" name="TextBox 11"/>
          <p:cNvSpPr>
            <a:spLocks noChangeArrowheads="1"/>
          </p:cNvSpPr>
          <p:nvPr/>
        </p:nvSpPr>
        <p:spPr bwMode="auto">
          <a:xfrm>
            <a:off x="1816100" y="2143125"/>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31752" name="图片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1988" y="1225550"/>
            <a:ext cx="6604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3" name="Rectangle 2"/>
          <p:cNvSpPr>
            <a:spLocks noChangeArrowheads="1"/>
          </p:cNvSpPr>
          <p:nvPr/>
        </p:nvSpPr>
        <p:spPr bwMode="auto">
          <a:xfrm>
            <a:off x="179388" y="306705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end()函数</a:t>
            </a:r>
          </a:p>
        </p:txBody>
      </p:sp>
      <p:sp>
        <p:nvSpPr>
          <p:cNvPr id="31754" name="AutoShape 3"/>
          <p:cNvSpPr>
            <a:spLocks noChangeArrowheads="1"/>
          </p:cNvSpPr>
          <p:nvPr/>
        </p:nvSpPr>
        <p:spPr bwMode="auto">
          <a:xfrm>
            <a:off x="2789238" y="3871913"/>
            <a:ext cx="2935287"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mixed end ( array array)</a:t>
            </a:r>
          </a:p>
        </p:txBody>
      </p:sp>
      <p:pic>
        <p:nvPicPr>
          <p:cNvPr id="31755"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6863" y="3589338"/>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6" name="TextBox 11"/>
          <p:cNvSpPr>
            <a:spLocks noChangeArrowheads="1"/>
          </p:cNvSpPr>
          <p:nvPr/>
        </p:nvSpPr>
        <p:spPr bwMode="auto">
          <a:xfrm>
            <a:off x="1820863" y="3881438"/>
            <a:ext cx="59690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31757" name="图片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700" y="2973388"/>
            <a:ext cx="655638" cy="65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1748"/>
                                        </p:tgtEl>
                                        <p:attrNameLst>
                                          <p:attrName>style.visibility</p:attrName>
                                        </p:attrNameLst>
                                      </p:cBhvr>
                                      <p:to>
                                        <p:strVal val="visible"/>
                                      </p:to>
                                    </p:set>
                                    <p:animEffect transition="in" filter="blinds(horizontal)">
                                      <p:cBhvr>
                                        <p:cTn id="7" dur="500"/>
                                        <p:tgtEl>
                                          <p:spTgt spid="31748"/>
                                        </p:tgtEl>
                                      </p:cBhvr>
                                    </p:animEffect>
                                  </p:childTnLst>
                                </p:cTn>
                              </p:par>
                              <p:par>
                                <p:cTn id="8" presetID="3" presetClass="entr" presetSubtype="10" fill="hold" nodeType="withEffect">
                                  <p:stCondLst>
                                    <p:cond delay="0"/>
                                  </p:stCondLst>
                                  <p:childTnLst>
                                    <p:set>
                                      <p:cBhvr>
                                        <p:cTn id="9" dur="1" fill="hold">
                                          <p:stCondLst>
                                            <p:cond delay="0"/>
                                          </p:stCondLst>
                                        </p:cTn>
                                        <p:tgtEl>
                                          <p:spTgt spid="31752"/>
                                        </p:tgtEl>
                                        <p:attrNameLst>
                                          <p:attrName>style.visibility</p:attrName>
                                        </p:attrNameLst>
                                      </p:cBhvr>
                                      <p:to>
                                        <p:strVal val="visible"/>
                                      </p:to>
                                    </p:set>
                                    <p:animEffect transition="in" filter="blinds(horizontal)">
                                      <p:cBhvr>
                                        <p:cTn id="10" dur="500"/>
                                        <p:tgtEl>
                                          <p:spTgt spid="3175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1751"/>
                                        </p:tgtEl>
                                        <p:attrNameLst>
                                          <p:attrName>style.visibility</p:attrName>
                                        </p:attrNameLst>
                                      </p:cBhvr>
                                      <p:to>
                                        <p:strVal val="visible"/>
                                      </p:to>
                                    </p:set>
                                    <p:animEffect filter="wipe(left)">
                                      <p:cBhvr>
                                        <p:cTn id="15" dur="500"/>
                                        <p:tgtEl>
                                          <p:spTgt spid="31751"/>
                                        </p:tgtEl>
                                      </p:cBhvr>
                                    </p:animEffect>
                                  </p:childTnLst>
                                </p:cTn>
                              </p:par>
                              <p:par>
                                <p:cTn id="16" presetID="22" presetClass="entr" presetSubtype="8" fill="hold" nodeType="withEffect">
                                  <p:stCondLst>
                                    <p:cond delay="0"/>
                                  </p:stCondLst>
                                  <p:childTnLst>
                                    <p:set>
                                      <p:cBhvr>
                                        <p:cTn id="17" dur="1" fill="hold">
                                          <p:stCondLst>
                                            <p:cond delay="0"/>
                                          </p:stCondLst>
                                        </p:cTn>
                                        <p:tgtEl>
                                          <p:spTgt spid="31750"/>
                                        </p:tgtEl>
                                        <p:attrNameLst>
                                          <p:attrName>style.visibility</p:attrName>
                                        </p:attrNameLst>
                                      </p:cBhvr>
                                      <p:to>
                                        <p:strVal val="visible"/>
                                      </p:to>
                                    </p:set>
                                    <p:animEffect filter="wipe(left)">
                                      <p:cBhvr>
                                        <p:cTn id="18" dur="500"/>
                                        <p:tgtEl>
                                          <p:spTgt spid="31750"/>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1749"/>
                                        </p:tgtEl>
                                        <p:attrNameLst>
                                          <p:attrName>style.visibility</p:attrName>
                                        </p:attrNameLst>
                                      </p:cBhvr>
                                      <p:to>
                                        <p:strVal val="visible"/>
                                      </p:to>
                                    </p:set>
                                    <p:animEffect filter="wipe(left)">
                                      <p:cBhvr>
                                        <p:cTn id="21" dur="500"/>
                                        <p:tgtEl>
                                          <p:spTgt spid="3174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1753"/>
                                        </p:tgtEl>
                                        <p:attrNameLst>
                                          <p:attrName>style.visibility</p:attrName>
                                        </p:attrNameLst>
                                      </p:cBhvr>
                                      <p:to>
                                        <p:strVal val="visible"/>
                                      </p:to>
                                    </p:set>
                                    <p:animEffect transition="in" filter="blinds(horizontal)">
                                      <p:cBhvr>
                                        <p:cTn id="26" dur="500"/>
                                        <p:tgtEl>
                                          <p:spTgt spid="31753"/>
                                        </p:tgtEl>
                                      </p:cBhvr>
                                    </p:animEffect>
                                  </p:childTnLst>
                                </p:cTn>
                              </p:par>
                              <p:par>
                                <p:cTn id="27" presetID="3" presetClass="entr" presetSubtype="10" fill="hold" nodeType="withEffect">
                                  <p:stCondLst>
                                    <p:cond delay="0"/>
                                  </p:stCondLst>
                                  <p:childTnLst>
                                    <p:set>
                                      <p:cBhvr>
                                        <p:cTn id="28" dur="1" fill="hold">
                                          <p:stCondLst>
                                            <p:cond delay="0"/>
                                          </p:stCondLst>
                                        </p:cTn>
                                        <p:tgtEl>
                                          <p:spTgt spid="31757"/>
                                        </p:tgtEl>
                                        <p:attrNameLst>
                                          <p:attrName>style.visibility</p:attrName>
                                        </p:attrNameLst>
                                      </p:cBhvr>
                                      <p:to>
                                        <p:strVal val="visible"/>
                                      </p:to>
                                    </p:set>
                                    <p:animEffect transition="in" filter="blinds(horizontal)">
                                      <p:cBhvr>
                                        <p:cTn id="29" dur="500"/>
                                        <p:tgtEl>
                                          <p:spTgt spid="31757"/>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1756"/>
                                        </p:tgtEl>
                                        <p:attrNameLst>
                                          <p:attrName>style.visibility</p:attrName>
                                        </p:attrNameLst>
                                      </p:cBhvr>
                                      <p:to>
                                        <p:strVal val="visible"/>
                                      </p:to>
                                    </p:set>
                                    <p:animEffect filter="wipe(left)">
                                      <p:cBhvr>
                                        <p:cTn id="34" dur="500"/>
                                        <p:tgtEl>
                                          <p:spTgt spid="31756"/>
                                        </p:tgtEl>
                                      </p:cBhvr>
                                    </p:animEffect>
                                  </p:childTnLst>
                                </p:cTn>
                              </p:par>
                              <p:par>
                                <p:cTn id="35" presetID="22" presetClass="entr" presetSubtype="8" fill="hold" nodeType="withEffect">
                                  <p:stCondLst>
                                    <p:cond delay="0"/>
                                  </p:stCondLst>
                                  <p:childTnLst>
                                    <p:set>
                                      <p:cBhvr>
                                        <p:cTn id="36" dur="1" fill="hold">
                                          <p:stCondLst>
                                            <p:cond delay="0"/>
                                          </p:stCondLst>
                                        </p:cTn>
                                        <p:tgtEl>
                                          <p:spTgt spid="31755"/>
                                        </p:tgtEl>
                                        <p:attrNameLst>
                                          <p:attrName>style.visibility</p:attrName>
                                        </p:attrNameLst>
                                      </p:cBhvr>
                                      <p:to>
                                        <p:strVal val="visible"/>
                                      </p:to>
                                    </p:set>
                                    <p:animEffect filter="wipe(left)">
                                      <p:cBhvr>
                                        <p:cTn id="37" dur="500"/>
                                        <p:tgtEl>
                                          <p:spTgt spid="31755"/>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754"/>
                                        </p:tgtEl>
                                        <p:attrNameLst>
                                          <p:attrName>style.visibility</p:attrName>
                                        </p:attrNameLst>
                                      </p:cBhvr>
                                      <p:to>
                                        <p:strVal val="visible"/>
                                      </p:to>
                                    </p:set>
                                    <p:animEffect filter="wipe(left)">
                                      <p:cBhvr>
                                        <p:cTn id="40" dur="500"/>
                                        <p:tgtEl>
                                          <p:spTgt spid="317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bldLvl="0"/>
      <p:bldP spid="31749" grpId="0" bldLvl="0" animBg="1"/>
      <p:bldP spid="31751" grpId="0" bldLvl="0"/>
      <p:bldP spid="31753" grpId="0" bldLvl="0"/>
      <p:bldP spid="31754" grpId="0" bldLvl="0" animBg="1"/>
      <p:bldP spid="31756" grpId="0" bldLvl="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1"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数组指针函数</a:t>
            </a:r>
          </a:p>
        </p:txBody>
      </p:sp>
      <p:sp>
        <p:nvSpPr>
          <p:cNvPr id="32772" name="Rectangle 2"/>
          <p:cNvSpPr>
            <a:spLocks noChangeArrowheads="1"/>
          </p:cNvSpPr>
          <p:nvPr/>
        </p:nvSpPr>
        <p:spPr bwMode="auto">
          <a:xfrm>
            <a:off x="215900" y="1333500"/>
            <a:ext cx="536575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prev()函数</a:t>
            </a:r>
          </a:p>
        </p:txBody>
      </p:sp>
      <p:sp>
        <p:nvSpPr>
          <p:cNvPr id="32773" name="AutoShape 3"/>
          <p:cNvSpPr>
            <a:spLocks noChangeArrowheads="1"/>
          </p:cNvSpPr>
          <p:nvPr/>
        </p:nvSpPr>
        <p:spPr bwMode="auto">
          <a:xfrm>
            <a:off x="2986088" y="2205038"/>
            <a:ext cx="3048000"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mixed prev ( array array)</a:t>
            </a:r>
          </a:p>
        </p:txBody>
      </p:sp>
      <p:pic>
        <p:nvPicPr>
          <p:cNvPr id="32774"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713" y="192405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5" name="TextBox 11"/>
          <p:cNvSpPr>
            <a:spLocks noChangeArrowheads="1"/>
          </p:cNvSpPr>
          <p:nvPr/>
        </p:nvSpPr>
        <p:spPr bwMode="auto">
          <a:xfrm>
            <a:off x="2017713" y="2216150"/>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32776" name="Picture 8" descr="按扭-6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1239838"/>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7" name="Rectangle 2"/>
          <p:cNvSpPr>
            <a:spLocks noChangeArrowheads="1"/>
          </p:cNvSpPr>
          <p:nvPr/>
        </p:nvSpPr>
        <p:spPr bwMode="auto">
          <a:xfrm>
            <a:off x="179388" y="3205163"/>
            <a:ext cx="536575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reset()函数   重置</a:t>
            </a:r>
          </a:p>
        </p:txBody>
      </p:sp>
      <p:sp>
        <p:nvSpPr>
          <p:cNvPr id="32778" name="AutoShape 3"/>
          <p:cNvSpPr>
            <a:spLocks noChangeArrowheads="1"/>
          </p:cNvSpPr>
          <p:nvPr/>
        </p:nvSpPr>
        <p:spPr bwMode="auto">
          <a:xfrm>
            <a:off x="3000375" y="4040188"/>
            <a:ext cx="3048000"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mixed reset ( array array)</a:t>
            </a:r>
          </a:p>
        </p:txBody>
      </p:sp>
      <p:pic>
        <p:nvPicPr>
          <p:cNvPr id="32779"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8000" y="375920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80" name="TextBox 11"/>
          <p:cNvSpPr>
            <a:spLocks noChangeArrowheads="1"/>
          </p:cNvSpPr>
          <p:nvPr/>
        </p:nvSpPr>
        <p:spPr bwMode="auto">
          <a:xfrm>
            <a:off x="2032000" y="4051300"/>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32781" name="Picture 13" descr="按扭-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213" y="311150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2772"/>
                                        </p:tgtEl>
                                        <p:attrNameLst>
                                          <p:attrName>style.visibility</p:attrName>
                                        </p:attrNameLst>
                                      </p:cBhvr>
                                      <p:to>
                                        <p:strVal val="visible"/>
                                      </p:to>
                                    </p:set>
                                    <p:animEffect transition="in" filter="blinds(horizontal)">
                                      <p:cBhvr>
                                        <p:cTn id="7" dur="500"/>
                                        <p:tgtEl>
                                          <p:spTgt spid="32772"/>
                                        </p:tgtEl>
                                      </p:cBhvr>
                                    </p:animEffect>
                                  </p:childTnLst>
                                </p:cTn>
                              </p:par>
                              <p:par>
                                <p:cTn id="8" presetID="3" presetClass="entr" presetSubtype="10" fill="hold" nodeType="withEffect">
                                  <p:stCondLst>
                                    <p:cond delay="0"/>
                                  </p:stCondLst>
                                  <p:childTnLst>
                                    <p:set>
                                      <p:cBhvr>
                                        <p:cTn id="9" dur="1" fill="hold">
                                          <p:stCondLst>
                                            <p:cond delay="0"/>
                                          </p:stCondLst>
                                        </p:cTn>
                                        <p:tgtEl>
                                          <p:spTgt spid="32776"/>
                                        </p:tgtEl>
                                        <p:attrNameLst>
                                          <p:attrName>style.visibility</p:attrName>
                                        </p:attrNameLst>
                                      </p:cBhvr>
                                      <p:to>
                                        <p:strVal val="visible"/>
                                      </p:to>
                                    </p:set>
                                    <p:animEffect transition="in" filter="blinds(horizontal)">
                                      <p:cBhvr>
                                        <p:cTn id="10" dur="500"/>
                                        <p:tgtEl>
                                          <p:spTgt spid="3277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2775"/>
                                        </p:tgtEl>
                                        <p:attrNameLst>
                                          <p:attrName>style.visibility</p:attrName>
                                        </p:attrNameLst>
                                      </p:cBhvr>
                                      <p:to>
                                        <p:strVal val="visible"/>
                                      </p:to>
                                    </p:set>
                                    <p:animEffect filter="wipe(left)">
                                      <p:cBhvr>
                                        <p:cTn id="15" dur="500"/>
                                        <p:tgtEl>
                                          <p:spTgt spid="32775"/>
                                        </p:tgtEl>
                                      </p:cBhvr>
                                    </p:animEffect>
                                  </p:childTnLst>
                                </p:cTn>
                              </p:par>
                              <p:par>
                                <p:cTn id="16" presetID="22" presetClass="entr" presetSubtype="8" fill="hold" nodeType="withEffect">
                                  <p:stCondLst>
                                    <p:cond delay="0"/>
                                  </p:stCondLst>
                                  <p:childTnLst>
                                    <p:set>
                                      <p:cBhvr>
                                        <p:cTn id="17" dur="1" fill="hold">
                                          <p:stCondLst>
                                            <p:cond delay="0"/>
                                          </p:stCondLst>
                                        </p:cTn>
                                        <p:tgtEl>
                                          <p:spTgt spid="32774"/>
                                        </p:tgtEl>
                                        <p:attrNameLst>
                                          <p:attrName>style.visibility</p:attrName>
                                        </p:attrNameLst>
                                      </p:cBhvr>
                                      <p:to>
                                        <p:strVal val="visible"/>
                                      </p:to>
                                    </p:set>
                                    <p:animEffect filter="wipe(left)">
                                      <p:cBhvr>
                                        <p:cTn id="18" dur="500"/>
                                        <p:tgtEl>
                                          <p:spTgt spid="32774"/>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2773"/>
                                        </p:tgtEl>
                                        <p:attrNameLst>
                                          <p:attrName>style.visibility</p:attrName>
                                        </p:attrNameLst>
                                      </p:cBhvr>
                                      <p:to>
                                        <p:strVal val="visible"/>
                                      </p:to>
                                    </p:set>
                                    <p:animEffect filter="wipe(left)">
                                      <p:cBhvr>
                                        <p:cTn id="21" dur="500"/>
                                        <p:tgtEl>
                                          <p:spTgt spid="32773"/>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2777"/>
                                        </p:tgtEl>
                                        <p:attrNameLst>
                                          <p:attrName>style.visibility</p:attrName>
                                        </p:attrNameLst>
                                      </p:cBhvr>
                                      <p:to>
                                        <p:strVal val="visible"/>
                                      </p:to>
                                    </p:set>
                                    <p:animEffect transition="in" filter="blinds(horizontal)">
                                      <p:cBhvr>
                                        <p:cTn id="26" dur="500"/>
                                        <p:tgtEl>
                                          <p:spTgt spid="32777"/>
                                        </p:tgtEl>
                                      </p:cBhvr>
                                    </p:animEffect>
                                  </p:childTnLst>
                                </p:cTn>
                              </p:par>
                              <p:par>
                                <p:cTn id="27" presetID="3" presetClass="entr" presetSubtype="10" fill="hold" nodeType="withEffect">
                                  <p:stCondLst>
                                    <p:cond delay="0"/>
                                  </p:stCondLst>
                                  <p:childTnLst>
                                    <p:set>
                                      <p:cBhvr>
                                        <p:cTn id="28" dur="1" fill="hold">
                                          <p:stCondLst>
                                            <p:cond delay="0"/>
                                          </p:stCondLst>
                                        </p:cTn>
                                        <p:tgtEl>
                                          <p:spTgt spid="32781"/>
                                        </p:tgtEl>
                                        <p:attrNameLst>
                                          <p:attrName>style.visibility</p:attrName>
                                        </p:attrNameLst>
                                      </p:cBhvr>
                                      <p:to>
                                        <p:strVal val="visible"/>
                                      </p:to>
                                    </p:set>
                                    <p:animEffect transition="in" filter="blinds(horizontal)">
                                      <p:cBhvr>
                                        <p:cTn id="29" dur="500"/>
                                        <p:tgtEl>
                                          <p:spTgt spid="32781"/>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2780"/>
                                        </p:tgtEl>
                                        <p:attrNameLst>
                                          <p:attrName>style.visibility</p:attrName>
                                        </p:attrNameLst>
                                      </p:cBhvr>
                                      <p:to>
                                        <p:strVal val="visible"/>
                                      </p:to>
                                    </p:set>
                                    <p:animEffect filter="wipe(left)">
                                      <p:cBhvr>
                                        <p:cTn id="34" dur="500"/>
                                        <p:tgtEl>
                                          <p:spTgt spid="32780"/>
                                        </p:tgtEl>
                                      </p:cBhvr>
                                    </p:animEffect>
                                  </p:childTnLst>
                                </p:cTn>
                              </p:par>
                              <p:par>
                                <p:cTn id="35" presetID="22" presetClass="entr" presetSubtype="8" fill="hold" nodeType="withEffect">
                                  <p:stCondLst>
                                    <p:cond delay="0"/>
                                  </p:stCondLst>
                                  <p:childTnLst>
                                    <p:set>
                                      <p:cBhvr>
                                        <p:cTn id="36" dur="1" fill="hold">
                                          <p:stCondLst>
                                            <p:cond delay="0"/>
                                          </p:stCondLst>
                                        </p:cTn>
                                        <p:tgtEl>
                                          <p:spTgt spid="32779"/>
                                        </p:tgtEl>
                                        <p:attrNameLst>
                                          <p:attrName>style.visibility</p:attrName>
                                        </p:attrNameLst>
                                      </p:cBhvr>
                                      <p:to>
                                        <p:strVal val="visible"/>
                                      </p:to>
                                    </p:set>
                                    <p:animEffect filter="wipe(left)">
                                      <p:cBhvr>
                                        <p:cTn id="37" dur="500"/>
                                        <p:tgtEl>
                                          <p:spTgt spid="3277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2778"/>
                                        </p:tgtEl>
                                        <p:attrNameLst>
                                          <p:attrName>style.visibility</p:attrName>
                                        </p:attrNameLst>
                                      </p:cBhvr>
                                      <p:to>
                                        <p:strVal val="visible"/>
                                      </p:to>
                                    </p:set>
                                    <p:animEffect filter="wipe(left)">
                                      <p:cBhvr>
                                        <p:cTn id="40" dur="500"/>
                                        <p:tgtEl>
                                          <p:spTgt spid="327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bldLvl="0"/>
      <p:bldP spid="32773" grpId="0" bldLvl="0" animBg="1"/>
      <p:bldP spid="32775" grpId="0" bldLvl="0"/>
      <p:bldP spid="32777" grpId="0" bldLvl="0"/>
      <p:bldP spid="32778" grpId="0" bldLvl="0" animBg="1"/>
      <p:bldP spid="32780" grpId="0" bldLvl="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Rectangle 9"/>
          <p:cNvSpPr>
            <a:spLocks noChangeArrowheads="1"/>
          </p:cNvSpPr>
          <p:nvPr/>
        </p:nvSpPr>
        <p:spPr bwMode="auto">
          <a:xfrm>
            <a:off x="819150" y="665163"/>
            <a:ext cx="36814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数组和变量之间的转换</a:t>
            </a:r>
          </a:p>
        </p:txBody>
      </p:sp>
      <p:sp>
        <p:nvSpPr>
          <p:cNvPr id="33796" name="Rectangle 2"/>
          <p:cNvSpPr>
            <a:spLocks noChangeArrowheads="1"/>
          </p:cNvSpPr>
          <p:nvPr/>
        </p:nvSpPr>
        <p:spPr bwMode="auto">
          <a:xfrm>
            <a:off x="215900" y="1439863"/>
            <a:ext cx="500380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extract()函数</a:t>
            </a:r>
          </a:p>
        </p:txBody>
      </p:sp>
      <p:pic>
        <p:nvPicPr>
          <p:cNvPr id="33797" name="图片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9288" y="1346200"/>
            <a:ext cx="673100"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AutoShape 3"/>
          <p:cNvSpPr>
            <a:spLocks noChangeArrowheads="1"/>
          </p:cNvSpPr>
          <p:nvPr/>
        </p:nvSpPr>
        <p:spPr bwMode="auto">
          <a:xfrm>
            <a:off x="2384425" y="2141538"/>
            <a:ext cx="2905125"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int extract ( array array)</a:t>
            </a:r>
          </a:p>
        </p:txBody>
      </p:sp>
      <p:pic>
        <p:nvPicPr>
          <p:cNvPr id="33799"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3638" y="186055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0" name="TextBox 11"/>
          <p:cNvSpPr>
            <a:spLocks noChangeArrowheads="1"/>
          </p:cNvSpPr>
          <p:nvPr/>
        </p:nvSpPr>
        <p:spPr bwMode="auto">
          <a:xfrm>
            <a:off x="1417638" y="2152650"/>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33801" name="Rectangle 2"/>
          <p:cNvSpPr>
            <a:spLocks noChangeArrowheads="1"/>
          </p:cNvSpPr>
          <p:nvPr/>
        </p:nvSpPr>
        <p:spPr bwMode="auto">
          <a:xfrm>
            <a:off x="179388" y="3065463"/>
            <a:ext cx="500380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compact()函数</a:t>
            </a:r>
          </a:p>
        </p:txBody>
      </p:sp>
      <p:sp>
        <p:nvSpPr>
          <p:cNvPr id="33802" name="AutoShape 3"/>
          <p:cNvSpPr>
            <a:spLocks noChangeArrowheads="1"/>
          </p:cNvSpPr>
          <p:nvPr/>
        </p:nvSpPr>
        <p:spPr bwMode="auto">
          <a:xfrm>
            <a:off x="2386013" y="3763963"/>
            <a:ext cx="5032375" cy="4667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compact ( mixed varname [, mixed ...])</a:t>
            </a:r>
          </a:p>
        </p:txBody>
      </p:sp>
      <p:pic>
        <p:nvPicPr>
          <p:cNvPr id="33803"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050" y="3481388"/>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4" name="TextBox 11"/>
          <p:cNvSpPr>
            <a:spLocks noChangeArrowheads="1"/>
          </p:cNvSpPr>
          <p:nvPr/>
        </p:nvSpPr>
        <p:spPr bwMode="auto">
          <a:xfrm>
            <a:off x="1417638" y="3773488"/>
            <a:ext cx="59690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33805" name="图片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525" y="2989263"/>
            <a:ext cx="669925"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3796"/>
                                        </p:tgtEl>
                                        <p:attrNameLst>
                                          <p:attrName>style.visibility</p:attrName>
                                        </p:attrNameLst>
                                      </p:cBhvr>
                                      <p:to>
                                        <p:strVal val="visible"/>
                                      </p:to>
                                    </p:set>
                                    <p:animEffect transition="in" filter="blinds(horizontal)">
                                      <p:cBhvr>
                                        <p:cTn id="7" dur="500"/>
                                        <p:tgtEl>
                                          <p:spTgt spid="33796"/>
                                        </p:tgtEl>
                                      </p:cBhvr>
                                    </p:animEffect>
                                  </p:childTnLst>
                                </p:cTn>
                              </p:par>
                              <p:par>
                                <p:cTn id="8" presetID="3" presetClass="entr" presetSubtype="10" fill="hold" nodeType="withEffect">
                                  <p:stCondLst>
                                    <p:cond delay="0"/>
                                  </p:stCondLst>
                                  <p:childTnLst>
                                    <p:set>
                                      <p:cBhvr>
                                        <p:cTn id="9" dur="1" fill="hold">
                                          <p:stCondLst>
                                            <p:cond delay="0"/>
                                          </p:stCondLst>
                                        </p:cTn>
                                        <p:tgtEl>
                                          <p:spTgt spid="33797"/>
                                        </p:tgtEl>
                                        <p:attrNameLst>
                                          <p:attrName>style.visibility</p:attrName>
                                        </p:attrNameLst>
                                      </p:cBhvr>
                                      <p:to>
                                        <p:strVal val="visible"/>
                                      </p:to>
                                    </p:set>
                                    <p:animEffect transition="in" filter="blinds(horizontal)">
                                      <p:cBhvr>
                                        <p:cTn id="10" dur="500"/>
                                        <p:tgtEl>
                                          <p:spTgt spid="3379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3800"/>
                                        </p:tgtEl>
                                        <p:attrNameLst>
                                          <p:attrName>style.visibility</p:attrName>
                                        </p:attrNameLst>
                                      </p:cBhvr>
                                      <p:to>
                                        <p:strVal val="visible"/>
                                      </p:to>
                                    </p:set>
                                    <p:animEffect filter="wipe(left)">
                                      <p:cBhvr>
                                        <p:cTn id="15" dur="500"/>
                                        <p:tgtEl>
                                          <p:spTgt spid="33800"/>
                                        </p:tgtEl>
                                      </p:cBhvr>
                                    </p:animEffect>
                                  </p:childTnLst>
                                </p:cTn>
                              </p:par>
                              <p:par>
                                <p:cTn id="16" presetID="22" presetClass="entr" presetSubtype="8" fill="hold" nodeType="withEffect">
                                  <p:stCondLst>
                                    <p:cond delay="0"/>
                                  </p:stCondLst>
                                  <p:childTnLst>
                                    <p:set>
                                      <p:cBhvr>
                                        <p:cTn id="17" dur="1" fill="hold">
                                          <p:stCondLst>
                                            <p:cond delay="0"/>
                                          </p:stCondLst>
                                        </p:cTn>
                                        <p:tgtEl>
                                          <p:spTgt spid="33799"/>
                                        </p:tgtEl>
                                        <p:attrNameLst>
                                          <p:attrName>style.visibility</p:attrName>
                                        </p:attrNameLst>
                                      </p:cBhvr>
                                      <p:to>
                                        <p:strVal val="visible"/>
                                      </p:to>
                                    </p:set>
                                    <p:animEffect filter="wipe(left)">
                                      <p:cBhvr>
                                        <p:cTn id="18" dur="500"/>
                                        <p:tgtEl>
                                          <p:spTgt spid="33799"/>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3798"/>
                                        </p:tgtEl>
                                        <p:attrNameLst>
                                          <p:attrName>style.visibility</p:attrName>
                                        </p:attrNameLst>
                                      </p:cBhvr>
                                      <p:to>
                                        <p:strVal val="visible"/>
                                      </p:to>
                                    </p:set>
                                    <p:animEffect filter="wipe(left)">
                                      <p:cBhvr>
                                        <p:cTn id="21" dur="500"/>
                                        <p:tgtEl>
                                          <p:spTgt spid="33798"/>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3801"/>
                                        </p:tgtEl>
                                        <p:attrNameLst>
                                          <p:attrName>style.visibility</p:attrName>
                                        </p:attrNameLst>
                                      </p:cBhvr>
                                      <p:to>
                                        <p:strVal val="visible"/>
                                      </p:to>
                                    </p:set>
                                    <p:animEffect transition="in" filter="blinds(horizontal)">
                                      <p:cBhvr>
                                        <p:cTn id="26" dur="500"/>
                                        <p:tgtEl>
                                          <p:spTgt spid="33801"/>
                                        </p:tgtEl>
                                      </p:cBhvr>
                                    </p:animEffect>
                                  </p:childTnLst>
                                </p:cTn>
                              </p:par>
                              <p:par>
                                <p:cTn id="27" presetID="3" presetClass="entr" presetSubtype="10" fill="hold" nodeType="withEffect">
                                  <p:stCondLst>
                                    <p:cond delay="0"/>
                                  </p:stCondLst>
                                  <p:childTnLst>
                                    <p:set>
                                      <p:cBhvr>
                                        <p:cTn id="28" dur="1" fill="hold">
                                          <p:stCondLst>
                                            <p:cond delay="0"/>
                                          </p:stCondLst>
                                        </p:cTn>
                                        <p:tgtEl>
                                          <p:spTgt spid="33805"/>
                                        </p:tgtEl>
                                        <p:attrNameLst>
                                          <p:attrName>style.visibility</p:attrName>
                                        </p:attrNameLst>
                                      </p:cBhvr>
                                      <p:to>
                                        <p:strVal val="visible"/>
                                      </p:to>
                                    </p:set>
                                    <p:animEffect transition="in" filter="blinds(horizontal)">
                                      <p:cBhvr>
                                        <p:cTn id="29" dur="500"/>
                                        <p:tgtEl>
                                          <p:spTgt spid="33805"/>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3804"/>
                                        </p:tgtEl>
                                        <p:attrNameLst>
                                          <p:attrName>style.visibility</p:attrName>
                                        </p:attrNameLst>
                                      </p:cBhvr>
                                      <p:to>
                                        <p:strVal val="visible"/>
                                      </p:to>
                                    </p:set>
                                    <p:animEffect filter="wipe(left)">
                                      <p:cBhvr>
                                        <p:cTn id="34" dur="500"/>
                                        <p:tgtEl>
                                          <p:spTgt spid="33804"/>
                                        </p:tgtEl>
                                      </p:cBhvr>
                                    </p:animEffect>
                                  </p:childTnLst>
                                </p:cTn>
                              </p:par>
                              <p:par>
                                <p:cTn id="35" presetID="22" presetClass="entr" presetSubtype="8" fill="hold" nodeType="withEffect">
                                  <p:stCondLst>
                                    <p:cond delay="0"/>
                                  </p:stCondLst>
                                  <p:childTnLst>
                                    <p:set>
                                      <p:cBhvr>
                                        <p:cTn id="36" dur="1" fill="hold">
                                          <p:stCondLst>
                                            <p:cond delay="0"/>
                                          </p:stCondLst>
                                        </p:cTn>
                                        <p:tgtEl>
                                          <p:spTgt spid="33803"/>
                                        </p:tgtEl>
                                        <p:attrNameLst>
                                          <p:attrName>style.visibility</p:attrName>
                                        </p:attrNameLst>
                                      </p:cBhvr>
                                      <p:to>
                                        <p:strVal val="visible"/>
                                      </p:to>
                                    </p:set>
                                    <p:animEffect filter="wipe(left)">
                                      <p:cBhvr>
                                        <p:cTn id="37" dur="500"/>
                                        <p:tgtEl>
                                          <p:spTgt spid="3380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3802"/>
                                        </p:tgtEl>
                                        <p:attrNameLst>
                                          <p:attrName>style.visibility</p:attrName>
                                        </p:attrNameLst>
                                      </p:cBhvr>
                                      <p:to>
                                        <p:strVal val="visible"/>
                                      </p:to>
                                    </p:set>
                                    <p:animEffect filter="wipe(left)">
                                      <p:cBhvr>
                                        <p:cTn id="40" dur="500"/>
                                        <p:tgtEl>
                                          <p:spTgt spid="338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bldLvl="0"/>
      <p:bldP spid="33798" grpId="0" bldLvl="0" animBg="1"/>
      <p:bldP spid="33800" grpId="0" bldLvl="0"/>
      <p:bldP spid="33801" grpId="0" bldLvl="0"/>
      <p:bldP spid="33802" grpId="0" bldLvl="0" animBg="1"/>
      <p:bldP spid="33804" grpId="0" bldLvl="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数组检索函数</a:t>
            </a:r>
          </a:p>
        </p:txBody>
      </p:sp>
      <p:sp>
        <p:nvSpPr>
          <p:cNvPr id="34820" name="Rectangle 2"/>
          <p:cNvSpPr>
            <a:spLocks noChangeArrowheads="1"/>
          </p:cNvSpPr>
          <p:nvPr/>
        </p:nvSpPr>
        <p:spPr bwMode="auto">
          <a:xfrm>
            <a:off x="144463" y="1476375"/>
            <a:ext cx="5005387"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array_keys()函数</a:t>
            </a:r>
          </a:p>
        </p:txBody>
      </p:sp>
      <p:pic>
        <p:nvPicPr>
          <p:cNvPr id="34821" name="图片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7850" y="1381125"/>
            <a:ext cx="673100"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AutoShape 3"/>
          <p:cNvSpPr>
            <a:spLocks noChangeArrowheads="1"/>
          </p:cNvSpPr>
          <p:nvPr/>
        </p:nvSpPr>
        <p:spPr bwMode="auto">
          <a:xfrm>
            <a:off x="2197100" y="2314575"/>
            <a:ext cx="5975350" cy="4667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array_keys ( array input [, mixed search_value])</a:t>
            </a:r>
          </a:p>
        </p:txBody>
      </p:sp>
      <p:pic>
        <p:nvPicPr>
          <p:cNvPr id="34823"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4725" y="203200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4" name="TextBox 11"/>
          <p:cNvSpPr>
            <a:spLocks noChangeArrowheads="1"/>
          </p:cNvSpPr>
          <p:nvPr/>
        </p:nvSpPr>
        <p:spPr bwMode="auto">
          <a:xfrm>
            <a:off x="1228725" y="2324100"/>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34825" name="Rectangle 2"/>
          <p:cNvSpPr>
            <a:spLocks noChangeArrowheads="1"/>
          </p:cNvSpPr>
          <p:nvPr/>
        </p:nvSpPr>
        <p:spPr bwMode="auto">
          <a:xfrm>
            <a:off x="107950" y="3316288"/>
            <a:ext cx="500380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array_values()函数</a:t>
            </a:r>
          </a:p>
        </p:txBody>
      </p:sp>
      <p:sp>
        <p:nvSpPr>
          <p:cNvPr id="34826" name="AutoShape 3"/>
          <p:cNvSpPr>
            <a:spLocks noChangeArrowheads="1"/>
          </p:cNvSpPr>
          <p:nvPr/>
        </p:nvSpPr>
        <p:spPr bwMode="auto">
          <a:xfrm>
            <a:off x="2706688" y="4086225"/>
            <a:ext cx="3844925"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array_values ( array array)</a:t>
            </a:r>
          </a:p>
        </p:txBody>
      </p:sp>
      <p:pic>
        <p:nvPicPr>
          <p:cNvPr id="34827"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4313" y="3805238"/>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8" name="TextBox 11"/>
          <p:cNvSpPr>
            <a:spLocks noChangeArrowheads="1"/>
          </p:cNvSpPr>
          <p:nvPr/>
        </p:nvSpPr>
        <p:spPr bwMode="auto">
          <a:xfrm>
            <a:off x="1738313" y="4097338"/>
            <a:ext cx="59690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34829" name="图片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3088" y="3240088"/>
            <a:ext cx="669925"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4820"/>
                                        </p:tgtEl>
                                        <p:attrNameLst>
                                          <p:attrName>style.visibility</p:attrName>
                                        </p:attrNameLst>
                                      </p:cBhvr>
                                      <p:to>
                                        <p:strVal val="visible"/>
                                      </p:to>
                                    </p:set>
                                    <p:animEffect transition="in" filter="blinds(horizontal)">
                                      <p:cBhvr>
                                        <p:cTn id="7" dur="500"/>
                                        <p:tgtEl>
                                          <p:spTgt spid="34820"/>
                                        </p:tgtEl>
                                      </p:cBhvr>
                                    </p:animEffect>
                                  </p:childTnLst>
                                </p:cTn>
                              </p:par>
                              <p:par>
                                <p:cTn id="8" presetID="3" presetClass="entr" presetSubtype="10" fill="hold" nodeType="withEffect">
                                  <p:stCondLst>
                                    <p:cond delay="0"/>
                                  </p:stCondLst>
                                  <p:childTnLst>
                                    <p:set>
                                      <p:cBhvr>
                                        <p:cTn id="9" dur="1" fill="hold">
                                          <p:stCondLst>
                                            <p:cond delay="0"/>
                                          </p:stCondLst>
                                        </p:cTn>
                                        <p:tgtEl>
                                          <p:spTgt spid="34821"/>
                                        </p:tgtEl>
                                        <p:attrNameLst>
                                          <p:attrName>style.visibility</p:attrName>
                                        </p:attrNameLst>
                                      </p:cBhvr>
                                      <p:to>
                                        <p:strVal val="visible"/>
                                      </p:to>
                                    </p:set>
                                    <p:animEffect transition="in" filter="blinds(horizontal)">
                                      <p:cBhvr>
                                        <p:cTn id="10" dur="500"/>
                                        <p:tgtEl>
                                          <p:spTgt spid="34821"/>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4824"/>
                                        </p:tgtEl>
                                        <p:attrNameLst>
                                          <p:attrName>style.visibility</p:attrName>
                                        </p:attrNameLst>
                                      </p:cBhvr>
                                      <p:to>
                                        <p:strVal val="visible"/>
                                      </p:to>
                                    </p:set>
                                    <p:animEffect filter="wipe(left)">
                                      <p:cBhvr>
                                        <p:cTn id="15" dur="500"/>
                                        <p:tgtEl>
                                          <p:spTgt spid="34824"/>
                                        </p:tgtEl>
                                      </p:cBhvr>
                                    </p:animEffect>
                                  </p:childTnLst>
                                </p:cTn>
                              </p:par>
                              <p:par>
                                <p:cTn id="16" presetID="22" presetClass="entr" presetSubtype="8" fill="hold" nodeType="withEffect">
                                  <p:stCondLst>
                                    <p:cond delay="0"/>
                                  </p:stCondLst>
                                  <p:childTnLst>
                                    <p:set>
                                      <p:cBhvr>
                                        <p:cTn id="17" dur="1" fill="hold">
                                          <p:stCondLst>
                                            <p:cond delay="0"/>
                                          </p:stCondLst>
                                        </p:cTn>
                                        <p:tgtEl>
                                          <p:spTgt spid="34823"/>
                                        </p:tgtEl>
                                        <p:attrNameLst>
                                          <p:attrName>style.visibility</p:attrName>
                                        </p:attrNameLst>
                                      </p:cBhvr>
                                      <p:to>
                                        <p:strVal val="visible"/>
                                      </p:to>
                                    </p:set>
                                    <p:animEffect filter="wipe(left)">
                                      <p:cBhvr>
                                        <p:cTn id="18" dur="500"/>
                                        <p:tgtEl>
                                          <p:spTgt spid="34823"/>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4822"/>
                                        </p:tgtEl>
                                        <p:attrNameLst>
                                          <p:attrName>style.visibility</p:attrName>
                                        </p:attrNameLst>
                                      </p:cBhvr>
                                      <p:to>
                                        <p:strVal val="visible"/>
                                      </p:to>
                                    </p:set>
                                    <p:animEffect filter="wipe(left)">
                                      <p:cBhvr>
                                        <p:cTn id="21" dur="500"/>
                                        <p:tgtEl>
                                          <p:spTgt spid="34822"/>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4825"/>
                                        </p:tgtEl>
                                        <p:attrNameLst>
                                          <p:attrName>style.visibility</p:attrName>
                                        </p:attrNameLst>
                                      </p:cBhvr>
                                      <p:to>
                                        <p:strVal val="visible"/>
                                      </p:to>
                                    </p:set>
                                    <p:animEffect transition="in" filter="blinds(horizontal)">
                                      <p:cBhvr>
                                        <p:cTn id="26" dur="500"/>
                                        <p:tgtEl>
                                          <p:spTgt spid="34825"/>
                                        </p:tgtEl>
                                      </p:cBhvr>
                                    </p:animEffect>
                                  </p:childTnLst>
                                </p:cTn>
                              </p:par>
                              <p:par>
                                <p:cTn id="27" presetID="3" presetClass="entr" presetSubtype="10" fill="hold" nodeType="withEffect">
                                  <p:stCondLst>
                                    <p:cond delay="0"/>
                                  </p:stCondLst>
                                  <p:childTnLst>
                                    <p:set>
                                      <p:cBhvr>
                                        <p:cTn id="28" dur="1" fill="hold">
                                          <p:stCondLst>
                                            <p:cond delay="0"/>
                                          </p:stCondLst>
                                        </p:cTn>
                                        <p:tgtEl>
                                          <p:spTgt spid="34829"/>
                                        </p:tgtEl>
                                        <p:attrNameLst>
                                          <p:attrName>style.visibility</p:attrName>
                                        </p:attrNameLst>
                                      </p:cBhvr>
                                      <p:to>
                                        <p:strVal val="visible"/>
                                      </p:to>
                                    </p:set>
                                    <p:animEffect transition="in" filter="blinds(horizontal)">
                                      <p:cBhvr>
                                        <p:cTn id="29" dur="500"/>
                                        <p:tgtEl>
                                          <p:spTgt spid="34829"/>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4828"/>
                                        </p:tgtEl>
                                        <p:attrNameLst>
                                          <p:attrName>style.visibility</p:attrName>
                                        </p:attrNameLst>
                                      </p:cBhvr>
                                      <p:to>
                                        <p:strVal val="visible"/>
                                      </p:to>
                                    </p:set>
                                    <p:animEffect filter="wipe(left)">
                                      <p:cBhvr>
                                        <p:cTn id="34" dur="500"/>
                                        <p:tgtEl>
                                          <p:spTgt spid="34828"/>
                                        </p:tgtEl>
                                      </p:cBhvr>
                                    </p:animEffect>
                                  </p:childTnLst>
                                </p:cTn>
                              </p:par>
                              <p:par>
                                <p:cTn id="35" presetID="22" presetClass="entr" presetSubtype="8" fill="hold" nodeType="withEffect">
                                  <p:stCondLst>
                                    <p:cond delay="0"/>
                                  </p:stCondLst>
                                  <p:childTnLst>
                                    <p:set>
                                      <p:cBhvr>
                                        <p:cTn id="36" dur="1" fill="hold">
                                          <p:stCondLst>
                                            <p:cond delay="0"/>
                                          </p:stCondLst>
                                        </p:cTn>
                                        <p:tgtEl>
                                          <p:spTgt spid="34827"/>
                                        </p:tgtEl>
                                        <p:attrNameLst>
                                          <p:attrName>style.visibility</p:attrName>
                                        </p:attrNameLst>
                                      </p:cBhvr>
                                      <p:to>
                                        <p:strVal val="visible"/>
                                      </p:to>
                                    </p:set>
                                    <p:animEffect filter="wipe(left)">
                                      <p:cBhvr>
                                        <p:cTn id="37" dur="500"/>
                                        <p:tgtEl>
                                          <p:spTgt spid="3482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4826"/>
                                        </p:tgtEl>
                                        <p:attrNameLst>
                                          <p:attrName>style.visibility</p:attrName>
                                        </p:attrNameLst>
                                      </p:cBhvr>
                                      <p:to>
                                        <p:strVal val="visible"/>
                                      </p:to>
                                    </p:set>
                                    <p:animEffect filter="wipe(left)">
                                      <p:cBhvr>
                                        <p:cTn id="40" dur="500"/>
                                        <p:tgtEl>
                                          <p:spTgt spid="348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bldLvl="0"/>
      <p:bldP spid="34822" grpId="0" bldLvl="0" animBg="1"/>
      <p:bldP spid="34824" grpId="0" bldLvl="0"/>
      <p:bldP spid="34825" grpId="0" bldLvl="0"/>
      <p:bldP spid="34826" grpId="0" bldLvl="0" animBg="1"/>
      <p:bldP spid="34828" grpId="0" bldLvl="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数组检索函数</a:t>
            </a:r>
          </a:p>
        </p:txBody>
      </p:sp>
      <p:sp>
        <p:nvSpPr>
          <p:cNvPr id="35844" name="Rectangle 2"/>
          <p:cNvSpPr>
            <a:spLocks noChangeArrowheads="1"/>
          </p:cNvSpPr>
          <p:nvPr/>
        </p:nvSpPr>
        <p:spPr bwMode="auto">
          <a:xfrm>
            <a:off x="215900" y="133350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in_array()函数</a:t>
            </a:r>
          </a:p>
        </p:txBody>
      </p:sp>
      <p:sp>
        <p:nvSpPr>
          <p:cNvPr id="35845" name="AutoShape 3"/>
          <p:cNvSpPr>
            <a:spLocks noChangeArrowheads="1"/>
          </p:cNvSpPr>
          <p:nvPr/>
        </p:nvSpPr>
        <p:spPr bwMode="auto">
          <a:xfrm>
            <a:off x="2030413" y="2141538"/>
            <a:ext cx="6215062"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bool in_array ( mixed needle, array array [, bool strict])</a:t>
            </a:r>
          </a:p>
        </p:txBody>
      </p:sp>
      <p:pic>
        <p:nvPicPr>
          <p:cNvPr id="35846"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038" y="186055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7" name="TextBox 11"/>
          <p:cNvSpPr>
            <a:spLocks noChangeArrowheads="1"/>
          </p:cNvSpPr>
          <p:nvPr/>
        </p:nvSpPr>
        <p:spPr bwMode="auto">
          <a:xfrm>
            <a:off x="1062038" y="2152650"/>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35848" name="图片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1988" y="1225550"/>
            <a:ext cx="6604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9" name="Rectangle 2"/>
          <p:cNvSpPr>
            <a:spLocks noChangeArrowheads="1"/>
          </p:cNvSpPr>
          <p:nvPr/>
        </p:nvSpPr>
        <p:spPr bwMode="auto">
          <a:xfrm>
            <a:off x="179388" y="317500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array_search()函数</a:t>
            </a:r>
          </a:p>
        </p:txBody>
      </p:sp>
      <p:sp>
        <p:nvSpPr>
          <p:cNvPr id="35850" name="AutoShape 3"/>
          <p:cNvSpPr>
            <a:spLocks noChangeArrowheads="1"/>
          </p:cNvSpPr>
          <p:nvPr/>
        </p:nvSpPr>
        <p:spPr bwMode="auto">
          <a:xfrm>
            <a:off x="1603375" y="3979863"/>
            <a:ext cx="7297738"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mixed array_search ( mixed needle, array haystack [, bool strict])</a:t>
            </a:r>
          </a:p>
        </p:txBody>
      </p:sp>
      <p:pic>
        <p:nvPicPr>
          <p:cNvPr id="35851"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413" y="3697288"/>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52" name="TextBox 11"/>
          <p:cNvSpPr>
            <a:spLocks noChangeArrowheads="1"/>
          </p:cNvSpPr>
          <p:nvPr/>
        </p:nvSpPr>
        <p:spPr bwMode="auto">
          <a:xfrm>
            <a:off x="635000" y="3989388"/>
            <a:ext cx="59690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35853" name="图片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700" y="3081338"/>
            <a:ext cx="655638" cy="65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5844"/>
                                        </p:tgtEl>
                                        <p:attrNameLst>
                                          <p:attrName>style.visibility</p:attrName>
                                        </p:attrNameLst>
                                      </p:cBhvr>
                                      <p:to>
                                        <p:strVal val="visible"/>
                                      </p:to>
                                    </p:set>
                                    <p:animEffect transition="in" filter="blinds(horizontal)">
                                      <p:cBhvr>
                                        <p:cTn id="7" dur="500"/>
                                        <p:tgtEl>
                                          <p:spTgt spid="35844"/>
                                        </p:tgtEl>
                                      </p:cBhvr>
                                    </p:animEffect>
                                  </p:childTnLst>
                                </p:cTn>
                              </p:par>
                              <p:par>
                                <p:cTn id="8" presetID="3" presetClass="entr" presetSubtype="10" fill="hold" nodeType="withEffect">
                                  <p:stCondLst>
                                    <p:cond delay="0"/>
                                  </p:stCondLst>
                                  <p:childTnLst>
                                    <p:set>
                                      <p:cBhvr>
                                        <p:cTn id="9" dur="1" fill="hold">
                                          <p:stCondLst>
                                            <p:cond delay="0"/>
                                          </p:stCondLst>
                                        </p:cTn>
                                        <p:tgtEl>
                                          <p:spTgt spid="35848"/>
                                        </p:tgtEl>
                                        <p:attrNameLst>
                                          <p:attrName>style.visibility</p:attrName>
                                        </p:attrNameLst>
                                      </p:cBhvr>
                                      <p:to>
                                        <p:strVal val="visible"/>
                                      </p:to>
                                    </p:set>
                                    <p:animEffect transition="in" filter="blinds(horizontal)">
                                      <p:cBhvr>
                                        <p:cTn id="10" dur="500"/>
                                        <p:tgtEl>
                                          <p:spTgt spid="3584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5847"/>
                                        </p:tgtEl>
                                        <p:attrNameLst>
                                          <p:attrName>style.visibility</p:attrName>
                                        </p:attrNameLst>
                                      </p:cBhvr>
                                      <p:to>
                                        <p:strVal val="visible"/>
                                      </p:to>
                                    </p:set>
                                    <p:animEffect filter="wipe(left)">
                                      <p:cBhvr>
                                        <p:cTn id="15" dur="500"/>
                                        <p:tgtEl>
                                          <p:spTgt spid="35847"/>
                                        </p:tgtEl>
                                      </p:cBhvr>
                                    </p:animEffect>
                                  </p:childTnLst>
                                </p:cTn>
                              </p:par>
                              <p:par>
                                <p:cTn id="16" presetID="22" presetClass="entr" presetSubtype="8" fill="hold" nodeType="withEffect">
                                  <p:stCondLst>
                                    <p:cond delay="0"/>
                                  </p:stCondLst>
                                  <p:childTnLst>
                                    <p:set>
                                      <p:cBhvr>
                                        <p:cTn id="17" dur="1" fill="hold">
                                          <p:stCondLst>
                                            <p:cond delay="0"/>
                                          </p:stCondLst>
                                        </p:cTn>
                                        <p:tgtEl>
                                          <p:spTgt spid="35846"/>
                                        </p:tgtEl>
                                        <p:attrNameLst>
                                          <p:attrName>style.visibility</p:attrName>
                                        </p:attrNameLst>
                                      </p:cBhvr>
                                      <p:to>
                                        <p:strVal val="visible"/>
                                      </p:to>
                                    </p:set>
                                    <p:animEffect filter="wipe(left)">
                                      <p:cBhvr>
                                        <p:cTn id="18" dur="500"/>
                                        <p:tgtEl>
                                          <p:spTgt spid="35846"/>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5845"/>
                                        </p:tgtEl>
                                        <p:attrNameLst>
                                          <p:attrName>style.visibility</p:attrName>
                                        </p:attrNameLst>
                                      </p:cBhvr>
                                      <p:to>
                                        <p:strVal val="visible"/>
                                      </p:to>
                                    </p:set>
                                    <p:animEffect filter="wipe(left)">
                                      <p:cBhvr>
                                        <p:cTn id="21" dur="500"/>
                                        <p:tgtEl>
                                          <p:spTgt spid="35845"/>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5849"/>
                                        </p:tgtEl>
                                        <p:attrNameLst>
                                          <p:attrName>style.visibility</p:attrName>
                                        </p:attrNameLst>
                                      </p:cBhvr>
                                      <p:to>
                                        <p:strVal val="visible"/>
                                      </p:to>
                                    </p:set>
                                    <p:animEffect transition="in" filter="blinds(horizontal)">
                                      <p:cBhvr>
                                        <p:cTn id="26" dur="500"/>
                                        <p:tgtEl>
                                          <p:spTgt spid="35849"/>
                                        </p:tgtEl>
                                      </p:cBhvr>
                                    </p:animEffect>
                                  </p:childTnLst>
                                </p:cTn>
                              </p:par>
                              <p:par>
                                <p:cTn id="27" presetID="3" presetClass="entr" presetSubtype="10" fill="hold" nodeType="withEffect">
                                  <p:stCondLst>
                                    <p:cond delay="0"/>
                                  </p:stCondLst>
                                  <p:childTnLst>
                                    <p:set>
                                      <p:cBhvr>
                                        <p:cTn id="28" dur="1" fill="hold">
                                          <p:stCondLst>
                                            <p:cond delay="0"/>
                                          </p:stCondLst>
                                        </p:cTn>
                                        <p:tgtEl>
                                          <p:spTgt spid="35853"/>
                                        </p:tgtEl>
                                        <p:attrNameLst>
                                          <p:attrName>style.visibility</p:attrName>
                                        </p:attrNameLst>
                                      </p:cBhvr>
                                      <p:to>
                                        <p:strVal val="visible"/>
                                      </p:to>
                                    </p:set>
                                    <p:animEffect transition="in" filter="blinds(horizontal)">
                                      <p:cBhvr>
                                        <p:cTn id="29" dur="500"/>
                                        <p:tgtEl>
                                          <p:spTgt spid="35853"/>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5852"/>
                                        </p:tgtEl>
                                        <p:attrNameLst>
                                          <p:attrName>style.visibility</p:attrName>
                                        </p:attrNameLst>
                                      </p:cBhvr>
                                      <p:to>
                                        <p:strVal val="visible"/>
                                      </p:to>
                                    </p:set>
                                    <p:animEffect filter="wipe(left)">
                                      <p:cBhvr>
                                        <p:cTn id="34" dur="500"/>
                                        <p:tgtEl>
                                          <p:spTgt spid="35852"/>
                                        </p:tgtEl>
                                      </p:cBhvr>
                                    </p:animEffect>
                                  </p:childTnLst>
                                </p:cTn>
                              </p:par>
                              <p:par>
                                <p:cTn id="35" presetID="22" presetClass="entr" presetSubtype="8" fill="hold" nodeType="withEffect">
                                  <p:stCondLst>
                                    <p:cond delay="0"/>
                                  </p:stCondLst>
                                  <p:childTnLst>
                                    <p:set>
                                      <p:cBhvr>
                                        <p:cTn id="36" dur="1" fill="hold">
                                          <p:stCondLst>
                                            <p:cond delay="0"/>
                                          </p:stCondLst>
                                        </p:cTn>
                                        <p:tgtEl>
                                          <p:spTgt spid="35851"/>
                                        </p:tgtEl>
                                        <p:attrNameLst>
                                          <p:attrName>style.visibility</p:attrName>
                                        </p:attrNameLst>
                                      </p:cBhvr>
                                      <p:to>
                                        <p:strVal val="visible"/>
                                      </p:to>
                                    </p:set>
                                    <p:animEffect filter="wipe(left)">
                                      <p:cBhvr>
                                        <p:cTn id="37" dur="500"/>
                                        <p:tgtEl>
                                          <p:spTgt spid="3585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5850"/>
                                        </p:tgtEl>
                                        <p:attrNameLst>
                                          <p:attrName>style.visibility</p:attrName>
                                        </p:attrNameLst>
                                      </p:cBhvr>
                                      <p:to>
                                        <p:strVal val="visible"/>
                                      </p:to>
                                    </p:set>
                                    <p:animEffect filter="wipe(left)">
                                      <p:cBhvr>
                                        <p:cTn id="40" dur="500"/>
                                        <p:tgtEl>
                                          <p:spTgt spid="358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bldLvl="0"/>
      <p:bldP spid="35845" grpId="0" bldLvl="0" animBg="1"/>
      <p:bldP spid="35847" grpId="0" bldLvl="0"/>
      <p:bldP spid="35849" grpId="0" bldLvl="0"/>
      <p:bldP spid="35850" grpId="0" bldLvl="0" animBg="1"/>
      <p:bldP spid="35852" grpId="0" bldLvl="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8850" y="1943100"/>
            <a:ext cx="44577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 Box 18"/>
          <p:cNvSpPr>
            <a:spLocks noChangeArrowheads="1"/>
          </p:cNvSpPr>
          <p:nvPr/>
        </p:nvSpPr>
        <p:spPr bwMode="auto">
          <a:xfrm>
            <a:off x="2884488" y="2301875"/>
            <a:ext cx="323056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b="1">
                <a:solidFill>
                  <a:srgbClr val="FF6600"/>
                </a:solidFill>
                <a:latin typeface="Arial" panose="020B0604020202020204" pitchFamily="34" charset="0"/>
                <a:ea typeface="黑体" panose="02010609060101010101" pitchFamily="49" charset="-122"/>
                <a:sym typeface="Arial" panose="020B0604020202020204" pitchFamily="34" charset="0"/>
              </a:rPr>
              <a:t>1</a:t>
            </a:r>
            <a:r>
              <a:rPr lang="en-US" altLang="zh-CN" sz="1500" b="1">
                <a:solidFill>
                  <a:schemeClr val="bg1"/>
                </a:solidFill>
                <a:latin typeface="Arial" panose="020B0604020202020204" pitchFamily="34" charset="0"/>
                <a:ea typeface="黑体" panose="02010609060101010101" pitchFamily="49" charset="-122"/>
                <a:sym typeface="Arial" panose="020B0604020202020204" pitchFamily="34" charset="0"/>
              </a:rPr>
              <a:t>       </a:t>
            </a:r>
            <a:r>
              <a:rPr lang="zh-CN" altLang="en-US" sz="1800" b="1">
                <a:solidFill>
                  <a:schemeClr val="bg1"/>
                </a:solidFill>
                <a:latin typeface="Arial" panose="020B0604020202020204" pitchFamily="34" charset="0"/>
                <a:ea typeface="黑体" panose="02010609060101010101" pitchFamily="49" charset="-122"/>
                <a:sym typeface="Arial" panose="020B0604020202020204" pitchFamily="34" charset="0"/>
              </a:rPr>
              <a:t>数组概述</a:t>
            </a:r>
            <a:endParaRPr lang="zh-CN" altLang="en-US" sz="1800">
              <a:latin typeface="Arial" panose="020B0604020202020204" pitchFamily="34" charset="0"/>
            </a:endParaRPr>
          </a:p>
        </p:txBody>
      </p:sp>
    </p:spTree>
  </p:cSld>
  <p:clrMapOvr>
    <a:masterClrMapping/>
  </p:clrMapOvr>
  <p:transition spd="med">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数组检索函数</a:t>
            </a:r>
          </a:p>
        </p:txBody>
      </p:sp>
      <p:sp>
        <p:nvSpPr>
          <p:cNvPr id="36868" name="Rectangle 2"/>
          <p:cNvSpPr>
            <a:spLocks noChangeArrowheads="1"/>
          </p:cNvSpPr>
          <p:nvPr/>
        </p:nvSpPr>
        <p:spPr bwMode="auto">
          <a:xfrm>
            <a:off x="215900" y="1441450"/>
            <a:ext cx="536575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array_key_exists()函数</a:t>
            </a:r>
          </a:p>
        </p:txBody>
      </p:sp>
      <p:sp>
        <p:nvSpPr>
          <p:cNvPr id="36869" name="AutoShape 3"/>
          <p:cNvSpPr>
            <a:spLocks noChangeArrowheads="1"/>
          </p:cNvSpPr>
          <p:nvPr/>
        </p:nvSpPr>
        <p:spPr bwMode="auto">
          <a:xfrm>
            <a:off x="2173288" y="2249488"/>
            <a:ext cx="5567362"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bool array_key_exists ( mixed key, array search)</a:t>
            </a:r>
          </a:p>
        </p:txBody>
      </p:sp>
      <p:pic>
        <p:nvPicPr>
          <p:cNvPr id="36870"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9325" y="196850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1" name="TextBox 11"/>
          <p:cNvSpPr>
            <a:spLocks noChangeArrowheads="1"/>
          </p:cNvSpPr>
          <p:nvPr/>
        </p:nvSpPr>
        <p:spPr bwMode="auto">
          <a:xfrm>
            <a:off x="1203325" y="2260600"/>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36872" name="Picture 8" descr="按扭-6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1347788"/>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3" name="Rectangle 2"/>
          <p:cNvSpPr>
            <a:spLocks noChangeArrowheads="1"/>
          </p:cNvSpPr>
          <p:nvPr/>
        </p:nvSpPr>
        <p:spPr bwMode="auto">
          <a:xfrm>
            <a:off x="179388" y="3170238"/>
            <a:ext cx="8569325"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array_unique()函数  删除数组里的重复的元素</a:t>
            </a:r>
          </a:p>
        </p:txBody>
      </p:sp>
      <p:sp>
        <p:nvSpPr>
          <p:cNvPr id="36874" name="AutoShape 3"/>
          <p:cNvSpPr>
            <a:spLocks noChangeArrowheads="1"/>
          </p:cNvSpPr>
          <p:nvPr/>
        </p:nvSpPr>
        <p:spPr bwMode="auto">
          <a:xfrm>
            <a:off x="2498725" y="3941763"/>
            <a:ext cx="3802063"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array_unique ( array array)</a:t>
            </a:r>
          </a:p>
        </p:txBody>
      </p:sp>
      <p:pic>
        <p:nvPicPr>
          <p:cNvPr id="36875"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4763" y="366077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6" name="TextBox 11"/>
          <p:cNvSpPr>
            <a:spLocks noChangeArrowheads="1"/>
          </p:cNvSpPr>
          <p:nvPr/>
        </p:nvSpPr>
        <p:spPr bwMode="auto">
          <a:xfrm>
            <a:off x="1528763" y="3952875"/>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36877" name="Picture 13" descr="按扭-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213" y="3076575"/>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6868"/>
                                        </p:tgtEl>
                                        <p:attrNameLst>
                                          <p:attrName>style.visibility</p:attrName>
                                        </p:attrNameLst>
                                      </p:cBhvr>
                                      <p:to>
                                        <p:strVal val="visible"/>
                                      </p:to>
                                    </p:set>
                                    <p:animEffect transition="in" filter="blinds(horizontal)">
                                      <p:cBhvr>
                                        <p:cTn id="7" dur="500"/>
                                        <p:tgtEl>
                                          <p:spTgt spid="36868"/>
                                        </p:tgtEl>
                                      </p:cBhvr>
                                    </p:animEffect>
                                  </p:childTnLst>
                                </p:cTn>
                              </p:par>
                              <p:par>
                                <p:cTn id="8" presetID="3" presetClass="entr" presetSubtype="10" fill="hold" nodeType="withEffect">
                                  <p:stCondLst>
                                    <p:cond delay="0"/>
                                  </p:stCondLst>
                                  <p:childTnLst>
                                    <p:set>
                                      <p:cBhvr>
                                        <p:cTn id="9" dur="1" fill="hold">
                                          <p:stCondLst>
                                            <p:cond delay="0"/>
                                          </p:stCondLst>
                                        </p:cTn>
                                        <p:tgtEl>
                                          <p:spTgt spid="36872"/>
                                        </p:tgtEl>
                                        <p:attrNameLst>
                                          <p:attrName>style.visibility</p:attrName>
                                        </p:attrNameLst>
                                      </p:cBhvr>
                                      <p:to>
                                        <p:strVal val="visible"/>
                                      </p:to>
                                    </p:set>
                                    <p:animEffect transition="in" filter="blinds(horizontal)">
                                      <p:cBhvr>
                                        <p:cTn id="10" dur="500"/>
                                        <p:tgtEl>
                                          <p:spTgt spid="3687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6871"/>
                                        </p:tgtEl>
                                        <p:attrNameLst>
                                          <p:attrName>style.visibility</p:attrName>
                                        </p:attrNameLst>
                                      </p:cBhvr>
                                      <p:to>
                                        <p:strVal val="visible"/>
                                      </p:to>
                                    </p:set>
                                    <p:animEffect filter="wipe(left)">
                                      <p:cBhvr>
                                        <p:cTn id="15" dur="500"/>
                                        <p:tgtEl>
                                          <p:spTgt spid="36871"/>
                                        </p:tgtEl>
                                      </p:cBhvr>
                                    </p:animEffect>
                                  </p:childTnLst>
                                </p:cTn>
                              </p:par>
                              <p:par>
                                <p:cTn id="16" presetID="22" presetClass="entr" presetSubtype="8" fill="hold" nodeType="withEffect">
                                  <p:stCondLst>
                                    <p:cond delay="0"/>
                                  </p:stCondLst>
                                  <p:childTnLst>
                                    <p:set>
                                      <p:cBhvr>
                                        <p:cTn id="17" dur="1" fill="hold">
                                          <p:stCondLst>
                                            <p:cond delay="0"/>
                                          </p:stCondLst>
                                        </p:cTn>
                                        <p:tgtEl>
                                          <p:spTgt spid="36870"/>
                                        </p:tgtEl>
                                        <p:attrNameLst>
                                          <p:attrName>style.visibility</p:attrName>
                                        </p:attrNameLst>
                                      </p:cBhvr>
                                      <p:to>
                                        <p:strVal val="visible"/>
                                      </p:to>
                                    </p:set>
                                    <p:animEffect filter="wipe(left)">
                                      <p:cBhvr>
                                        <p:cTn id="18" dur="500"/>
                                        <p:tgtEl>
                                          <p:spTgt spid="36870"/>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6869"/>
                                        </p:tgtEl>
                                        <p:attrNameLst>
                                          <p:attrName>style.visibility</p:attrName>
                                        </p:attrNameLst>
                                      </p:cBhvr>
                                      <p:to>
                                        <p:strVal val="visible"/>
                                      </p:to>
                                    </p:set>
                                    <p:animEffect filter="wipe(left)">
                                      <p:cBhvr>
                                        <p:cTn id="21" dur="500"/>
                                        <p:tgtEl>
                                          <p:spTgt spid="3686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6873"/>
                                        </p:tgtEl>
                                        <p:attrNameLst>
                                          <p:attrName>style.visibility</p:attrName>
                                        </p:attrNameLst>
                                      </p:cBhvr>
                                      <p:to>
                                        <p:strVal val="visible"/>
                                      </p:to>
                                    </p:set>
                                    <p:animEffect transition="in" filter="blinds(horizontal)">
                                      <p:cBhvr>
                                        <p:cTn id="26" dur="500"/>
                                        <p:tgtEl>
                                          <p:spTgt spid="36873"/>
                                        </p:tgtEl>
                                      </p:cBhvr>
                                    </p:animEffect>
                                  </p:childTnLst>
                                </p:cTn>
                              </p:par>
                              <p:par>
                                <p:cTn id="27" presetID="3" presetClass="entr" presetSubtype="10" fill="hold" nodeType="withEffect">
                                  <p:stCondLst>
                                    <p:cond delay="0"/>
                                  </p:stCondLst>
                                  <p:childTnLst>
                                    <p:set>
                                      <p:cBhvr>
                                        <p:cTn id="28" dur="1" fill="hold">
                                          <p:stCondLst>
                                            <p:cond delay="0"/>
                                          </p:stCondLst>
                                        </p:cTn>
                                        <p:tgtEl>
                                          <p:spTgt spid="36877"/>
                                        </p:tgtEl>
                                        <p:attrNameLst>
                                          <p:attrName>style.visibility</p:attrName>
                                        </p:attrNameLst>
                                      </p:cBhvr>
                                      <p:to>
                                        <p:strVal val="visible"/>
                                      </p:to>
                                    </p:set>
                                    <p:animEffect transition="in" filter="blinds(horizontal)">
                                      <p:cBhvr>
                                        <p:cTn id="29" dur="500"/>
                                        <p:tgtEl>
                                          <p:spTgt spid="36877"/>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6876"/>
                                        </p:tgtEl>
                                        <p:attrNameLst>
                                          <p:attrName>style.visibility</p:attrName>
                                        </p:attrNameLst>
                                      </p:cBhvr>
                                      <p:to>
                                        <p:strVal val="visible"/>
                                      </p:to>
                                    </p:set>
                                    <p:animEffect filter="wipe(left)">
                                      <p:cBhvr>
                                        <p:cTn id="34" dur="500"/>
                                        <p:tgtEl>
                                          <p:spTgt spid="36876"/>
                                        </p:tgtEl>
                                      </p:cBhvr>
                                    </p:animEffect>
                                  </p:childTnLst>
                                </p:cTn>
                              </p:par>
                              <p:par>
                                <p:cTn id="35" presetID="22" presetClass="entr" presetSubtype="8" fill="hold" nodeType="withEffect">
                                  <p:stCondLst>
                                    <p:cond delay="0"/>
                                  </p:stCondLst>
                                  <p:childTnLst>
                                    <p:set>
                                      <p:cBhvr>
                                        <p:cTn id="36" dur="1" fill="hold">
                                          <p:stCondLst>
                                            <p:cond delay="0"/>
                                          </p:stCondLst>
                                        </p:cTn>
                                        <p:tgtEl>
                                          <p:spTgt spid="36875"/>
                                        </p:tgtEl>
                                        <p:attrNameLst>
                                          <p:attrName>style.visibility</p:attrName>
                                        </p:attrNameLst>
                                      </p:cBhvr>
                                      <p:to>
                                        <p:strVal val="visible"/>
                                      </p:to>
                                    </p:set>
                                    <p:animEffect filter="wipe(left)">
                                      <p:cBhvr>
                                        <p:cTn id="37" dur="500"/>
                                        <p:tgtEl>
                                          <p:spTgt spid="36875"/>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6874"/>
                                        </p:tgtEl>
                                        <p:attrNameLst>
                                          <p:attrName>style.visibility</p:attrName>
                                        </p:attrNameLst>
                                      </p:cBhvr>
                                      <p:to>
                                        <p:strVal val="visible"/>
                                      </p:to>
                                    </p:set>
                                    <p:animEffect filter="wipe(left)">
                                      <p:cBhvr>
                                        <p:cTn id="40" dur="500"/>
                                        <p:tgtEl>
                                          <p:spTgt spid="368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bldLvl="0"/>
      <p:bldP spid="36869" grpId="0" bldLvl="0" animBg="1"/>
      <p:bldP spid="36871" grpId="0" bldLvl="0"/>
      <p:bldP spid="36873" grpId="0" bldLvl="0"/>
      <p:bldP spid="36874" grpId="0" bldLvl="0" animBg="1"/>
      <p:bldP spid="36876" grpId="0" bldLvl="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数组排序函数</a:t>
            </a:r>
          </a:p>
        </p:txBody>
      </p:sp>
      <p:sp>
        <p:nvSpPr>
          <p:cNvPr id="37892" name="Rectangle 2"/>
          <p:cNvSpPr>
            <a:spLocks noChangeArrowheads="1"/>
          </p:cNvSpPr>
          <p:nvPr/>
        </p:nvSpPr>
        <p:spPr bwMode="auto">
          <a:xfrm>
            <a:off x="144463" y="1476375"/>
            <a:ext cx="849630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sort()函数  升序 按值  键变成数字索引，从</a:t>
            </a:r>
            <a:r>
              <a:rPr lang="en-US" altLang="zh-CN" sz="2400">
                <a:latin typeface="Verdana" panose="020B0604030504040204" pitchFamily="34" charset="0"/>
                <a:sym typeface="Verdana" panose="020B0604030504040204" pitchFamily="34" charset="0"/>
              </a:rPr>
              <a:t>0</a:t>
            </a:r>
            <a:r>
              <a:rPr lang="zh-CN" altLang="en-US" sz="2400">
                <a:latin typeface="Verdana" panose="020B0604030504040204" pitchFamily="34" charset="0"/>
                <a:sym typeface="Verdana" panose="020B0604030504040204" pitchFamily="34" charset="0"/>
              </a:rPr>
              <a:t>开始</a:t>
            </a:r>
          </a:p>
        </p:txBody>
      </p:sp>
      <p:pic>
        <p:nvPicPr>
          <p:cNvPr id="37893" name="图片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7850" y="1381125"/>
            <a:ext cx="673100"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4" name="AutoShape 3"/>
          <p:cNvSpPr>
            <a:spLocks noChangeArrowheads="1"/>
          </p:cNvSpPr>
          <p:nvPr/>
        </p:nvSpPr>
        <p:spPr bwMode="auto">
          <a:xfrm>
            <a:off x="2460625" y="2287588"/>
            <a:ext cx="4667250"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bool sort( array &amp;array [, int sort_flags] )</a:t>
            </a:r>
          </a:p>
        </p:txBody>
      </p:sp>
      <p:pic>
        <p:nvPicPr>
          <p:cNvPr id="37895"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8250" y="2005013"/>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6" name="TextBox 11"/>
          <p:cNvSpPr>
            <a:spLocks noChangeArrowheads="1"/>
          </p:cNvSpPr>
          <p:nvPr/>
        </p:nvSpPr>
        <p:spPr bwMode="auto">
          <a:xfrm>
            <a:off x="1492250" y="2297113"/>
            <a:ext cx="59690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37897" name="Rectangle 2"/>
          <p:cNvSpPr>
            <a:spLocks noChangeArrowheads="1"/>
          </p:cNvSpPr>
          <p:nvPr/>
        </p:nvSpPr>
        <p:spPr bwMode="auto">
          <a:xfrm>
            <a:off x="107950" y="3171825"/>
            <a:ext cx="6084888"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asort()函数 升序  按值 键值不变</a:t>
            </a:r>
          </a:p>
        </p:txBody>
      </p:sp>
      <p:sp>
        <p:nvSpPr>
          <p:cNvPr id="37898" name="AutoShape 3"/>
          <p:cNvSpPr>
            <a:spLocks noChangeArrowheads="1"/>
          </p:cNvSpPr>
          <p:nvPr/>
        </p:nvSpPr>
        <p:spPr bwMode="auto">
          <a:xfrm>
            <a:off x="2455863" y="3835400"/>
            <a:ext cx="4745037" cy="4667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bool asort ( array &amp;array [, int sort_flags])</a:t>
            </a:r>
          </a:p>
        </p:txBody>
      </p:sp>
      <p:pic>
        <p:nvPicPr>
          <p:cNvPr id="37899"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3488" y="35528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00" name="TextBox 11"/>
          <p:cNvSpPr>
            <a:spLocks noChangeArrowheads="1"/>
          </p:cNvSpPr>
          <p:nvPr/>
        </p:nvSpPr>
        <p:spPr bwMode="auto">
          <a:xfrm>
            <a:off x="1487488" y="3844925"/>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37901" name="图片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3088" y="3095625"/>
            <a:ext cx="669925"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7892"/>
                                        </p:tgtEl>
                                        <p:attrNameLst>
                                          <p:attrName>style.visibility</p:attrName>
                                        </p:attrNameLst>
                                      </p:cBhvr>
                                      <p:to>
                                        <p:strVal val="visible"/>
                                      </p:to>
                                    </p:set>
                                    <p:animEffect transition="in" filter="blinds(horizontal)">
                                      <p:cBhvr>
                                        <p:cTn id="7" dur="500"/>
                                        <p:tgtEl>
                                          <p:spTgt spid="37892"/>
                                        </p:tgtEl>
                                      </p:cBhvr>
                                    </p:animEffect>
                                  </p:childTnLst>
                                </p:cTn>
                              </p:par>
                              <p:par>
                                <p:cTn id="8" presetID="3" presetClass="entr" presetSubtype="10" fill="hold" nodeType="withEffect">
                                  <p:stCondLst>
                                    <p:cond delay="0"/>
                                  </p:stCondLst>
                                  <p:childTnLst>
                                    <p:set>
                                      <p:cBhvr>
                                        <p:cTn id="9" dur="1" fill="hold">
                                          <p:stCondLst>
                                            <p:cond delay="0"/>
                                          </p:stCondLst>
                                        </p:cTn>
                                        <p:tgtEl>
                                          <p:spTgt spid="37893"/>
                                        </p:tgtEl>
                                        <p:attrNameLst>
                                          <p:attrName>style.visibility</p:attrName>
                                        </p:attrNameLst>
                                      </p:cBhvr>
                                      <p:to>
                                        <p:strVal val="visible"/>
                                      </p:to>
                                    </p:set>
                                    <p:animEffect transition="in" filter="blinds(horizontal)">
                                      <p:cBhvr>
                                        <p:cTn id="10" dur="500"/>
                                        <p:tgtEl>
                                          <p:spTgt spid="3789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7896"/>
                                        </p:tgtEl>
                                        <p:attrNameLst>
                                          <p:attrName>style.visibility</p:attrName>
                                        </p:attrNameLst>
                                      </p:cBhvr>
                                      <p:to>
                                        <p:strVal val="visible"/>
                                      </p:to>
                                    </p:set>
                                    <p:animEffect filter="wipe(left)">
                                      <p:cBhvr>
                                        <p:cTn id="15" dur="500"/>
                                        <p:tgtEl>
                                          <p:spTgt spid="37896"/>
                                        </p:tgtEl>
                                      </p:cBhvr>
                                    </p:animEffect>
                                  </p:childTnLst>
                                </p:cTn>
                              </p:par>
                              <p:par>
                                <p:cTn id="16" presetID="22" presetClass="entr" presetSubtype="8" fill="hold" nodeType="withEffect">
                                  <p:stCondLst>
                                    <p:cond delay="0"/>
                                  </p:stCondLst>
                                  <p:childTnLst>
                                    <p:set>
                                      <p:cBhvr>
                                        <p:cTn id="17" dur="1" fill="hold">
                                          <p:stCondLst>
                                            <p:cond delay="0"/>
                                          </p:stCondLst>
                                        </p:cTn>
                                        <p:tgtEl>
                                          <p:spTgt spid="37895"/>
                                        </p:tgtEl>
                                        <p:attrNameLst>
                                          <p:attrName>style.visibility</p:attrName>
                                        </p:attrNameLst>
                                      </p:cBhvr>
                                      <p:to>
                                        <p:strVal val="visible"/>
                                      </p:to>
                                    </p:set>
                                    <p:animEffect filter="wipe(left)">
                                      <p:cBhvr>
                                        <p:cTn id="18" dur="500"/>
                                        <p:tgtEl>
                                          <p:spTgt spid="37895"/>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7894"/>
                                        </p:tgtEl>
                                        <p:attrNameLst>
                                          <p:attrName>style.visibility</p:attrName>
                                        </p:attrNameLst>
                                      </p:cBhvr>
                                      <p:to>
                                        <p:strVal val="visible"/>
                                      </p:to>
                                    </p:set>
                                    <p:animEffect filter="wipe(left)">
                                      <p:cBhvr>
                                        <p:cTn id="21" dur="500"/>
                                        <p:tgtEl>
                                          <p:spTgt spid="37894"/>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7897"/>
                                        </p:tgtEl>
                                        <p:attrNameLst>
                                          <p:attrName>style.visibility</p:attrName>
                                        </p:attrNameLst>
                                      </p:cBhvr>
                                      <p:to>
                                        <p:strVal val="visible"/>
                                      </p:to>
                                    </p:set>
                                    <p:animEffect transition="in" filter="blinds(horizontal)">
                                      <p:cBhvr>
                                        <p:cTn id="26" dur="500"/>
                                        <p:tgtEl>
                                          <p:spTgt spid="37897"/>
                                        </p:tgtEl>
                                      </p:cBhvr>
                                    </p:animEffect>
                                  </p:childTnLst>
                                </p:cTn>
                              </p:par>
                              <p:par>
                                <p:cTn id="27" presetID="3" presetClass="entr" presetSubtype="10" fill="hold" nodeType="withEffect">
                                  <p:stCondLst>
                                    <p:cond delay="0"/>
                                  </p:stCondLst>
                                  <p:childTnLst>
                                    <p:set>
                                      <p:cBhvr>
                                        <p:cTn id="28" dur="1" fill="hold">
                                          <p:stCondLst>
                                            <p:cond delay="0"/>
                                          </p:stCondLst>
                                        </p:cTn>
                                        <p:tgtEl>
                                          <p:spTgt spid="37901"/>
                                        </p:tgtEl>
                                        <p:attrNameLst>
                                          <p:attrName>style.visibility</p:attrName>
                                        </p:attrNameLst>
                                      </p:cBhvr>
                                      <p:to>
                                        <p:strVal val="visible"/>
                                      </p:to>
                                    </p:set>
                                    <p:animEffect transition="in" filter="blinds(horizontal)">
                                      <p:cBhvr>
                                        <p:cTn id="29" dur="500"/>
                                        <p:tgtEl>
                                          <p:spTgt spid="37901"/>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7900"/>
                                        </p:tgtEl>
                                        <p:attrNameLst>
                                          <p:attrName>style.visibility</p:attrName>
                                        </p:attrNameLst>
                                      </p:cBhvr>
                                      <p:to>
                                        <p:strVal val="visible"/>
                                      </p:to>
                                    </p:set>
                                    <p:animEffect filter="wipe(left)">
                                      <p:cBhvr>
                                        <p:cTn id="34" dur="500"/>
                                        <p:tgtEl>
                                          <p:spTgt spid="37900"/>
                                        </p:tgtEl>
                                      </p:cBhvr>
                                    </p:animEffect>
                                  </p:childTnLst>
                                </p:cTn>
                              </p:par>
                              <p:par>
                                <p:cTn id="35" presetID="22" presetClass="entr" presetSubtype="8" fill="hold" nodeType="withEffect">
                                  <p:stCondLst>
                                    <p:cond delay="0"/>
                                  </p:stCondLst>
                                  <p:childTnLst>
                                    <p:set>
                                      <p:cBhvr>
                                        <p:cTn id="36" dur="1" fill="hold">
                                          <p:stCondLst>
                                            <p:cond delay="0"/>
                                          </p:stCondLst>
                                        </p:cTn>
                                        <p:tgtEl>
                                          <p:spTgt spid="37899"/>
                                        </p:tgtEl>
                                        <p:attrNameLst>
                                          <p:attrName>style.visibility</p:attrName>
                                        </p:attrNameLst>
                                      </p:cBhvr>
                                      <p:to>
                                        <p:strVal val="visible"/>
                                      </p:to>
                                    </p:set>
                                    <p:animEffect filter="wipe(left)">
                                      <p:cBhvr>
                                        <p:cTn id="37" dur="500"/>
                                        <p:tgtEl>
                                          <p:spTgt spid="3789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7898"/>
                                        </p:tgtEl>
                                        <p:attrNameLst>
                                          <p:attrName>style.visibility</p:attrName>
                                        </p:attrNameLst>
                                      </p:cBhvr>
                                      <p:to>
                                        <p:strVal val="visible"/>
                                      </p:to>
                                    </p:set>
                                    <p:animEffect filter="wipe(left)">
                                      <p:cBhvr>
                                        <p:cTn id="40" dur="500"/>
                                        <p:tgtEl>
                                          <p:spTgt spid="378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bldLvl="0"/>
      <p:bldP spid="37894" grpId="0" bldLvl="0" animBg="1"/>
      <p:bldP spid="37896" grpId="0" bldLvl="0"/>
      <p:bldP spid="37897" grpId="0" bldLvl="0"/>
      <p:bldP spid="37898" grpId="0" bldLvl="0" animBg="1"/>
      <p:bldP spid="37900" grpId="0" bldLvl="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数组排序函数</a:t>
            </a:r>
          </a:p>
        </p:txBody>
      </p:sp>
      <p:sp>
        <p:nvSpPr>
          <p:cNvPr id="38916" name="Rectangle 2"/>
          <p:cNvSpPr>
            <a:spLocks noChangeArrowheads="1"/>
          </p:cNvSpPr>
          <p:nvPr/>
        </p:nvSpPr>
        <p:spPr bwMode="auto">
          <a:xfrm>
            <a:off x="215900" y="1333500"/>
            <a:ext cx="6624638"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rsort()和arsort()函数  降序  </a:t>
            </a:r>
          </a:p>
        </p:txBody>
      </p:sp>
      <p:pic>
        <p:nvPicPr>
          <p:cNvPr id="38917"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1988" y="1225550"/>
            <a:ext cx="6604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8" name="矩形 1"/>
          <p:cNvSpPr>
            <a:spLocks noChangeArrowheads="1"/>
          </p:cNvSpPr>
          <p:nvPr/>
        </p:nvSpPr>
        <p:spPr bwMode="auto">
          <a:xfrm>
            <a:off x="647700" y="1931988"/>
            <a:ext cx="7848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latin typeface="Times New Roman" panose="02020603050405020304" pitchFamily="18" charset="0"/>
                <a:ea typeface="方正书宋简体" pitchFamily="1" charset="-122"/>
                <a:sym typeface="Times New Roman" panose="02020603050405020304" pitchFamily="18" charset="0"/>
              </a:rPr>
              <a:t>        </a:t>
            </a:r>
            <a:r>
              <a:rPr lang="zh-CN" altLang="en-US" sz="1800">
                <a:latin typeface="Times New Roman" panose="02020603050405020304" pitchFamily="18" charset="0"/>
                <a:ea typeface="方正书宋简体" pitchFamily="1" charset="-122"/>
                <a:sym typeface="Times New Roman" panose="02020603050405020304" pitchFamily="18" charset="0"/>
              </a:rPr>
              <a:t>rsort()函数与sort()函数的语法格式相同，arsort()函数和asort()函数的语法格式相同，不同的是rsort()和arsort()函数是根据数组元素值以</a:t>
            </a:r>
            <a:r>
              <a:rPr lang="zh-CN" altLang="en-US" sz="1800">
                <a:solidFill>
                  <a:srgbClr val="FF0000"/>
                </a:solidFill>
                <a:latin typeface="Times New Roman" panose="02020603050405020304" pitchFamily="18" charset="0"/>
                <a:ea typeface="方正书宋简体" pitchFamily="1" charset="-122"/>
                <a:sym typeface="Times New Roman" panose="02020603050405020304" pitchFamily="18" charset="0"/>
              </a:rPr>
              <a:t>降序</a:t>
            </a:r>
            <a:r>
              <a:rPr lang="zh-CN" altLang="en-US" sz="1800">
                <a:latin typeface="Times New Roman" panose="02020603050405020304" pitchFamily="18" charset="0"/>
                <a:ea typeface="方正书宋简体" pitchFamily="1" charset="-122"/>
                <a:sym typeface="Times New Roman" panose="02020603050405020304" pitchFamily="18" charset="0"/>
              </a:rPr>
              <a:t>进行排序。</a:t>
            </a:r>
            <a:r>
              <a:rPr lang="zh-CN" altLang="en-US" sz="1800">
                <a:latin typeface="Arial" panose="020B0604020202020204" pitchFamily="34" charset="0"/>
                <a:sym typeface="Times New Roman" panose="02020603050405020304" pitchFamily="18" charset="0"/>
              </a:rPr>
              <a:t> </a:t>
            </a:r>
          </a:p>
        </p:txBody>
      </p:sp>
      <p:sp>
        <p:nvSpPr>
          <p:cNvPr id="38919" name="Rectangle 2"/>
          <p:cNvSpPr>
            <a:spLocks noChangeArrowheads="1"/>
          </p:cNvSpPr>
          <p:nvPr/>
        </p:nvSpPr>
        <p:spPr bwMode="auto">
          <a:xfrm>
            <a:off x="179388" y="2957513"/>
            <a:ext cx="8532812"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ksort()和krsort()函数  按键排序升序或者降序排序</a:t>
            </a:r>
          </a:p>
        </p:txBody>
      </p:sp>
      <p:sp>
        <p:nvSpPr>
          <p:cNvPr id="38920" name="AutoShape 3"/>
          <p:cNvSpPr>
            <a:spLocks noChangeArrowheads="1"/>
          </p:cNvSpPr>
          <p:nvPr/>
        </p:nvSpPr>
        <p:spPr bwMode="auto">
          <a:xfrm>
            <a:off x="2208213" y="3727450"/>
            <a:ext cx="4841875"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bool ksort ( array &amp;array [, int sort_flags])</a:t>
            </a:r>
          </a:p>
        </p:txBody>
      </p:sp>
      <p:pic>
        <p:nvPicPr>
          <p:cNvPr id="38921"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4250" y="344487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2" name="TextBox 11"/>
          <p:cNvSpPr>
            <a:spLocks noChangeArrowheads="1"/>
          </p:cNvSpPr>
          <p:nvPr/>
        </p:nvSpPr>
        <p:spPr bwMode="auto">
          <a:xfrm>
            <a:off x="1239838" y="3736975"/>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38923" name="图片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700" y="2863850"/>
            <a:ext cx="655638"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blinds(horizontal)">
                                      <p:cBhvr>
                                        <p:cTn id="7" dur="500"/>
                                        <p:tgtEl>
                                          <p:spTgt spid="38916"/>
                                        </p:tgtEl>
                                      </p:cBhvr>
                                    </p:animEffect>
                                  </p:childTnLst>
                                </p:cTn>
                              </p:par>
                              <p:par>
                                <p:cTn id="8" presetID="3" presetClass="entr" presetSubtype="10" fill="hold" nodeType="withEffect">
                                  <p:stCondLst>
                                    <p:cond delay="0"/>
                                  </p:stCondLst>
                                  <p:childTnLst>
                                    <p:set>
                                      <p:cBhvr>
                                        <p:cTn id="9" dur="1" fill="hold">
                                          <p:stCondLst>
                                            <p:cond delay="0"/>
                                          </p:stCondLst>
                                        </p:cTn>
                                        <p:tgtEl>
                                          <p:spTgt spid="38917"/>
                                        </p:tgtEl>
                                        <p:attrNameLst>
                                          <p:attrName>style.visibility</p:attrName>
                                        </p:attrNameLst>
                                      </p:cBhvr>
                                      <p:to>
                                        <p:strVal val="visible"/>
                                      </p:to>
                                    </p:set>
                                    <p:animEffect transition="in" filter="blinds(horizontal)">
                                      <p:cBhvr>
                                        <p:cTn id="10" dur="500"/>
                                        <p:tgtEl>
                                          <p:spTgt spid="3891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8918"/>
                                        </p:tgtEl>
                                        <p:attrNameLst>
                                          <p:attrName>style.visibility</p:attrName>
                                        </p:attrNameLst>
                                      </p:cBhvr>
                                      <p:to>
                                        <p:strVal val="visible"/>
                                      </p:to>
                                    </p:set>
                                    <p:animEffect transition="in" filter="blinds(horizontal)">
                                      <p:cBhvr>
                                        <p:cTn id="15" dur="500"/>
                                        <p:tgtEl>
                                          <p:spTgt spid="38918"/>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38919"/>
                                        </p:tgtEl>
                                        <p:attrNameLst>
                                          <p:attrName>style.visibility</p:attrName>
                                        </p:attrNameLst>
                                      </p:cBhvr>
                                      <p:to>
                                        <p:strVal val="visible"/>
                                      </p:to>
                                    </p:set>
                                    <p:animEffect transition="in" filter="blinds(horizontal)">
                                      <p:cBhvr>
                                        <p:cTn id="20" dur="500"/>
                                        <p:tgtEl>
                                          <p:spTgt spid="38919"/>
                                        </p:tgtEl>
                                      </p:cBhvr>
                                    </p:animEffect>
                                  </p:childTnLst>
                                </p:cTn>
                              </p:par>
                              <p:par>
                                <p:cTn id="21" presetID="3" presetClass="entr" presetSubtype="10" fill="hold" nodeType="withEffect">
                                  <p:stCondLst>
                                    <p:cond delay="0"/>
                                  </p:stCondLst>
                                  <p:childTnLst>
                                    <p:set>
                                      <p:cBhvr>
                                        <p:cTn id="22" dur="1" fill="hold">
                                          <p:stCondLst>
                                            <p:cond delay="0"/>
                                          </p:stCondLst>
                                        </p:cTn>
                                        <p:tgtEl>
                                          <p:spTgt spid="38923"/>
                                        </p:tgtEl>
                                        <p:attrNameLst>
                                          <p:attrName>style.visibility</p:attrName>
                                        </p:attrNameLst>
                                      </p:cBhvr>
                                      <p:to>
                                        <p:strVal val="visible"/>
                                      </p:to>
                                    </p:set>
                                    <p:animEffect transition="in" filter="blinds(horizontal)">
                                      <p:cBhvr>
                                        <p:cTn id="23" dur="500"/>
                                        <p:tgtEl>
                                          <p:spTgt spid="38923"/>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8922"/>
                                        </p:tgtEl>
                                        <p:attrNameLst>
                                          <p:attrName>style.visibility</p:attrName>
                                        </p:attrNameLst>
                                      </p:cBhvr>
                                      <p:to>
                                        <p:strVal val="visible"/>
                                      </p:to>
                                    </p:set>
                                    <p:animEffect filter="wipe(left)">
                                      <p:cBhvr>
                                        <p:cTn id="28" dur="500"/>
                                        <p:tgtEl>
                                          <p:spTgt spid="38922"/>
                                        </p:tgtEl>
                                      </p:cBhvr>
                                    </p:animEffect>
                                  </p:childTnLst>
                                </p:cTn>
                              </p:par>
                              <p:par>
                                <p:cTn id="29" presetID="22" presetClass="entr" presetSubtype="8" fill="hold" nodeType="withEffect">
                                  <p:stCondLst>
                                    <p:cond delay="0"/>
                                  </p:stCondLst>
                                  <p:childTnLst>
                                    <p:set>
                                      <p:cBhvr>
                                        <p:cTn id="30" dur="1" fill="hold">
                                          <p:stCondLst>
                                            <p:cond delay="0"/>
                                          </p:stCondLst>
                                        </p:cTn>
                                        <p:tgtEl>
                                          <p:spTgt spid="38921"/>
                                        </p:tgtEl>
                                        <p:attrNameLst>
                                          <p:attrName>style.visibility</p:attrName>
                                        </p:attrNameLst>
                                      </p:cBhvr>
                                      <p:to>
                                        <p:strVal val="visible"/>
                                      </p:to>
                                    </p:set>
                                    <p:animEffect filter="wipe(left)">
                                      <p:cBhvr>
                                        <p:cTn id="31" dur="500"/>
                                        <p:tgtEl>
                                          <p:spTgt spid="38921"/>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8920"/>
                                        </p:tgtEl>
                                        <p:attrNameLst>
                                          <p:attrName>style.visibility</p:attrName>
                                        </p:attrNameLst>
                                      </p:cBhvr>
                                      <p:to>
                                        <p:strVal val="visible"/>
                                      </p:to>
                                    </p:set>
                                    <p:animEffect filter="wipe(left)">
                                      <p:cBhvr>
                                        <p:cTn id="34" dur="500"/>
                                        <p:tgtEl>
                                          <p:spTgt spid="389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bldLvl="0"/>
      <p:bldP spid="38918" grpId="0" bldLvl="0"/>
      <p:bldP spid="38919" grpId="0" bldLvl="0"/>
      <p:bldP spid="38920" grpId="0" bldLvl="0" animBg="1"/>
      <p:bldP spid="38922" grpId="0" bldLvl="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9"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数组排序函数</a:t>
            </a:r>
          </a:p>
        </p:txBody>
      </p:sp>
      <p:sp>
        <p:nvSpPr>
          <p:cNvPr id="39940" name="Rectangle 2"/>
          <p:cNvSpPr>
            <a:spLocks noChangeArrowheads="1"/>
          </p:cNvSpPr>
          <p:nvPr/>
        </p:nvSpPr>
        <p:spPr bwMode="auto">
          <a:xfrm>
            <a:off x="215900" y="1408113"/>
            <a:ext cx="8027988"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natsort()和natcasesort()函数  自然排序</a:t>
            </a:r>
          </a:p>
        </p:txBody>
      </p:sp>
      <p:sp>
        <p:nvSpPr>
          <p:cNvPr id="39941" name="AutoShape 3"/>
          <p:cNvSpPr>
            <a:spLocks noChangeArrowheads="1"/>
          </p:cNvSpPr>
          <p:nvPr/>
        </p:nvSpPr>
        <p:spPr bwMode="auto">
          <a:xfrm>
            <a:off x="2462213" y="2216150"/>
            <a:ext cx="5062537" cy="4667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bool natsort ( array &amp;array [, int sort_flags])</a:t>
            </a:r>
          </a:p>
        </p:txBody>
      </p:sp>
      <p:pic>
        <p:nvPicPr>
          <p:cNvPr id="39942"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8250" y="193357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3" name="TextBox 11"/>
          <p:cNvSpPr>
            <a:spLocks noChangeArrowheads="1"/>
          </p:cNvSpPr>
          <p:nvPr/>
        </p:nvSpPr>
        <p:spPr bwMode="auto">
          <a:xfrm>
            <a:off x="1492250" y="2225675"/>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39944" name="Picture 8" descr="按扭-6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1312863"/>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5" name="Rectangle 2"/>
          <p:cNvSpPr>
            <a:spLocks noChangeArrowheads="1"/>
          </p:cNvSpPr>
          <p:nvPr/>
        </p:nvSpPr>
        <p:spPr bwMode="auto">
          <a:xfrm>
            <a:off x="179388" y="3170238"/>
            <a:ext cx="8748712"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shuffle()函数  随机排序  将原来顺序打乱</a:t>
            </a:r>
          </a:p>
        </p:txBody>
      </p:sp>
      <p:sp>
        <p:nvSpPr>
          <p:cNvPr id="39946" name="AutoShape 3"/>
          <p:cNvSpPr>
            <a:spLocks noChangeArrowheads="1"/>
          </p:cNvSpPr>
          <p:nvPr/>
        </p:nvSpPr>
        <p:spPr bwMode="auto">
          <a:xfrm>
            <a:off x="2457450" y="3940175"/>
            <a:ext cx="5026025"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bool shuffle ( array &amp;array [, int sort_flags])</a:t>
            </a:r>
          </a:p>
        </p:txBody>
      </p:sp>
      <p:pic>
        <p:nvPicPr>
          <p:cNvPr id="39947"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3488" y="365760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8" name="TextBox 11"/>
          <p:cNvSpPr>
            <a:spLocks noChangeArrowheads="1"/>
          </p:cNvSpPr>
          <p:nvPr/>
        </p:nvSpPr>
        <p:spPr bwMode="auto">
          <a:xfrm>
            <a:off x="1487488" y="3949700"/>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39949" name="Picture 13" descr="按扭-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213" y="3076575"/>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9940"/>
                                        </p:tgtEl>
                                        <p:attrNameLst>
                                          <p:attrName>style.visibility</p:attrName>
                                        </p:attrNameLst>
                                      </p:cBhvr>
                                      <p:to>
                                        <p:strVal val="visible"/>
                                      </p:to>
                                    </p:set>
                                    <p:animEffect transition="in" filter="blinds(horizontal)">
                                      <p:cBhvr>
                                        <p:cTn id="7" dur="500"/>
                                        <p:tgtEl>
                                          <p:spTgt spid="39940"/>
                                        </p:tgtEl>
                                      </p:cBhvr>
                                    </p:animEffect>
                                  </p:childTnLst>
                                </p:cTn>
                              </p:par>
                              <p:par>
                                <p:cTn id="8" presetID="3" presetClass="entr" presetSubtype="10" fill="hold" nodeType="withEffect">
                                  <p:stCondLst>
                                    <p:cond delay="0"/>
                                  </p:stCondLst>
                                  <p:childTnLst>
                                    <p:set>
                                      <p:cBhvr>
                                        <p:cTn id="9" dur="1" fill="hold">
                                          <p:stCondLst>
                                            <p:cond delay="0"/>
                                          </p:stCondLst>
                                        </p:cTn>
                                        <p:tgtEl>
                                          <p:spTgt spid="39944"/>
                                        </p:tgtEl>
                                        <p:attrNameLst>
                                          <p:attrName>style.visibility</p:attrName>
                                        </p:attrNameLst>
                                      </p:cBhvr>
                                      <p:to>
                                        <p:strVal val="visible"/>
                                      </p:to>
                                    </p:set>
                                    <p:animEffect transition="in" filter="blinds(horizontal)">
                                      <p:cBhvr>
                                        <p:cTn id="10" dur="500"/>
                                        <p:tgtEl>
                                          <p:spTgt spid="3994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9943"/>
                                        </p:tgtEl>
                                        <p:attrNameLst>
                                          <p:attrName>style.visibility</p:attrName>
                                        </p:attrNameLst>
                                      </p:cBhvr>
                                      <p:to>
                                        <p:strVal val="visible"/>
                                      </p:to>
                                    </p:set>
                                    <p:animEffect filter="wipe(left)">
                                      <p:cBhvr>
                                        <p:cTn id="15" dur="500"/>
                                        <p:tgtEl>
                                          <p:spTgt spid="39943"/>
                                        </p:tgtEl>
                                      </p:cBhvr>
                                    </p:animEffect>
                                  </p:childTnLst>
                                </p:cTn>
                              </p:par>
                              <p:par>
                                <p:cTn id="16" presetID="22" presetClass="entr" presetSubtype="8" fill="hold" nodeType="withEffect">
                                  <p:stCondLst>
                                    <p:cond delay="0"/>
                                  </p:stCondLst>
                                  <p:childTnLst>
                                    <p:set>
                                      <p:cBhvr>
                                        <p:cTn id="17" dur="1" fill="hold">
                                          <p:stCondLst>
                                            <p:cond delay="0"/>
                                          </p:stCondLst>
                                        </p:cTn>
                                        <p:tgtEl>
                                          <p:spTgt spid="39942"/>
                                        </p:tgtEl>
                                        <p:attrNameLst>
                                          <p:attrName>style.visibility</p:attrName>
                                        </p:attrNameLst>
                                      </p:cBhvr>
                                      <p:to>
                                        <p:strVal val="visible"/>
                                      </p:to>
                                    </p:set>
                                    <p:animEffect filter="wipe(left)">
                                      <p:cBhvr>
                                        <p:cTn id="18" dur="500"/>
                                        <p:tgtEl>
                                          <p:spTgt spid="39942"/>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9941"/>
                                        </p:tgtEl>
                                        <p:attrNameLst>
                                          <p:attrName>style.visibility</p:attrName>
                                        </p:attrNameLst>
                                      </p:cBhvr>
                                      <p:to>
                                        <p:strVal val="visible"/>
                                      </p:to>
                                    </p:set>
                                    <p:animEffect filter="wipe(left)">
                                      <p:cBhvr>
                                        <p:cTn id="21" dur="500"/>
                                        <p:tgtEl>
                                          <p:spTgt spid="39941"/>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9945"/>
                                        </p:tgtEl>
                                        <p:attrNameLst>
                                          <p:attrName>style.visibility</p:attrName>
                                        </p:attrNameLst>
                                      </p:cBhvr>
                                      <p:to>
                                        <p:strVal val="visible"/>
                                      </p:to>
                                    </p:set>
                                    <p:animEffect transition="in" filter="blinds(horizontal)">
                                      <p:cBhvr>
                                        <p:cTn id="26" dur="500"/>
                                        <p:tgtEl>
                                          <p:spTgt spid="39945"/>
                                        </p:tgtEl>
                                      </p:cBhvr>
                                    </p:animEffect>
                                  </p:childTnLst>
                                </p:cTn>
                              </p:par>
                              <p:par>
                                <p:cTn id="27" presetID="3" presetClass="entr" presetSubtype="10" fill="hold" nodeType="withEffect">
                                  <p:stCondLst>
                                    <p:cond delay="0"/>
                                  </p:stCondLst>
                                  <p:childTnLst>
                                    <p:set>
                                      <p:cBhvr>
                                        <p:cTn id="28" dur="1" fill="hold">
                                          <p:stCondLst>
                                            <p:cond delay="0"/>
                                          </p:stCondLst>
                                        </p:cTn>
                                        <p:tgtEl>
                                          <p:spTgt spid="39949"/>
                                        </p:tgtEl>
                                        <p:attrNameLst>
                                          <p:attrName>style.visibility</p:attrName>
                                        </p:attrNameLst>
                                      </p:cBhvr>
                                      <p:to>
                                        <p:strVal val="visible"/>
                                      </p:to>
                                    </p:set>
                                    <p:animEffect transition="in" filter="blinds(horizontal)">
                                      <p:cBhvr>
                                        <p:cTn id="29" dur="500"/>
                                        <p:tgtEl>
                                          <p:spTgt spid="39949"/>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9948"/>
                                        </p:tgtEl>
                                        <p:attrNameLst>
                                          <p:attrName>style.visibility</p:attrName>
                                        </p:attrNameLst>
                                      </p:cBhvr>
                                      <p:to>
                                        <p:strVal val="visible"/>
                                      </p:to>
                                    </p:set>
                                    <p:animEffect filter="wipe(left)">
                                      <p:cBhvr>
                                        <p:cTn id="34" dur="500"/>
                                        <p:tgtEl>
                                          <p:spTgt spid="39948"/>
                                        </p:tgtEl>
                                      </p:cBhvr>
                                    </p:animEffect>
                                  </p:childTnLst>
                                </p:cTn>
                              </p:par>
                              <p:par>
                                <p:cTn id="35" presetID="22" presetClass="entr" presetSubtype="8" fill="hold" nodeType="withEffect">
                                  <p:stCondLst>
                                    <p:cond delay="0"/>
                                  </p:stCondLst>
                                  <p:childTnLst>
                                    <p:set>
                                      <p:cBhvr>
                                        <p:cTn id="36" dur="1" fill="hold">
                                          <p:stCondLst>
                                            <p:cond delay="0"/>
                                          </p:stCondLst>
                                        </p:cTn>
                                        <p:tgtEl>
                                          <p:spTgt spid="39947"/>
                                        </p:tgtEl>
                                        <p:attrNameLst>
                                          <p:attrName>style.visibility</p:attrName>
                                        </p:attrNameLst>
                                      </p:cBhvr>
                                      <p:to>
                                        <p:strVal val="visible"/>
                                      </p:to>
                                    </p:set>
                                    <p:animEffect filter="wipe(left)">
                                      <p:cBhvr>
                                        <p:cTn id="37" dur="500"/>
                                        <p:tgtEl>
                                          <p:spTgt spid="3994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9946"/>
                                        </p:tgtEl>
                                        <p:attrNameLst>
                                          <p:attrName>style.visibility</p:attrName>
                                        </p:attrNameLst>
                                      </p:cBhvr>
                                      <p:to>
                                        <p:strVal val="visible"/>
                                      </p:to>
                                    </p:set>
                                    <p:animEffect filter="wipe(left)">
                                      <p:cBhvr>
                                        <p:cTn id="40" dur="500"/>
                                        <p:tgtEl>
                                          <p:spTgt spid="399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bldLvl="0"/>
      <p:bldP spid="39941" grpId="0" bldLvl="0" animBg="1"/>
      <p:bldP spid="39943" grpId="0" bldLvl="0"/>
      <p:bldP spid="39945" grpId="0" bldLvl="0"/>
      <p:bldP spid="39946" grpId="0" bldLvl="0" animBg="1"/>
      <p:bldP spid="39948" grpId="0" bldLvl="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3"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数组排序函数</a:t>
            </a:r>
            <a:endParaRPr lang="en-US" altLang="zh-CN" sz="1800">
              <a:latin typeface="Arial" panose="020B0604020202020204" pitchFamily="34" charset="0"/>
            </a:endParaRPr>
          </a:p>
        </p:txBody>
      </p:sp>
      <p:sp>
        <p:nvSpPr>
          <p:cNvPr id="40964" name="Rectangle 2"/>
          <p:cNvSpPr>
            <a:spLocks noChangeArrowheads="1"/>
          </p:cNvSpPr>
          <p:nvPr/>
        </p:nvSpPr>
        <p:spPr bwMode="auto">
          <a:xfrm>
            <a:off x="215900" y="1662113"/>
            <a:ext cx="536575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array_reverse()函数 反转</a:t>
            </a:r>
          </a:p>
        </p:txBody>
      </p:sp>
      <p:sp>
        <p:nvSpPr>
          <p:cNvPr id="40965" name="AutoShape 3"/>
          <p:cNvSpPr>
            <a:spLocks noChangeArrowheads="1"/>
          </p:cNvSpPr>
          <p:nvPr/>
        </p:nvSpPr>
        <p:spPr bwMode="auto">
          <a:xfrm>
            <a:off x="2066925" y="2747963"/>
            <a:ext cx="6291263" cy="4667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array_reverse ( array array [, bool preserve_keys])</a:t>
            </a:r>
          </a:p>
        </p:txBody>
      </p:sp>
      <p:pic>
        <p:nvPicPr>
          <p:cNvPr id="40966"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2963" y="246380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7" name="TextBox 11"/>
          <p:cNvSpPr>
            <a:spLocks noChangeArrowheads="1"/>
          </p:cNvSpPr>
          <p:nvPr/>
        </p:nvSpPr>
        <p:spPr bwMode="auto">
          <a:xfrm>
            <a:off x="1098550" y="2755900"/>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40968" name="图片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675" y="1566863"/>
            <a:ext cx="66675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9" name="文本框 25"/>
          <p:cNvSpPr>
            <a:spLocks noChangeArrowheads="1"/>
          </p:cNvSpPr>
          <p:nvPr/>
        </p:nvSpPr>
        <p:spPr bwMode="auto">
          <a:xfrm>
            <a:off x="844550" y="1747838"/>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a:t>
            </a:r>
            <a:r>
              <a:rPr lang="zh-CN" altLang="en-US" sz="1600">
                <a:solidFill>
                  <a:schemeClr val="bg1"/>
                </a:solidFill>
              </a:rPr>
              <a:t>7</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0964"/>
                                        </p:tgtEl>
                                        <p:attrNameLst>
                                          <p:attrName>style.visibility</p:attrName>
                                        </p:attrNameLst>
                                      </p:cBhvr>
                                      <p:to>
                                        <p:strVal val="visible"/>
                                      </p:to>
                                    </p:set>
                                    <p:animEffect transition="in" filter="blinds(horizontal)">
                                      <p:cBhvr>
                                        <p:cTn id="7" dur="500"/>
                                        <p:tgtEl>
                                          <p:spTgt spid="4096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0969"/>
                                        </p:tgtEl>
                                        <p:attrNameLst>
                                          <p:attrName>style.visibility</p:attrName>
                                        </p:attrNameLst>
                                      </p:cBhvr>
                                      <p:to>
                                        <p:strVal val="visible"/>
                                      </p:to>
                                    </p:set>
                                    <p:animEffect transition="in" filter="blinds(horizontal)">
                                      <p:cBhvr>
                                        <p:cTn id="10" dur="500"/>
                                        <p:tgtEl>
                                          <p:spTgt spid="40969"/>
                                        </p:tgtEl>
                                      </p:cBhvr>
                                    </p:animEffect>
                                  </p:childTnLst>
                                </p:cTn>
                              </p:par>
                              <p:par>
                                <p:cTn id="11" presetID="3" presetClass="entr" presetSubtype="10" fill="hold" nodeType="withEffect">
                                  <p:stCondLst>
                                    <p:cond delay="0"/>
                                  </p:stCondLst>
                                  <p:childTnLst>
                                    <p:set>
                                      <p:cBhvr>
                                        <p:cTn id="12" dur="1" fill="hold">
                                          <p:stCondLst>
                                            <p:cond delay="0"/>
                                          </p:stCondLst>
                                        </p:cTn>
                                        <p:tgtEl>
                                          <p:spTgt spid="40968"/>
                                        </p:tgtEl>
                                        <p:attrNameLst>
                                          <p:attrName>style.visibility</p:attrName>
                                        </p:attrNameLst>
                                      </p:cBhvr>
                                      <p:to>
                                        <p:strVal val="visible"/>
                                      </p:to>
                                    </p:set>
                                    <p:animEffect transition="in" filter="blinds(horizontal)">
                                      <p:cBhvr>
                                        <p:cTn id="13" dur="500"/>
                                        <p:tgtEl>
                                          <p:spTgt spid="4096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40967"/>
                                        </p:tgtEl>
                                        <p:attrNameLst>
                                          <p:attrName>style.visibility</p:attrName>
                                        </p:attrNameLst>
                                      </p:cBhvr>
                                      <p:to>
                                        <p:strVal val="visible"/>
                                      </p:to>
                                    </p:set>
                                    <p:animEffect filter="wipe(left)">
                                      <p:cBhvr>
                                        <p:cTn id="18" dur="500"/>
                                        <p:tgtEl>
                                          <p:spTgt spid="40967"/>
                                        </p:tgtEl>
                                      </p:cBhvr>
                                    </p:animEffect>
                                  </p:childTnLst>
                                </p:cTn>
                              </p:par>
                              <p:par>
                                <p:cTn id="19" presetID="22" presetClass="entr" presetSubtype="8" fill="hold" nodeType="withEffect">
                                  <p:stCondLst>
                                    <p:cond delay="0"/>
                                  </p:stCondLst>
                                  <p:childTnLst>
                                    <p:set>
                                      <p:cBhvr>
                                        <p:cTn id="20" dur="1" fill="hold">
                                          <p:stCondLst>
                                            <p:cond delay="0"/>
                                          </p:stCondLst>
                                        </p:cTn>
                                        <p:tgtEl>
                                          <p:spTgt spid="40966"/>
                                        </p:tgtEl>
                                        <p:attrNameLst>
                                          <p:attrName>style.visibility</p:attrName>
                                        </p:attrNameLst>
                                      </p:cBhvr>
                                      <p:to>
                                        <p:strVal val="visible"/>
                                      </p:to>
                                    </p:set>
                                    <p:animEffect filter="wipe(left)">
                                      <p:cBhvr>
                                        <p:cTn id="21" dur="500"/>
                                        <p:tgtEl>
                                          <p:spTgt spid="40966"/>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0965"/>
                                        </p:tgtEl>
                                        <p:attrNameLst>
                                          <p:attrName>style.visibility</p:attrName>
                                        </p:attrNameLst>
                                      </p:cBhvr>
                                      <p:to>
                                        <p:strVal val="visible"/>
                                      </p:to>
                                    </p:set>
                                    <p:animEffect filter="wipe(left)">
                                      <p:cBhvr>
                                        <p:cTn id="24" dur="500"/>
                                        <p:tgtEl>
                                          <p:spTgt spid="409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bldLvl="0"/>
      <p:bldP spid="40965" grpId="0" bldLvl="0" animBg="1"/>
      <p:bldP spid="40967" grpId="0" bldLvl="0"/>
      <p:bldP spid="40969" grpId="0" bldLvl="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Rectangle 9"/>
          <p:cNvSpPr>
            <a:spLocks noChangeArrowheads="1"/>
          </p:cNvSpPr>
          <p:nvPr/>
        </p:nvSpPr>
        <p:spPr bwMode="auto">
          <a:xfrm>
            <a:off x="817563" y="663575"/>
            <a:ext cx="66341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数组与数据结构  </a:t>
            </a:r>
            <a:r>
              <a:rPr lang="zh-CN" altLang="en-US" sz="2700">
                <a:solidFill>
                  <a:srgbClr val="FF0000"/>
                </a:solidFill>
                <a:latin typeface="Arial" panose="020B0604020202020204" pitchFamily="34" charset="0"/>
                <a:ea typeface="隶书" panose="02010509060101010101" pitchFamily="49" charset="-122"/>
                <a:sym typeface="Arial" panose="020B0604020202020204" pitchFamily="34" charset="0"/>
              </a:rPr>
              <a:t>堆栈   队列 </a:t>
            </a:r>
            <a:r>
              <a:rPr lang="zh-CN" altLang="en-US" sz="2700">
                <a:latin typeface="Arial" panose="020B0604020202020204" pitchFamily="34" charset="0"/>
                <a:ea typeface="隶书" panose="02010509060101010101" pitchFamily="49" charset="-122"/>
                <a:sym typeface="Arial" panose="020B0604020202020204" pitchFamily="34" charset="0"/>
              </a:rPr>
              <a:t>树 网</a:t>
            </a:r>
            <a:r>
              <a:rPr lang="en-US" altLang="zh-CN" sz="2700">
                <a:latin typeface="Arial" panose="020B0604020202020204" pitchFamily="34" charset="0"/>
                <a:ea typeface="隶书" panose="02010509060101010101" pitchFamily="49" charset="-122"/>
                <a:sym typeface="Arial" panose="020B0604020202020204" pitchFamily="34" charset="0"/>
              </a:rPr>
              <a:t>  </a:t>
            </a:r>
            <a:endParaRPr lang="zh-CN" altLang="en-US" sz="2700">
              <a:latin typeface="Arial" panose="020B0604020202020204" pitchFamily="34" charset="0"/>
              <a:ea typeface="隶书" panose="02010509060101010101" pitchFamily="49" charset="-122"/>
              <a:sym typeface="Arial" panose="020B0604020202020204" pitchFamily="34" charset="0"/>
            </a:endParaRPr>
          </a:p>
        </p:txBody>
      </p:sp>
      <p:sp>
        <p:nvSpPr>
          <p:cNvPr id="41988" name="Rectangle 2"/>
          <p:cNvSpPr>
            <a:spLocks noChangeArrowheads="1"/>
          </p:cNvSpPr>
          <p:nvPr/>
        </p:nvSpPr>
        <p:spPr bwMode="auto">
          <a:xfrm>
            <a:off x="144463" y="1476375"/>
            <a:ext cx="8604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array_push()函数  </a:t>
            </a:r>
            <a:r>
              <a:rPr lang="zh-CN" altLang="en-US" sz="2400">
                <a:solidFill>
                  <a:srgbClr val="FF0000"/>
                </a:solidFill>
                <a:latin typeface="Verdana" panose="020B0604030504040204" pitchFamily="34" charset="0"/>
                <a:sym typeface="Verdana" panose="020B0604030504040204" pitchFamily="34" charset="0"/>
              </a:rPr>
              <a:t>末尾</a:t>
            </a:r>
            <a:r>
              <a:rPr lang="zh-CN" altLang="en-US" sz="2400">
                <a:latin typeface="Verdana" panose="020B0604030504040204" pitchFamily="34" charset="0"/>
                <a:sym typeface="Verdana" panose="020B0604030504040204" pitchFamily="34" charset="0"/>
              </a:rPr>
              <a:t>添加一个或者多个元素</a:t>
            </a:r>
          </a:p>
        </p:txBody>
      </p:sp>
      <p:pic>
        <p:nvPicPr>
          <p:cNvPr id="41989" name="图片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7850" y="1381125"/>
            <a:ext cx="673100"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0" name="AutoShape 3"/>
          <p:cNvSpPr>
            <a:spLocks noChangeArrowheads="1"/>
          </p:cNvSpPr>
          <p:nvPr/>
        </p:nvSpPr>
        <p:spPr bwMode="auto">
          <a:xfrm>
            <a:off x="2232025" y="2319338"/>
            <a:ext cx="5784850"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int array_push ( array array, mixed var [, mixed ...])</a:t>
            </a:r>
          </a:p>
        </p:txBody>
      </p:sp>
      <p:pic>
        <p:nvPicPr>
          <p:cNvPr id="41991"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0763" y="20415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2" name="TextBox 11"/>
          <p:cNvSpPr>
            <a:spLocks noChangeArrowheads="1"/>
          </p:cNvSpPr>
          <p:nvPr/>
        </p:nvSpPr>
        <p:spPr bwMode="auto">
          <a:xfrm>
            <a:off x="1274763" y="2333625"/>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41993" name="Rectangle 2"/>
          <p:cNvSpPr>
            <a:spLocks noChangeArrowheads="1"/>
          </p:cNvSpPr>
          <p:nvPr/>
        </p:nvSpPr>
        <p:spPr bwMode="auto">
          <a:xfrm>
            <a:off x="107950" y="3243263"/>
            <a:ext cx="8316913"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array_pop()函数   弹出最后一个元素</a:t>
            </a:r>
          </a:p>
        </p:txBody>
      </p:sp>
      <p:sp>
        <p:nvSpPr>
          <p:cNvPr id="41994" name="AutoShape 3"/>
          <p:cNvSpPr>
            <a:spLocks noChangeArrowheads="1"/>
          </p:cNvSpPr>
          <p:nvPr/>
        </p:nvSpPr>
        <p:spPr bwMode="auto">
          <a:xfrm>
            <a:off x="2563813" y="4051300"/>
            <a:ext cx="3663950"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mixed array_pop ( array array)</a:t>
            </a:r>
          </a:p>
        </p:txBody>
      </p:sp>
      <p:pic>
        <p:nvPicPr>
          <p:cNvPr id="41995"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9850" y="37687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6" name="TextBox 11"/>
          <p:cNvSpPr>
            <a:spLocks noChangeArrowheads="1"/>
          </p:cNvSpPr>
          <p:nvPr/>
        </p:nvSpPr>
        <p:spPr bwMode="auto">
          <a:xfrm>
            <a:off x="1593850" y="4060825"/>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41997" name="图片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3088" y="3167063"/>
            <a:ext cx="669925"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1988"/>
                                        </p:tgtEl>
                                        <p:attrNameLst>
                                          <p:attrName>style.visibility</p:attrName>
                                        </p:attrNameLst>
                                      </p:cBhvr>
                                      <p:to>
                                        <p:strVal val="visible"/>
                                      </p:to>
                                    </p:set>
                                    <p:animEffect transition="in" filter="blinds(horizontal)">
                                      <p:cBhvr>
                                        <p:cTn id="7" dur="500"/>
                                        <p:tgtEl>
                                          <p:spTgt spid="41988"/>
                                        </p:tgtEl>
                                      </p:cBhvr>
                                    </p:animEffect>
                                  </p:childTnLst>
                                </p:cTn>
                              </p:par>
                              <p:par>
                                <p:cTn id="8" presetID="3" presetClass="entr" presetSubtype="10" fill="hold" nodeType="withEffect">
                                  <p:stCondLst>
                                    <p:cond delay="0"/>
                                  </p:stCondLst>
                                  <p:childTnLst>
                                    <p:set>
                                      <p:cBhvr>
                                        <p:cTn id="9" dur="1" fill="hold">
                                          <p:stCondLst>
                                            <p:cond delay="0"/>
                                          </p:stCondLst>
                                        </p:cTn>
                                        <p:tgtEl>
                                          <p:spTgt spid="41989"/>
                                        </p:tgtEl>
                                        <p:attrNameLst>
                                          <p:attrName>style.visibility</p:attrName>
                                        </p:attrNameLst>
                                      </p:cBhvr>
                                      <p:to>
                                        <p:strVal val="visible"/>
                                      </p:to>
                                    </p:set>
                                    <p:animEffect transition="in" filter="blinds(horizontal)">
                                      <p:cBhvr>
                                        <p:cTn id="10" dur="500"/>
                                        <p:tgtEl>
                                          <p:spTgt spid="4198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1992"/>
                                        </p:tgtEl>
                                        <p:attrNameLst>
                                          <p:attrName>style.visibility</p:attrName>
                                        </p:attrNameLst>
                                      </p:cBhvr>
                                      <p:to>
                                        <p:strVal val="visible"/>
                                      </p:to>
                                    </p:set>
                                    <p:animEffect filter="wipe(left)">
                                      <p:cBhvr>
                                        <p:cTn id="15" dur="500"/>
                                        <p:tgtEl>
                                          <p:spTgt spid="41992"/>
                                        </p:tgtEl>
                                      </p:cBhvr>
                                    </p:animEffect>
                                  </p:childTnLst>
                                </p:cTn>
                              </p:par>
                              <p:par>
                                <p:cTn id="16" presetID="22" presetClass="entr" presetSubtype="8" fill="hold" nodeType="withEffect">
                                  <p:stCondLst>
                                    <p:cond delay="0"/>
                                  </p:stCondLst>
                                  <p:childTnLst>
                                    <p:set>
                                      <p:cBhvr>
                                        <p:cTn id="17" dur="1" fill="hold">
                                          <p:stCondLst>
                                            <p:cond delay="0"/>
                                          </p:stCondLst>
                                        </p:cTn>
                                        <p:tgtEl>
                                          <p:spTgt spid="41991"/>
                                        </p:tgtEl>
                                        <p:attrNameLst>
                                          <p:attrName>style.visibility</p:attrName>
                                        </p:attrNameLst>
                                      </p:cBhvr>
                                      <p:to>
                                        <p:strVal val="visible"/>
                                      </p:to>
                                    </p:set>
                                    <p:animEffect filter="wipe(left)">
                                      <p:cBhvr>
                                        <p:cTn id="18" dur="500"/>
                                        <p:tgtEl>
                                          <p:spTgt spid="41991"/>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1990"/>
                                        </p:tgtEl>
                                        <p:attrNameLst>
                                          <p:attrName>style.visibility</p:attrName>
                                        </p:attrNameLst>
                                      </p:cBhvr>
                                      <p:to>
                                        <p:strVal val="visible"/>
                                      </p:to>
                                    </p:set>
                                    <p:animEffect filter="wipe(left)">
                                      <p:cBhvr>
                                        <p:cTn id="21" dur="500"/>
                                        <p:tgtEl>
                                          <p:spTgt spid="41990"/>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41993"/>
                                        </p:tgtEl>
                                        <p:attrNameLst>
                                          <p:attrName>style.visibility</p:attrName>
                                        </p:attrNameLst>
                                      </p:cBhvr>
                                      <p:to>
                                        <p:strVal val="visible"/>
                                      </p:to>
                                    </p:set>
                                    <p:animEffect transition="in" filter="blinds(horizontal)">
                                      <p:cBhvr>
                                        <p:cTn id="26" dur="500"/>
                                        <p:tgtEl>
                                          <p:spTgt spid="41993"/>
                                        </p:tgtEl>
                                      </p:cBhvr>
                                    </p:animEffect>
                                  </p:childTnLst>
                                </p:cTn>
                              </p:par>
                              <p:par>
                                <p:cTn id="27" presetID="3" presetClass="entr" presetSubtype="10" fill="hold" nodeType="withEffect">
                                  <p:stCondLst>
                                    <p:cond delay="0"/>
                                  </p:stCondLst>
                                  <p:childTnLst>
                                    <p:set>
                                      <p:cBhvr>
                                        <p:cTn id="28" dur="1" fill="hold">
                                          <p:stCondLst>
                                            <p:cond delay="0"/>
                                          </p:stCondLst>
                                        </p:cTn>
                                        <p:tgtEl>
                                          <p:spTgt spid="41997"/>
                                        </p:tgtEl>
                                        <p:attrNameLst>
                                          <p:attrName>style.visibility</p:attrName>
                                        </p:attrNameLst>
                                      </p:cBhvr>
                                      <p:to>
                                        <p:strVal val="visible"/>
                                      </p:to>
                                    </p:set>
                                    <p:animEffect transition="in" filter="blinds(horizontal)">
                                      <p:cBhvr>
                                        <p:cTn id="29" dur="500"/>
                                        <p:tgtEl>
                                          <p:spTgt spid="41997"/>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41996"/>
                                        </p:tgtEl>
                                        <p:attrNameLst>
                                          <p:attrName>style.visibility</p:attrName>
                                        </p:attrNameLst>
                                      </p:cBhvr>
                                      <p:to>
                                        <p:strVal val="visible"/>
                                      </p:to>
                                    </p:set>
                                    <p:animEffect filter="wipe(left)">
                                      <p:cBhvr>
                                        <p:cTn id="34" dur="500"/>
                                        <p:tgtEl>
                                          <p:spTgt spid="41996"/>
                                        </p:tgtEl>
                                      </p:cBhvr>
                                    </p:animEffect>
                                  </p:childTnLst>
                                </p:cTn>
                              </p:par>
                              <p:par>
                                <p:cTn id="35" presetID="22" presetClass="entr" presetSubtype="8" fill="hold" nodeType="withEffect">
                                  <p:stCondLst>
                                    <p:cond delay="0"/>
                                  </p:stCondLst>
                                  <p:childTnLst>
                                    <p:set>
                                      <p:cBhvr>
                                        <p:cTn id="36" dur="1" fill="hold">
                                          <p:stCondLst>
                                            <p:cond delay="0"/>
                                          </p:stCondLst>
                                        </p:cTn>
                                        <p:tgtEl>
                                          <p:spTgt spid="41995"/>
                                        </p:tgtEl>
                                        <p:attrNameLst>
                                          <p:attrName>style.visibility</p:attrName>
                                        </p:attrNameLst>
                                      </p:cBhvr>
                                      <p:to>
                                        <p:strVal val="visible"/>
                                      </p:to>
                                    </p:set>
                                    <p:animEffect filter="wipe(left)">
                                      <p:cBhvr>
                                        <p:cTn id="37" dur="500"/>
                                        <p:tgtEl>
                                          <p:spTgt spid="41995"/>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1994"/>
                                        </p:tgtEl>
                                        <p:attrNameLst>
                                          <p:attrName>style.visibility</p:attrName>
                                        </p:attrNameLst>
                                      </p:cBhvr>
                                      <p:to>
                                        <p:strVal val="visible"/>
                                      </p:to>
                                    </p:set>
                                    <p:animEffect filter="wipe(left)">
                                      <p:cBhvr>
                                        <p:cTn id="40" dur="500"/>
                                        <p:tgtEl>
                                          <p:spTgt spid="419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bldLvl="0"/>
      <p:bldP spid="41990" grpId="0" bldLvl="0" animBg="1"/>
      <p:bldP spid="41992" grpId="0" bldLvl="0"/>
      <p:bldP spid="41993" grpId="0" bldLvl="0"/>
      <p:bldP spid="41994" grpId="0" bldLvl="0" animBg="1"/>
      <p:bldP spid="41996" grpId="0" bldLvl="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Rectangle 9"/>
          <p:cNvSpPr>
            <a:spLocks noChangeArrowheads="1"/>
          </p:cNvSpPr>
          <p:nvPr/>
        </p:nvSpPr>
        <p:spPr bwMode="auto">
          <a:xfrm>
            <a:off x="817563" y="663575"/>
            <a:ext cx="50863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数组与数据结构  </a:t>
            </a: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队列 堆栈 树 网</a:t>
            </a:r>
            <a:endPar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endParaRPr>
          </a:p>
        </p:txBody>
      </p:sp>
      <p:sp>
        <p:nvSpPr>
          <p:cNvPr id="43012" name="Rectangle 2"/>
          <p:cNvSpPr>
            <a:spLocks noChangeArrowheads="1"/>
          </p:cNvSpPr>
          <p:nvPr/>
        </p:nvSpPr>
        <p:spPr bwMode="auto">
          <a:xfrm>
            <a:off x="215900" y="1404938"/>
            <a:ext cx="6624638"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array_shift()函数  删除第一个元素</a:t>
            </a:r>
          </a:p>
        </p:txBody>
      </p:sp>
      <p:pic>
        <p:nvPicPr>
          <p:cNvPr id="43013"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1988" y="1296988"/>
            <a:ext cx="6604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4" name="AutoShape 3"/>
          <p:cNvSpPr>
            <a:spLocks noChangeArrowheads="1"/>
          </p:cNvSpPr>
          <p:nvPr/>
        </p:nvSpPr>
        <p:spPr bwMode="auto">
          <a:xfrm>
            <a:off x="2563813" y="2178050"/>
            <a:ext cx="3663950"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mixed array_shift ( array array)</a:t>
            </a:r>
          </a:p>
        </p:txBody>
      </p:sp>
      <p:pic>
        <p:nvPicPr>
          <p:cNvPr id="43015"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9850" y="189547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6" name="TextBox 11"/>
          <p:cNvSpPr>
            <a:spLocks noChangeArrowheads="1"/>
          </p:cNvSpPr>
          <p:nvPr/>
        </p:nvSpPr>
        <p:spPr bwMode="auto">
          <a:xfrm>
            <a:off x="1593850" y="2187575"/>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43017" name="Rectangle 2"/>
          <p:cNvSpPr>
            <a:spLocks noChangeArrowheads="1"/>
          </p:cNvSpPr>
          <p:nvPr/>
        </p:nvSpPr>
        <p:spPr bwMode="auto">
          <a:xfrm>
            <a:off x="179388" y="3100388"/>
            <a:ext cx="872490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array_unshift()函数   开头添加一个或者多个元素</a:t>
            </a:r>
          </a:p>
        </p:txBody>
      </p:sp>
      <p:sp>
        <p:nvSpPr>
          <p:cNvPr id="43018" name="AutoShape 3"/>
          <p:cNvSpPr>
            <a:spLocks noChangeArrowheads="1"/>
          </p:cNvSpPr>
          <p:nvPr/>
        </p:nvSpPr>
        <p:spPr bwMode="auto">
          <a:xfrm>
            <a:off x="2208213" y="3944938"/>
            <a:ext cx="5927725" cy="4667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int array_unshift ( array array, mixed var [, mixed ...])</a:t>
            </a:r>
          </a:p>
        </p:txBody>
      </p:sp>
      <p:pic>
        <p:nvPicPr>
          <p:cNvPr id="43019"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4250" y="366077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20" name="TextBox 11"/>
          <p:cNvSpPr>
            <a:spLocks noChangeArrowheads="1"/>
          </p:cNvSpPr>
          <p:nvPr/>
        </p:nvSpPr>
        <p:spPr bwMode="auto">
          <a:xfrm>
            <a:off x="1239838" y="3952875"/>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43021" name="图片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700" y="3006725"/>
            <a:ext cx="655638"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3012"/>
                                        </p:tgtEl>
                                        <p:attrNameLst>
                                          <p:attrName>style.visibility</p:attrName>
                                        </p:attrNameLst>
                                      </p:cBhvr>
                                      <p:to>
                                        <p:strVal val="visible"/>
                                      </p:to>
                                    </p:set>
                                    <p:animEffect transition="in" filter="blinds(horizontal)">
                                      <p:cBhvr>
                                        <p:cTn id="7" dur="500"/>
                                        <p:tgtEl>
                                          <p:spTgt spid="43012"/>
                                        </p:tgtEl>
                                      </p:cBhvr>
                                    </p:animEffect>
                                  </p:childTnLst>
                                </p:cTn>
                              </p:par>
                              <p:par>
                                <p:cTn id="8" presetID="3" presetClass="entr" presetSubtype="10" fill="hold" nodeType="withEffect">
                                  <p:stCondLst>
                                    <p:cond delay="0"/>
                                  </p:stCondLst>
                                  <p:childTnLst>
                                    <p:set>
                                      <p:cBhvr>
                                        <p:cTn id="9" dur="1" fill="hold">
                                          <p:stCondLst>
                                            <p:cond delay="0"/>
                                          </p:stCondLst>
                                        </p:cTn>
                                        <p:tgtEl>
                                          <p:spTgt spid="43013"/>
                                        </p:tgtEl>
                                        <p:attrNameLst>
                                          <p:attrName>style.visibility</p:attrName>
                                        </p:attrNameLst>
                                      </p:cBhvr>
                                      <p:to>
                                        <p:strVal val="visible"/>
                                      </p:to>
                                    </p:set>
                                    <p:animEffect transition="in" filter="blinds(horizontal)">
                                      <p:cBhvr>
                                        <p:cTn id="10" dur="500"/>
                                        <p:tgtEl>
                                          <p:spTgt spid="4301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3016"/>
                                        </p:tgtEl>
                                        <p:attrNameLst>
                                          <p:attrName>style.visibility</p:attrName>
                                        </p:attrNameLst>
                                      </p:cBhvr>
                                      <p:to>
                                        <p:strVal val="visible"/>
                                      </p:to>
                                    </p:set>
                                    <p:animEffect filter="wipe(left)">
                                      <p:cBhvr>
                                        <p:cTn id="15" dur="500"/>
                                        <p:tgtEl>
                                          <p:spTgt spid="43016"/>
                                        </p:tgtEl>
                                      </p:cBhvr>
                                    </p:animEffect>
                                  </p:childTnLst>
                                </p:cTn>
                              </p:par>
                              <p:par>
                                <p:cTn id="16" presetID="22" presetClass="entr" presetSubtype="8" fill="hold" nodeType="withEffect">
                                  <p:stCondLst>
                                    <p:cond delay="0"/>
                                  </p:stCondLst>
                                  <p:childTnLst>
                                    <p:set>
                                      <p:cBhvr>
                                        <p:cTn id="17" dur="1" fill="hold">
                                          <p:stCondLst>
                                            <p:cond delay="0"/>
                                          </p:stCondLst>
                                        </p:cTn>
                                        <p:tgtEl>
                                          <p:spTgt spid="43015"/>
                                        </p:tgtEl>
                                        <p:attrNameLst>
                                          <p:attrName>style.visibility</p:attrName>
                                        </p:attrNameLst>
                                      </p:cBhvr>
                                      <p:to>
                                        <p:strVal val="visible"/>
                                      </p:to>
                                    </p:set>
                                    <p:animEffect filter="wipe(left)">
                                      <p:cBhvr>
                                        <p:cTn id="18" dur="500"/>
                                        <p:tgtEl>
                                          <p:spTgt spid="43015"/>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3014"/>
                                        </p:tgtEl>
                                        <p:attrNameLst>
                                          <p:attrName>style.visibility</p:attrName>
                                        </p:attrNameLst>
                                      </p:cBhvr>
                                      <p:to>
                                        <p:strVal val="visible"/>
                                      </p:to>
                                    </p:set>
                                    <p:animEffect filter="wipe(left)">
                                      <p:cBhvr>
                                        <p:cTn id="21" dur="500"/>
                                        <p:tgtEl>
                                          <p:spTgt spid="43014"/>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43017"/>
                                        </p:tgtEl>
                                        <p:attrNameLst>
                                          <p:attrName>style.visibility</p:attrName>
                                        </p:attrNameLst>
                                      </p:cBhvr>
                                      <p:to>
                                        <p:strVal val="visible"/>
                                      </p:to>
                                    </p:set>
                                    <p:animEffect transition="in" filter="blinds(horizontal)">
                                      <p:cBhvr>
                                        <p:cTn id="26" dur="500"/>
                                        <p:tgtEl>
                                          <p:spTgt spid="43017"/>
                                        </p:tgtEl>
                                      </p:cBhvr>
                                    </p:animEffect>
                                  </p:childTnLst>
                                </p:cTn>
                              </p:par>
                              <p:par>
                                <p:cTn id="27" presetID="3" presetClass="entr" presetSubtype="10" fill="hold" nodeType="withEffect">
                                  <p:stCondLst>
                                    <p:cond delay="0"/>
                                  </p:stCondLst>
                                  <p:childTnLst>
                                    <p:set>
                                      <p:cBhvr>
                                        <p:cTn id="28" dur="1" fill="hold">
                                          <p:stCondLst>
                                            <p:cond delay="0"/>
                                          </p:stCondLst>
                                        </p:cTn>
                                        <p:tgtEl>
                                          <p:spTgt spid="43021"/>
                                        </p:tgtEl>
                                        <p:attrNameLst>
                                          <p:attrName>style.visibility</p:attrName>
                                        </p:attrNameLst>
                                      </p:cBhvr>
                                      <p:to>
                                        <p:strVal val="visible"/>
                                      </p:to>
                                    </p:set>
                                    <p:animEffect transition="in" filter="blinds(horizontal)">
                                      <p:cBhvr>
                                        <p:cTn id="29" dur="500"/>
                                        <p:tgtEl>
                                          <p:spTgt spid="43021"/>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43020"/>
                                        </p:tgtEl>
                                        <p:attrNameLst>
                                          <p:attrName>style.visibility</p:attrName>
                                        </p:attrNameLst>
                                      </p:cBhvr>
                                      <p:to>
                                        <p:strVal val="visible"/>
                                      </p:to>
                                    </p:set>
                                    <p:animEffect filter="wipe(left)">
                                      <p:cBhvr>
                                        <p:cTn id="34" dur="500"/>
                                        <p:tgtEl>
                                          <p:spTgt spid="43020"/>
                                        </p:tgtEl>
                                      </p:cBhvr>
                                    </p:animEffect>
                                  </p:childTnLst>
                                </p:cTn>
                              </p:par>
                              <p:par>
                                <p:cTn id="35" presetID="22" presetClass="entr" presetSubtype="8" fill="hold" nodeType="withEffect">
                                  <p:stCondLst>
                                    <p:cond delay="0"/>
                                  </p:stCondLst>
                                  <p:childTnLst>
                                    <p:set>
                                      <p:cBhvr>
                                        <p:cTn id="36" dur="1" fill="hold">
                                          <p:stCondLst>
                                            <p:cond delay="0"/>
                                          </p:stCondLst>
                                        </p:cTn>
                                        <p:tgtEl>
                                          <p:spTgt spid="43019"/>
                                        </p:tgtEl>
                                        <p:attrNameLst>
                                          <p:attrName>style.visibility</p:attrName>
                                        </p:attrNameLst>
                                      </p:cBhvr>
                                      <p:to>
                                        <p:strVal val="visible"/>
                                      </p:to>
                                    </p:set>
                                    <p:animEffect filter="wipe(left)">
                                      <p:cBhvr>
                                        <p:cTn id="37" dur="500"/>
                                        <p:tgtEl>
                                          <p:spTgt spid="4301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3018"/>
                                        </p:tgtEl>
                                        <p:attrNameLst>
                                          <p:attrName>style.visibility</p:attrName>
                                        </p:attrNameLst>
                                      </p:cBhvr>
                                      <p:to>
                                        <p:strVal val="visible"/>
                                      </p:to>
                                    </p:set>
                                    <p:animEffect filter="wipe(left)">
                                      <p:cBhvr>
                                        <p:cTn id="40" dur="500"/>
                                        <p:tgtEl>
                                          <p:spTgt spid="430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bldLvl="0"/>
      <p:bldP spid="43014" grpId="0" bldLvl="0" animBg="1"/>
      <p:bldP spid="43016" grpId="0" bldLvl="0"/>
      <p:bldP spid="43017" grpId="0" bldLvl="0"/>
      <p:bldP spid="43018" grpId="0" bldLvl="0" animBg="1"/>
      <p:bldP spid="43020" grpId="0" bldLvl="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数组集合函数</a:t>
            </a:r>
          </a:p>
        </p:txBody>
      </p:sp>
      <p:sp>
        <p:nvSpPr>
          <p:cNvPr id="44036" name="Rectangle 2"/>
          <p:cNvSpPr>
            <a:spLocks noChangeArrowheads="1"/>
          </p:cNvSpPr>
          <p:nvPr/>
        </p:nvSpPr>
        <p:spPr bwMode="auto">
          <a:xfrm>
            <a:off x="144463" y="1476375"/>
            <a:ext cx="5903912"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array_merge()函数 合集</a:t>
            </a:r>
          </a:p>
        </p:txBody>
      </p:sp>
      <p:pic>
        <p:nvPicPr>
          <p:cNvPr id="44037" name="图片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7850" y="1381125"/>
            <a:ext cx="673100"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8" name="AutoShape 3"/>
          <p:cNvSpPr>
            <a:spLocks noChangeArrowheads="1"/>
          </p:cNvSpPr>
          <p:nvPr/>
        </p:nvSpPr>
        <p:spPr bwMode="auto">
          <a:xfrm>
            <a:off x="2049463" y="2324100"/>
            <a:ext cx="6324600"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array_merge (array array1[,array array2 [,array...]])</a:t>
            </a:r>
          </a:p>
        </p:txBody>
      </p:sp>
      <p:pic>
        <p:nvPicPr>
          <p:cNvPr id="44039"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088" y="20415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40" name="TextBox 11"/>
          <p:cNvSpPr>
            <a:spLocks noChangeArrowheads="1"/>
          </p:cNvSpPr>
          <p:nvPr/>
        </p:nvSpPr>
        <p:spPr bwMode="auto">
          <a:xfrm>
            <a:off x="1081088" y="2333625"/>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44041" name="Rectangle 2"/>
          <p:cNvSpPr>
            <a:spLocks noChangeArrowheads="1"/>
          </p:cNvSpPr>
          <p:nvPr/>
        </p:nvSpPr>
        <p:spPr bwMode="auto">
          <a:xfrm>
            <a:off x="107950" y="3246438"/>
            <a:ext cx="500380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array_diff()函数  差集</a:t>
            </a:r>
          </a:p>
        </p:txBody>
      </p:sp>
      <p:sp>
        <p:nvSpPr>
          <p:cNvPr id="44042" name="AutoShape 3"/>
          <p:cNvSpPr>
            <a:spLocks noChangeArrowheads="1"/>
          </p:cNvSpPr>
          <p:nvPr/>
        </p:nvSpPr>
        <p:spPr bwMode="auto">
          <a:xfrm>
            <a:off x="1816100" y="4052888"/>
            <a:ext cx="6724650"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array_diff ( array array1, array array2 [, array arrayX...])</a:t>
            </a:r>
          </a:p>
        </p:txBody>
      </p:sp>
      <p:pic>
        <p:nvPicPr>
          <p:cNvPr id="44043"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725" y="37687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44" name="TextBox 11"/>
          <p:cNvSpPr>
            <a:spLocks noChangeArrowheads="1"/>
          </p:cNvSpPr>
          <p:nvPr/>
        </p:nvSpPr>
        <p:spPr bwMode="auto">
          <a:xfrm>
            <a:off x="847725" y="4060825"/>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44045" name="图片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3088" y="3170238"/>
            <a:ext cx="669925"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4036"/>
                                        </p:tgtEl>
                                        <p:attrNameLst>
                                          <p:attrName>style.visibility</p:attrName>
                                        </p:attrNameLst>
                                      </p:cBhvr>
                                      <p:to>
                                        <p:strVal val="visible"/>
                                      </p:to>
                                    </p:set>
                                    <p:animEffect transition="in" filter="blinds(horizontal)">
                                      <p:cBhvr>
                                        <p:cTn id="7" dur="500"/>
                                        <p:tgtEl>
                                          <p:spTgt spid="44036"/>
                                        </p:tgtEl>
                                      </p:cBhvr>
                                    </p:animEffect>
                                  </p:childTnLst>
                                </p:cTn>
                              </p:par>
                              <p:par>
                                <p:cTn id="8" presetID="3" presetClass="entr" presetSubtype="10" fill="hold" nodeType="withEffect">
                                  <p:stCondLst>
                                    <p:cond delay="0"/>
                                  </p:stCondLst>
                                  <p:childTnLst>
                                    <p:set>
                                      <p:cBhvr>
                                        <p:cTn id="9" dur="1" fill="hold">
                                          <p:stCondLst>
                                            <p:cond delay="0"/>
                                          </p:stCondLst>
                                        </p:cTn>
                                        <p:tgtEl>
                                          <p:spTgt spid="44037"/>
                                        </p:tgtEl>
                                        <p:attrNameLst>
                                          <p:attrName>style.visibility</p:attrName>
                                        </p:attrNameLst>
                                      </p:cBhvr>
                                      <p:to>
                                        <p:strVal val="visible"/>
                                      </p:to>
                                    </p:set>
                                    <p:animEffect transition="in" filter="blinds(horizontal)">
                                      <p:cBhvr>
                                        <p:cTn id="10" dur="500"/>
                                        <p:tgtEl>
                                          <p:spTgt spid="4403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4040"/>
                                        </p:tgtEl>
                                        <p:attrNameLst>
                                          <p:attrName>style.visibility</p:attrName>
                                        </p:attrNameLst>
                                      </p:cBhvr>
                                      <p:to>
                                        <p:strVal val="visible"/>
                                      </p:to>
                                    </p:set>
                                    <p:animEffect filter="wipe(left)">
                                      <p:cBhvr>
                                        <p:cTn id="15" dur="500"/>
                                        <p:tgtEl>
                                          <p:spTgt spid="44040"/>
                                        </p:tgtEl>
                                      </p:cBhvr>
                                    </p:animEffect>
                                  </p:childTnLst>
                                </p:cTn>
                              </p:par>
                              <p:par>
                                <p:cTn id="16" presetID="22" presetClass="entr" presetSubtype="8" fill="hold" nodeType="withEffect">
                                  <p:stCondLst>
                                    <p:cond delay="0"/>
                                  </p:stCondLst>
                                  <p:childTnLst>
                                    <p:set>
                                      <p:cBhvr>
                                        <p:cTn id="17" dur="1" fill="hold">
                                          <p:stCondLst>
                                            <p:cond delay="0"/>
                                          </p:stCondLst>
                                        </p:cTn>
                                        <p:tgtEl>
                                          <p:spTgt spid="44039"/>
                                        </p:tgtEl>
                                        <p:attrNameLst>
                                          <p:attrName>style.visibility</p:attrName>
                                        </p:attrNameLst>
                                      </p:cBhvr>
                                      <p:to>
                                        <p:strVal val="visible"/>
                                      </p:to>
                                    </p:set>
                                    <p:animEffect filter="wipe(left)">
                                      <p:cBhvr>
                                        <p:cTn id="18" dur="500"/>
                                        <p:tgtEl>
                                          <p:spTgt spid="44039"/>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4038"/>
                                        </p:tgtEl>
                                        <p:attrNameLst>
                                          <p:attrName>style.visibility</p:attrName>
                                        </p:attrNameLst>
                                      </p:cBhvr>
                                      <p:to>
                                        <p:strVal val="visible"/>
                                      </p:to>
                                    </p:set>
                                    <p:animEffect filter="wipe(left)">
                                      <p:cBhvr>
                                        <p:cTn id="21" dur="500"/>
                                        <p:tgtEl>
                                          <p:spTgt spid="44038"/>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44041"/>
                                        </p:tgtEl>
                                        <p:attrNameLst>
                                          <p:attrName>style.visibility</p:attrName>
                                        </p:attrNameLst>
                                      </p:cBhvr>
                                      <p:to>
                                        <p:strVal val="visible"/>
                                      </p:to>
                                    </p:set>
                                    <p:animEffect transition="in" filter="blinds(horizontal)">
                                      <p:cBhvr>
                                        <p:cTn id="26" dur="500"/>
                                        <p:tgtEl>
                                          <p:spTgt spid="44041"/>
                                        </p:tgtEl>
                                      </p:cBhvr>
                                    </p:animEffect>
                                  </p:childTnLst>
                                </p:cTn>
                              </p:par>
                              <p:par>
                                <p:cTn id="27" presetID="3" presetClass="entr" presetSubtype="10" fill="hold" nodeType="withEffect">
                                  <p:stCondLst>
                                    <p:cond delay="0"/>
                                  </p:stCondLst>
                                  <p:childTnLst>
                                    <p:set>
                                      <p:cBhvr>
                                        <p:cTn id="28" dur="1" fill="hold">
                                          <p:stCondLst>
                                            <p:cond delay="0"/>
                                          </p:stCondLst>
                                        </p:cTn>
                                        <p:tgtEl>
                                          <p:spTgt spid="44045"/>
                                        </p:tgtEl>
                                        <p:attrNameLst>
                                          <p:attrName>style.visibility</p:attrName>
                                        </p:attrNameLst>
                                      </p:cBhvr>
                                      <p:to>
                                        <p:strVal val="visible"/>
                                      </p:to>
                                    </p:set>
                                    <p:animEffect transition="in" filter="blinds(horizontal)">
                                      <p:cBhvr>
                                        <p:cTn id="29" dur="500"/>
                                        <p:tgtEl>
                                          <p:spTgt spid="44045"/>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44044"/>
                                        </p:tgtEl>
                                        <p:attrNameLst>
                                          <p:attrName>style.visibility</p:attrName>
                                        </p:attrNameLst>
                                      </p:cBhvr>
                                      <p:to>
                                        <p:strVal val="visible"/>
                                      </p:to>
                                    </p:set>
                                    <p:animEffect filter="wipe(left)">
                                      <p:cBhvr>
                                        <p:cTn id="34" dur="500"/>
                                        <p:tgtEl>
                                          <p:spTgt spid="44044"/>
                                        </p:tgtEl>
                                      </p:cBhvr>
                                    </p:animEffect>
                                  </p:childTnLst>
                                </p:cTn>
                              </p:par>
                              <p:par>
                                <p:cTn id="35" presetID="22" presetClass="entr" presetSubtype="8" fill="hold" nodeType="withEffect">
                                  <p:stCondLst>
                                    <p:cond delay="0"/>
                                  </p:stCondLst>
                                  <p:childTnLst>
                                    <p:set>
                                      <p:cBhvr>
                                        <p:cTn id="36" dur="1" fill="hold">
                                          <p:stCondLst>
                                            <p:cond delay="0"/>
                                          </p:stCondLst>
                                        </p:cTn>
                                        <p:tgtEl>
                                          <p:spTgt spid="44043"/>
                                        </p:tgtEl>
                                        <p:attrNameLst>
                                          <p:attrName>style.visibility</p:attrName>
                                        </p:attrNameLst>
                                      </p:cBhvr>
                                      <p:to>
                                        <p:strVal val="visible"/>
                                      </p:to>
                                    </p:set>
                                    <p:animEffect filter="wipe(left)">
                                      <p:cBhvr>
                                        <p:cTn id="37" dur="500"/>
                                        <p:tgtEl>
                                          <p:spTgt spid="4404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4042"/>
                                        </p:tgtEl>
                                        <p:attrNameLst>
                                          <p:attrName>style.visibility</p:attrName>
                                        </p:attrNameLst>
                                      </p:cBhvr>
                                      <p:to>
                                        <p:strVal val="visible"/>
                                      </p:to>
                                    </p:set>
                                    <p:animEffect filter="wipe(left)">
                                      <p:cBhvr>
                                        <p:cTn id="40" dur="500"/>
                                        <p:tgtEl>
                                          <p:spTgt spid="440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6" grpId="0" bldLvl="0"/>
      <p:bldP spid="44038" grpId="0" bldLvl="0" animBg="1"/>
      <p:bldP spid="44040" grpId="0" bldLvl="0"/>
      <p:bldP spid="44041" grpId="0" bldLvl="0"/>
      <p:bldP spid="44042" grpId="0" bldLvl="0" animBg="1"/>
      <p:bldP spid="44044" grpId="0" bldLvl="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9"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数组集合函数</a:t>
            </a:r>
          </a:p>
        </p:txBody>
      </p:sp>
      <p:sp>
        <p:nvSpPr>
          <p:cNvPr id="45060" name="Rectangle 2"/>
          <p:cNvSpPr>
            <a:spLocks noChangeArrowheads="1"/>
          </p:cNvSpPr>
          <p:nvPr/>
        </p:nvSpPr>
        <p:spPr bwMode="auto">
          <a:xfrm>
            <a:off x="215900" y="133350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array_diff_assoc()函数</a:t>
            </a:r>
          </a:p>
        </p:txBody>
      </p:sp>
      <p:pic>
        <p:nvPicPr>
          <p:cNvPr id="45061"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1988" y="1225550"/>
            <a:ext cx="6604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2" name="AutoShape 3"/>
          <p:cNvSpPr>
            <a:spLocks noChangeArrowheads="1"/>
          </p:cNvSpPr>
          <p:nvPr/>
        </p:nvSpPr>
        <p:spPr bwMode="auto">
          <a:xfrm>
            <a:off x="1474788" y="2135188"/>
            <a:ext cx="7472362"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array_diff_assoc ( array array1, array array2 [, array arrayX...])</a:t>
            </a:r>
          </a:p>
        </p:txBody>
      </p:sp>
      <p:pic>
        <p:nvPicPr>
          <p:cNvPr id="45063"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18510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4" name="TextBox 11"/>
          <p:cNvSpPr>
            <a:spLocks noChangeArrowheads="1"/>
          </p:cNvSpPr>
          <p:nvPr/>
        </p:nvSpPr>
        <p:spPr bwMode="auto">
          <a:xfrm>
            <a:off x="506413" y="2143125"/>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45065" name="Rectangle 2"/>
          <p:cNvSpPr>
            <a:spLocks noChangeArrowheads="1"/>
          </p:cNvSpPr>
          <p:nvPr/>
        </p:nvSpPr>
        <p:spPr bwMode="auto">
          <a:xfrm>
            <a:off x="179388" y="306070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array_diff_key()函数</a:t>
            </a:r>
          </a:p>
        </p:txBody>
      </p:sp>
      <p:sp>
        <p:nvSpPr>
          <p:cNvPr id="45066" name="AutoShape 3"/>
          <p:cNvSpPr>
            <a:spLocks noChangeArrowheads="1"/>
          </p:cNvSpPr>
          <p:nvPr/>
        </p:nvSpPr>
        <p:spPr bwMode="auto">
          <a:xfrm>
            <a:off x="1604963" y="3873500"/>
            <a:ext cx="7186612" cy="4667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solidFill>
                  <a:srgbClr val="FF0000"/>
                </a:solidFill>
                <a:latin typeface="Arial" panose="020B0604020202020204" pitchFamily="34" charset="0"/>
                <a:ea typeface="黑体" panose="02010609060101010101" pitchFamily="49" charset="-122"/>
                <a:sym typeface="Arial" panose="020B0604020202020204" pitchFamily="34" charset="0"/>
              </a:rPr>
              <a:t>array</a:t>
            </a:r>
            <a:r>
              <a:rPr lang="en-US" altLang="zh-CN" sz="1800" b="1">
                <a:latin typeface="Arial" panose="020B0604020202020204" pitchFamily="34" charset="0"/>
                <a:ea typeface="黑体" panose="02010609060101010101" pitchFamily="49" charset="-122"/>
                <a:sym typeface="Arial" panose="020B0604020202020204" pitchFamily="34" charset="0"/>
              </a:rPr>
              <a:t> array_diff_key ( </a:t>
            </a:r>
            <a:r>
              <a:rPr lang="en-US" altLang="zh-CN" sz="1800" b="1">
                <a:solidFill>
                  <a:srgbClr val="FF0000"/>
                </a:solidFill>
                <a:latin typeface="Arial" panose="020B0604020202020204" pitchFamily="34" charset="0"/>
                <a:ea typeface="黑体" panose="02010609060101010101" pitchFamily="49" charset="-122"/>
                <a:sym typeface="Arial" panose="020B0604020202020204" pitchFamily="34" charset="0"/>
              </a:rPr>
              <a:t>array array1, array array2 [, array arrayX...])</a:t>
            </a:r>
          </a:p>
        </p:txBody>
      </p:sp>
      <p:pic>
        <p:nvPicPr>
          <p:cNvPr id="45067"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9413" y="3589338"/>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8" name="TextBox 11"/>
          <p:cNvSpPr>
            <a:spLocks noChangeArrowheads="1"/>
          </p:cNvSpPr>
          <p:nvPr/>
        </p:nvSpPr>
        <p:spPr bwMode="auto">
          <a:xfrm>
            <a:off x="635000" y="3881438"/>
            <a:ext cx="59690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45069" name="图片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700" y="2967038"/>
            <a:ext cx="655638" cy="65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5060"/>
                                        </p:tgtEl>
                                        <p:attrNameLst>
                                          <p:attrName>style.visibility</p:attrName>
                                        </p:attrNameLst>
                                      </p:cBhvr>
                                      <p:to>
                                        <p:strVal val="visible"/>
                                      </p:to>
                                    </p:set>
                                    <p:animEffect transition="in" filter="blinds(horizontal)">
                                      <p:cBhvr>
                                        <p:cTn id="7" dur="500"/>
                                        <p:tgtEl>
                                          <p:spTgt spid="45060"/>
                                        </p:tgtEl>
                                      </p:cBhvr>
                                    </p:animEffect>
                                  </p:childTnLst>
                                </p:cTn>
                              </p:par>
                              <p:par>
                                <p:cTn id="8" presetID="3" presetClass="entr" presetSubtype="10" fill="hold" nodeType="withEffect">
                                  <p:stCondLst>
                                    <p:cond delay="0"/>
                                  </p:stCondLst>
                                  <p:childTnLst>
                                    <p:set>
                                      <p:cBhvr>
                                        <p:cTn id="9" dur="1" fill="hold">
                                          <p:stCondLst>
                                            <p:cond delay="0"/>
                                          </p:stCondLst>
                                        </p:cTn>
                                        <p:tgtEl>
                                          <p:spTgt spid="45061"/>
                                        </p:tgtEl>
                                        <p:attrNameLst>
                                          <p:attrName>style.visibility</p:attrName>
                                        </p:attrNameLst>
                                      </p:cBhvr>
                                      <p:to>
                                        <p:strVal val="visible"/>
                                      </p:to>
                                    </p:set>
                                    <p:animEffect transition="in" filter="blinds(horizontal)">
                                      <p:cBhvr>
                                        <p:cTn id="10" dur="500"/>
                                        <p:tgtEl>
                                          <p:spTgt spid="45061"/>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5064"/>
                                        </p:tgtEl>
                                        <p:attrNameLst>
                                          <p:attrName>style.visibility</p:attrName>
                                        </p:attrNameLst>
                                      </p:cBhvr>
                                      <p:to>
                                        <p:strVal val="visible"/>
                                      </p:to>
                                    </p:set>
                                    <p:animEffect filter="wipe(left)">
                                      <p:cBhvr>
                                        <p:cTn id="15" dur="500"/>
                                        <p:tgtEl>
                                          <p:spTgt spid="45064"/>
                                        </p:tgtEl>
                                      </p:cBhvr>
                                    </p:animEffect>
                                  </p:childTnLst>
                                </p:cTn>
                              </p:par>
                              <p:par>
                                <p:cTn id="16" presetID="22" presetClass="entr" presetSubtype="8" fill="hold" nodeType="withEffect">
                                  <p:stCondLst>
                                    <p:cond delay="0"/>
                                  </p:stCondLst>
                                  <p:childTnLst>
                                    <p:set>
                                      <p:cBhvr>
                                        <p:cTn id="17" dur="1" fill="hold">
                                          <p:stCondLst>
                                            <p:cond delay="0"/>
                                          </p:stCondLst>
                                        </p:cTn>
                                        <p:tgtEl>
                                          <p:spTgt spid="45063"/>
                                        </p:tgtEl>
                                        <p:attrNameLst>
                                          <p:attrName>style.visibility</p:attrName>
                                        </p:attrNameLst>
                                      </p:cBhvr>
                                      <p:to>
                                        <p:strVal val="visible"/>
                                      </p:to>
                                    </p:set>
                                    <p:animEffect filter="wipe(left)">
                                      <p:cBhvr>
                                        <p:cTn id="18" dur="500"/>
                                        <p:tgtEl>
                                          <p:spTgt spid="45063"/>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5062"/>
                                        </p:tgtEl>
                                        <p:attrNameLst>
                                          <p:attrName>style.visibility</p:attrName>
                                        </p:attrNameLst>
                                      </p:cBhvr>
                                      <p:to>
                                        <p:strVal val="visible"/>
                                      </p:to>
                                    </p:set>
                                    <p:animEffect filter="wipe(left)">
                                      <p:cBhvr>
                                        <p:cTn id="21" dur="500"/>
                                        <p:tgtEl>
                                          <p:spTgt spid="45062"/>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45065"/>
                                        </p:tgtEl>
                                        <p:attrNameLst>
                                          <p:attrName>style.visibility</p:attrName>
                                        </p:attrNameLst>
                                      </p:cBhvr>
                                      <p:to>
                                        <p:strVal val="visible"/>
                                      </p:to>
                                    </p:set>
                                    <p:animEffect transition="in" filter="blinds(horizontal)">
                                      <p:cBhvr>
                                        <p:cTn id="26" dur="500"/>
                                        <p:tgtEl>
                                          <p:spTgt spid="45065"/>
                                        </p:tgtEl>
                                      </p:cBhvr>
                                    </p:animEffect>
                                  </p:childTnLst>
                                </p:cTn>
                              </p:par>
                              <p:par>
                                <p:cTn id="27" presetID="3" presetClass="entr" presetSubtype="10" fill="hold" nodeType="withEffect">
                                  <p:stCondLst>
                                    <p:cond delay="0"/>
                                  </p:stCondLst>
                                  <p:childTnLst>
                                    <p:set>
                                      <p:cBhvr>
                                        <p:cTn id="28" dur="1" fill="hold">
                                          <p:stCondLst>
                                            <p:cond delay="0"/>
                                          </p:stCondLst>
                                        </p:cTn>
                                        <p:tgtEl>
                                          <p:spTgt spid="45069"/>
                                        </p:tgtEl>
                                        <p:attrNameLst>
                                          <p:attrName>style.visibility</p:attrName>
                                        </p:attrNameLst>
                                      </p:cBhvr>
                                      <p:to>
                                        <p:strVal val="visible"/>
                                      </p:to>
                                    </p:set>
                                    <p:animEffect transition="in" filter="blinds(horizontal)">
                                      <p:cBhvr>
                                        <p:cTn id="29" dur="500"/>
                                        <p:tgtEl>
                                          <p:spTgt spid="45069"/>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45068"/>
                                        </p:tgtEl>
                                        <p:attrNameLst>
                                          <p:attrName>style.visibility</p:attrName>
                                        </p:attrNameLst>
                                      </p:cBhvr>
                                      <p:to>
                                        <p:strVal val="visible"/>
                                      </p:to>
                                    </p:set>
                                    <p:animEffect filter="wipe(left)">
                                      <p:cBhvr>
                                        <p:cTn id="34" dur="500"/>
                                        <p:tgtEl>
                                          <p:spTgt spid="45068"/>
                                        </p:tgtEl>
                                      </p:cBhvr>
                                    </p:animEffect>
                                  </p:childTnLst>
                                </p:cTn>
                              </p:par>
                              <p:par>
                                <p:cTn id="35" presetID="22" presetClass="entr" presetSubtype="8" fill="hold" nodeType="withEffect">
                                  <p:stCondLst>
                                    <p:cond delay="0"/>
                                  </p:stCondLst>
                                  <p:childTnLst>
                                    <p:set>
                                      <p:cBhvr>
                                        <p:cTn id="36" dur="1" fill="hold">
                                          <p:stCondLst>
                                            <p:cond delay="0"/>
                                          </p:stCondLst>
                                        </p:cTn>
                                        <p:tgtEl>
                                          <p:spTgt spid="45067"/>
                                        </p:tgtEl>
                                        <p:attrNameLst>
                                          <p:attrName>style.visibility</p:attrName>
                                        </p:attrNameLst>
                                      </p:cBhvr>
                                      <p:to>
                                        <p:strVal val="visible"/>
                                      </p:to>
                                    </p:set>
                                    <p:animEffect filter="wipe(left)">
                                      <p:cBhvr>
                                        <p:cTn id="37" dur="500"/>
                                        <p:tgtEl>
                                          <p:spTgt spid="4506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5066"/>
                                        </p:tgtEl>
                                        <p:attrNameLst>
                                          <p:attrName>style.visibility</p:attrName>
                                        </p:attrNameLst>
                                      </p:cBhvr>
                                      <p:to>
                                        <p:strVal val="visible"/>
                                      </p:to>
                                    </p:set>
                                    <p:animEffect filter="wipe(left)">
                                      <p:cBhvr>
                                        <p:cTn id="40" dur="500"/>
                                        <p:tgtEl>
                                          <p:spTgt spid="450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bldLvl="0"/>
      <p:bldP spid="45062" grpId="0" bldLvl="0" animBg="1"/>
      <p:bldP spid="45064" grpId="0" bldLvl="0"/>
      <p:bldP spid="45065" grpId="0" bldLvl="0"/>
      <p:bldP spid="45066" grpId="0" bldLvl="0" animBg="1"/>
      <p:bldP spid="45068" grpId="0" bldLvl="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数组集合函数</a:t>
            </a:r>
          </a:p>
        </p:txBody>
      </p:sp>
      <p:sp>
        <p:nvSpPr>
          <p:cNvPr id="46084" name="Rectangle 2"/>
          <p:cNvSpPr>
            <a:spLocks noChangeArrowheads="1"/>
          </p:cNvSpPr>
          <p:nvPr/>
        </p:nvSpPr>
        <p:spPr bwMode="auto">
          <a:xfrm>
            <a:off x="215900" y="1406525"/>
            <a:ext cx="5795963"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array_intersect()函数</a:t>
            </a:r>
          </a:p>
        </p:txBody>
      </p:sp>
      <p:sp>
        <p:nvSpPr>
          <p:cNvPr id="46085" name="AutoShape 3"/>
          <p:cNvSpPr>
            <a:spLocks noChangeArrowheads="1"/>
          </p:cNvSpPr>
          <p:nvPr/>
        </p:nvSpPr>
        <p:spPr bwMode="auto">
          <a:xfrm>
            <a:off x="1533525" y="2216150"/>
            <a:ext cx="7366000"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array_intersect ( array array1, array array2 [, array arrayX...])</a:t>
            </a:r>
          </a:p>
        </p:txBody>
      </p:sp>
      <p:pic>
        <p:nvPicPr>
          <p:cNvPr id="46086"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563" y="193357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7" name="TextBox 11"/>
          <p:cNvSpPr>
            <a:spLocks noChangeArrowheads="1"/>
          </p:cNvSpPr>
          <p:nvPr/>
        </p:nvSpPr>
        <p:spPr bwMode="auto">
          <a:xfrm>
            <a:off x="565150" y="2225675"/>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46088" name="Picture 8" descr="按扭-6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1311275"/>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9" name="Rectangle 2"/>
          <p:cNvSpPr>
            <a:spLocks noChangeArrowheads="1"/>
          </p:cNvSpPr>
          <p:nvPr/>
        </p:nvSpPr>
        <p:spPr bwMode="auto">
          <a:xfrm>
            <a:off x="215900" y="3067050"/>
            <a:ext cx="5761038"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array_intersect_assoc()函数</a:t>
            </a:r>
          </a:p>
        </p:txBody>
      </p:sp>
      <p:sp>
        <p:nvSpPr>
          <p:cNvPr id="46090" name="AutoShape 3"/>
          <p:cNvSpPr>
            <a:spLocks noChangeArrowheads="1"/>
          </p:cNvSpPr>
          <p:nvPr/>
        </p:nvSpPr>
        <p:spPr bwMode="auto">
          <a:xfrm>
            <a:off x="1071563" y="3835400"/>
            <a:ext cx="8054975"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array_intersect_assoc ( array array1, array array2 [, array arrayX...])</a:t>
            </a:r>
          </a:p>
        </p:txBody>
      </p:sp>
      <p:pic>
        <p:nvPicPr>
          <p:cNvPr id="46091" name="图片 10" descr="按扭-3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0" y="3552825"/>
            <a:ext cx="113188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92" name="TextBox 11"/>
          <p:cNvSpPr>
            <a:spLocks noChangeArrowheads="1"/>
          </p:cNvSpPr>
          <p:nvPr/>
        </p:nvSpPr>
        <p:spPr bwMode="auto">
          <a:xfrm>
            <a:off x="244475" y="3844925"/>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46093" name="Picture 13" descr="按扭-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0725" y="297180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6084"/>
                                        </p:tgtEl>
                                        <p:attrNameLst>
                                          <p:attrName>style.visibility</p:attrName>
                                        </p:attrNameLst>
                                      </p:cBhvr>
                                      <p:to>
                                        <p:strVal val="visible"/>
                                      </p:to>
                                    </p:set>
                                    <p:animEffect transition="in" filter="blinds(horizontal)">
                                      <p:cBhvr>
                                        <p:cTn id="7" dur="500"/>
                                        <p:tgtEl>
                                          <p:spTgt spid="46084"/>
                                        </p:tgtEl>
                                      </p:cBhvr>
                                    </p:animEffect>
                                  </p:childTnLst>
                                </p:cTn>
                              </p:par>
                              <p:par>
                                <p:cTn id="8" presetID="3" presetClass="entr" presetSubtype="10" fill="hold" nodeType="withEffect">
                                  <p:stCondLst>
                                    <p:cond delay="0"/>
                                  </p:stCondLst>
                                  <p:childTnLst>
                                    <p:set>
                                      <p:cBhvr>
                                        <p:cTn id="9" dur="1" fill="hold">
                                          <p:stCondLst>
                                            <p:cond delay="0"/>
                                          </p:stCondLst>
                                        </p:cTn>
                                        <p:tgtEl>
                                          <p:spTgt spid="46088"/>
                                        </p:tgtEl>
                                        <p:attrNameLst>
                                          <p:attrName>style.visibility</p:attrName>
                                        </p:attrNameLst>
                                      </p:cBhvr>
                                      <p:to>
                                        <p:strVal val="visible"/>
                                      </p:to>
                                    </p:set>
                                    <p:animEffect transition="in" filter="blinds(horizontal)">
                                      <p:cBhvr>
                                        <p:cTn id="10" dur="500"/>
                                        <p:tgtEl>
                                          <p:spTgt spid="4608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6087"/>
                                        </p:tgtEl>
                                        <p:attrNameLst>
                                          <p:attrName>style.visibility</p:attrName>
                                        </p:attrNameLst>
                                      </p:cBhvr>
                                      <p:to>
                                        <p:strVal val="visible"/>
                                      </p:to>
                                    </p:set>
                                    <p:animEffect filter="wipe(left)">
                                      <p:cBhvr>
                                        <p:cTn id="15" dur="500"/>
                                        <p:tgtEl>
                                          <p:spTgt spid="46087"/>
                                        </p:tgtEl>
                                      </p:cBhvr>
                                    </p:animEffect>
                                  </p:childTnLst>
                                </p:cTn>
                              </p:par>
                              <p:par>
                                <p:cTn id="16" presetID="22" presetClass="entr" presetSubtype="8" fill="hold" nodeType="withEffect">
                                  <p:stCondLst>
                                    <p:cond delay="0"/>
                                  </p:stCondLst>
                                  <p:childTnLst>
                                    <p:set>
                                      <p:cBhvr>
                                        <p:cTn id="17" dur="1" fill="hold">
                                          <p:stCondLst>
                                            <p:cond delay="0"/>
                                          </p:stCondLst>
                                        </p:cTn>
                                        <p:tgtEl>
                                          <p:spTgt spid="46086"/>
                                        </p:tgtEl>
                                        <p:attrNameLst>
                                          <p:attrName>style.visibility</p:attrName>
                                        </p:attrNameLst>
                                      </p:cBhvr>
                                      <p:to>
                                        <p:strVal val="visible"/>
                                      </p:to>
                                    </p:set>
                                    <p:animEffect filter="wipe(left)">
                                      <p:cBhvr>
                                        <p:cTn id="18" dur="500"/>
                                        <p:tgtEl>
                                          <p:spTgt spid="46086"/>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6085"/>
                                        </p:tgtEl>
                                        <p:attrNameLst>
                                          <p:attrName>style.visibility</p:attrName>
                                        </p:attrNameLst>
                                      </p:cBhvr>
                                      <p:to>
                                        <p:strVal val="visible"/>
                                      </p:to>
                                    </p:set>
                                    <p:animEffect filter="wipe(left)">
                                      <p:cBhvr>
                                        <p:cTn id="21" dur="500"/>
                                        <p:tgtEl>
                                          <p:spTgt spid="46085"/>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46089"/>
                                        </p:tgtEl>
                                        <p:attrNameLst>
                                          <p:attrName>style.visibility</p:attrName>
                                        </p:attrNameLst>
                                      </p:cBhvr>
                                      <p:to>
                                        <p:strVal val="visible"/>
                                      </p:to>
                                    </p:set>
                                    <p:animEffect transition="in" filter="blinds(horizontal)">
                                      <p:cBhvr>
                                        <p:cTn id="26" dur="500"/>
                                        <p:tgtEl>
                                          <p:spTgt spid="46089"/>
                                        </p:tgtEl>
                                      </p:cBhvr>
                                    </p:animEffect>
                                  </p:childTnLst>
                                </p:cTn>
                              </p:par>
                              <p:par>
                                <p:cTn id="27" presetID="3" presetClass="entr" presetSubtype="10" fill="hold" nodeType="withEffect">
                                  <p:stCondLst>
                                    <p:cond delay="0"/>
                                  </p:stCondLst>
                                  <p:childTnLst>
                                    <p:set>
                                      <p:cBhvr>
                                        <p:cTn id="28" dur="1" fill="hold">
                                          <p:stCondLst>
                                            <p:cond delay="0"/>
                                          </p:stCondLst>
                                        </p:cTn>
                                        <p:tgtEl>
                                          <p:spTgt spid="46093"/>
                                        </p:tgtEl>
                                        <p:attrNameLst>
                                          <p:attrName>style.visibility</p:attrName>
                                        </p:attrNameLst>
                                      </p:cBhvr>
                                      <p:to>
                                        <p:strVal val="visible"/>
                                      </p:to>
                                    </p:set>
                                    <p:animEffect transition="in" filter="blinds(horizontal)">
                                      <p:cBhvr>
                                        <p:cTn id="29" dur="500"/>
                                        <p:tgtEl>
                                          <p:spTgt spid="46093"/>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46092"/>
                                        </p:tgtEl>
                                        <p:attrNameLst>
                                          <p:attrName>style.visibility</p:attrName>
                                        </p:attrNameLst>
                                      </p:cBhvr>
                                      <p:to>
                                        <p:strVal val="visible"/>
                                      </p:to>
                                    </p:set>
                                    <p:animEffect filter="wipe(left)">
                                      <p:cBhvr>
                                        <p:cTn id="34" dur="500"/>
                                        <p:tgtEl>
                                          <p:spTgt spid="46092"/>
                                        </p:tgtEl>
                                      </p:cBhvr>
                                    </p:animEffect>
                                  </p:childTnLst>
                                </p:cTn>
                              </p:par>
                              <p:par>
                                <p:cTn id="35" presetID="22" presetClass="entr" presetSubtype="8" fill="hold" nodeType="withEffect">
                                  <p:stCondLst>
                                    <p:cond delay="0"/>
                                  </p:stCondLst>
                                  <p:childTnLst>
                                    <p:set>
                                      <p:cBhvr>
                                        <p:cTn id="36" dur="1" fill="hold">
                                          <p:stCondLst>
                                            <p:cond delay="0"/>
                                          </p:stCondLst>
                                        </p:cTn>
                                        <p:tgtEl>
                                          <p:spTgt spid="46091"/>
                                        </p:tgtEl>
                                        <p:attrNameLst>
                                          <p:attrName>style.visibility</p:attrName>
                                        </p:attrNameLst>
                                      </p:cBhvr>
                                      <p:to>
                                        <p:strVal val="visible"/>
                                      </p:to>
                                    </p:set>
                                    <p:animEffect filter="wipe(left)">
                                      <p:cBhvr>
                                        <p:cTn id="37" dur="500"/>
                                        <p:tgtEl>
                                          <p:spTgt spid="4609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6090"/>
                                        </p:tgtEl>
                                        <p:attrNameLst>
                                          <p:attrName>style.visibility</p:attrName>
                                        </p:attrNameLst>
                                      </p:cBhvr>
                                      <p:to>
                                        <p:strVal val="visible"/>
                                      </p:to>
                                    </p:set>
                                    <p:animEffect filter="wipe(left)">
                                      <p:cBhvr>
                                        <p:cTn id="40" dur="500"/>
                                        <p:tgtEl>
                                          <p:spTgt spid="460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4" grpId="0" bldLvl="0"/>
      <p:bldP spid="46085" grpId="0" bldLvl="0" animBg="1"/>
      <p:bldP spid="46087" grpId="0" bldLvl="0"/>
      <p:bldP spid="46089" grpId="0" bldLvl="0"/>
      <p:bldP spid="46090" grpId="0" bldLvl="0" animBg="1"/>
      <p:bldP spid="46092" grpId="0" bldLvl="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9"/>
          <p:cNvSpPr>
            <a:spLocks noChangeArrowheads="1"/>
          </p:cNvSpPr>
          <p:nvPr/>
        </p:nvSpPr>
        <p:spPr bwMode="auto">
          <a:xfrm>
            <a:off x="673100" y="646113"/>
            <a:ext cx="17383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主要内容</a:t>
            </a:r>
            <a:endParaRPr lang="zh-CN" altLang="en-US" sz="1800">
              <a:latin typeface="Arial" panose="020B0604020202020204" pitchFamily="34" charset="0"/>
            </a:endParaRPr>
          </a:p>
        </p:txBody>
      </p:sp>
      <p:sp>
        <p:nvSpPr>
          <p:cNvPr id="7172" name="Text Box 2"/>
          <p:cNvSpPr>
            <a:spLocks noChangeArrowheads="1"/>
          </p:cNvSpPr>
          <p:nvPr/>
        </p:nvSpPr>
        <p:spPr bwMode="auto">
          <a:xfrm>
            <a:off x="2690813" y="1587500"/>
            <a:ext cx="3998912"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数组是什么</a:t>
            </a:r>
          </a:p>
        </p:txBody>
      </p:sp>
      <p:sp>
        <p:nvSpPr>
          <p:cNvPr id="7173" name="Text Box 2"/>
          <p:cNvSpPr>
            <a:spLocks noChangeArrowheads="1"/>
          </p:cNvSpPr>
          <p:nvPr/>
        </p:nvSpPr>
        <p:spPr bwMode="auto">
          <a:xfrm>
            <a:off x="2686050" y="2322513"/>
            <a:ext cx="483235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数组的类型</a:t>
            </a:r>
          </a:p>
        </p:txBody>
      </p:sp>
      <p:pic>
        <p:nvPicPr>
          <p:cNvPr id="7174"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9663" y="1674813"/>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5" name="文本框 5"/>
          <p:cNvSpPr>
            <a:spLocks noChangeArrowheads="1"/>
          </p:cNvSpPr>
          <p:nvPr/>
        </p:nvSpPr>
        <p:spPr bwMode="auto">
          <a:xfrm>
            <a:off x="2452688" y="1785938"/>
            <a:ext cx="4635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01</a:t>
            </a:r>
            <a:endParaRPr lang="zh-CN" altLang="en-US" sz="1800">
              <a:latin typeface="Arial" panose="020B0604020202020204" pitchFamily="34" charset="0"/>
            </a:endParaRPr>
          </a:p>
        </p:txBody>
      </p:sp>
      <p:pic>
        <p:nvPicPr>
          <p:cNvPr id="7176" name="图片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1725" y="2408238"/>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7" name="文本框 23"/>
          <p:cNvSpPr>
            <a:spLocks noChangeArrowheads="1"/>
          </p:cNvSpPr>
          <p:nvPr/>
        </p:nvSpPr>
        <p:spPr bwMode="auto">
          <a:xfrm>
            <a:off x="2444750" y="2517775"/>
            <a:ext cx="4635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02</a:t>
            </a:r>
            <a:endParaRPr lang="zh-CN" altLang="en-US" sz="1800">
              <a:latin typeface="Arial" panose="020B0604020202020204" pitchFamily="34"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7174"/>
                                        </p:tgtEl>
                                        <p:attrNameLst>
                                          <p:attrName>style.visibility</p:attrName>
                                        </p:attrNameLst>
                                      </p:cBhvr>
                                      <p:to>
                                        <p:strVal val="visible"/>
                                      </p:to>
                                    </p:set>
                                    <p:animEffect filter="wipe(left)">
                                      <p:cBhvr>
                                        <p:cTn id="7" dur="500"/>
                                        <p:tgtEl>
                                          <p:spTgt spid="717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175"/>
                                        </p:tgtEl>
                                        <p:attrNameLst>
                                          <p:attrName>style.visibility</p:attrName>
                                        </p:attrNameLst>
                                      </p:cBhvr>
                                      <p:to>
                                        <p:strVal val="visible"/>
                                      </p:to>
                                    </p:set>
                                    <p:animEffect filter="wipe(left)">
                                      <p:cBhvr>
                                        <p:cTn id="10" dur="500"/>
                                        <p:tgtEl>
                                          <p:spTgt spid="717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172"/>
                                        </p:tgtEl>
                                        <p:attrNameLst>
                                          <p:attrName>style.visibility</p:attrName>
                                        </p:attrNameLst>
                                      </p:cBhvr>
                                      <p:to>
                                        <p:strVal val="visible"/>
                                      </p:to>
                                    </p:set>
                                    <p:animEffect filter="wipe(left)">
                                      <p:cBhvr>
                                        <p:cTn id="13" dur="500"/>
                                        <p:tgtEl>
                                          <p:spTgt spid="7172"/>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7177"/>
                                        </p:tgtEl>
                                        <p:attrNameLst>
                                          <p:attrName>style.visibility</p:attrName>
                                        </p:attrNameLst>
                                      </p:cBhvr>
                                      <p:to>
                                        <p:strVal val="visible"/>
                                      </p:to>
                                    </p:set>
                                    <p:animEffect filter="wipe(left)">
                                      <p:cBhvr>
                                        <p:cTn id="18" dur="500"/>
                                        <p:tgtEl>
                                          <p:spTgt spid="7177"/>
                                        </p:tgtEl>
                                      </p:cBhvr>
                                    </p:animEffect>
                                  </p:childTnLst>
                                </p:cTn>
                              </p:par>
                              <p:par>
                                <p:cTn id="19" presetID="22" presetClass="entr" presetSubtype="8" fill="hold" nodeType="withEffect">
                                  <p:stCondLst>
                                    <p:cond delay="0"/>
                                  </p:stCondLst>
                                  <p:childTnLst>
                                    <p:set>
                                      <p:cBhvr>
                                        <p:cTn id="20" dur="1" fill="hold">
                                          <p:stCondLst>
                                            <p:cond delay="0"/>
                                          </p:stCondLst>
                                        </p:cTn>
                                        <p:tgtEl>
                                          <p:spTgt spid="7176"/>
                                        </p:tgtEl>
                                        <p:attrNameLst>
                                          <p:attrName>style.visibility</p:attrName>
                                        </p:attrNameLst>
                                      </p:cBhvr>
                                      <p:to>
                                        <p:strVal val="visible"/>
                                      </p:to>
                                    </p:set>
                                    <p:animEffect filter="wipe(left)">
                                      <p:cBhvr>
                                        <p:cTn id="21" dur="500"/>
                                        <p:tgtEl>
                                          <p:spTgt spid="7176"/>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7173"/>
                                        </p:tgtEl>
                                        <p:attrNameLst>
                                          <p:attrName>style.visibility</p:attrName>
                                        </p:attrNameLst>
                                      </p:cBhvr>
                                      <p:to>
                                        <p:strVal val="visible"/>
                                      </p:to>
                                    </p:set>
                                    <p:animEffect filter="wipe(left)">
                                      <p:cBhvr>
                                        <p:cTn id="24" dur="5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bldLvl="0"/>
      <p:bldP spid="7173" grpId="0" bldLvl="0"/>
      <p:bldP spid="7175" grpId="0" bldLvl="0"/>
      <p:bldP spid="7177" grpId="0" bldLvl="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7"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数组集合函数</a:t>
            </a:r>
          </a:p>
        </p:txBody>
      </p:sp>
      <p:sp>
        <p:nvSpPr>
          <p:cNvPr id="47108" name="Rectangle 2"/>
          <p:cNvSpPr>
            <a:spLocks noChangeArrowheads="1"/>
          </p:cNvSpPr>
          <p:nvPr/>
        </p:nvSpPr>
        <p:spPr bwMode="auto">
          <a:xfrm>
            <a:off x="215900" y="1662113"/>
            <a:ext cx="536575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array_intersect_key()函数</a:t>
            </a:r>
          </a:p>
        </p:txBody>
      </p:sp>
      <p:sp>
        <p:nvSpPr>
          <p:cNvPr id="47109" name="AutoShape 3"/>
          <p:cNvSpPr>
            <a:spLocks noChangeArrowheads="1"/>
          </p:cNvSpPr>
          <p:nvPr/>
        </p:nvSpPr>
        <p:spPr bwMode="auto">
          <a:xfrm>
            <a:off x="755650" y="3363913"/>
            <a:ext cx="7796213"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array_intersect_key ( array array1, array array2 [, array arrayX...])</a:t>
            </a:r>
          </a:p>
        </p:txBody>
      </p:sp>
      <p:pic>
        <p:nvPicPr>
          <p:cNvPr id="47110"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7425" y="240030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1" name="TextBox 11"/>
          <p:cNvSpPr>
            <a:spLocks noChangeArrowheads="1"/>
          </p:cNvSpPr>
          <p:nvPr/>
        </p:nvSpPr>
        <p:spPr bwMode="auto">
          <a:xfrm>
            <a:off x="1243013" y="2692400"/>
            <a:ext cx="59690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47112" name="图片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675" y="1566863"/>
            <a:ext cx="66675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3" name="文本框 25"/>
          <p:cNvSpPr>
            <a:spLocks noChangeArrowheads="1"/>
          </p:cNvSpPr>
          <p:nvPr/>
        </p:nvSpPr>
        <p:spPr bwMode="auto">
          <a:xfrm>
            <a:off x="844550" y="1747838"/>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a:t>
            </a:r>
            <a:r>
              <a:rPr lang="zh-CN" altLang="en-US" sz="1600">
                <a:solidFill>
                  <a:schemeClr val="bg1"/>
                </a:solidFill>
              </a:rPr>
              <a:t>7</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7108"/>
                                        </p:tgtEl>
                                        <p:attrNameLst>
                                          <p:attrName>style.visibility</p:attrName>
                                        </p:attrNameLst>
                                      </p:cBhvr>
                                      <p:to>
                                        <p:strVal val="visible"/>
                                      </p:to>
                                    </p:set>
                                    <p:animEffect transition="in" filter="blinds(horizontal)">
                                      <p:cBhvr>
                                        <p:cTn id="7" dur="500"/>
                                        <p:tgtEl>
                                          <p:spTgt spid="47108"/>
                                        </p:tgtEl>
                                      </p:cBhvr>
                                    </p:animEffect>
                                  </p:childTnLst>
                                </p:cTn>
                              </p:par>
                              <p:par>
                                <p:cTn id="8" presetID="3" presetClass="entr" presetSubtype="10" fill="hold" nodeType="withEffect">
                                  <p:stCondLst>
                                    <p:cond delay="0"/>
                                  </p:stCondLst>
                                  <p:childTnLst>
                                    <p:set>
                                      <p:cBhvr>
                                        <p:cTn id="9" dur="1" fill="hold">
                                          <p:stCondLst>
                                            <p:cond delay="0"/>
                                          </p:stCondLst>
                                        </p:cTn>
                                        <p:tgtEl>
                                          <p:spTgt spid="47112"/>
                                        </p:tgtEl>
                                        <p:attrNameLst>
                                          <p:attrName>style.visibility</p:attrName>
                                        </p:attrNameLst>
                                      </p:cBhvr>
                                      <p:to>
                                        <p:strVal val="visible"/>
                                      </p:to>
                                    </p:set>
                                    <p:animEffect transition="in" filter="blinds(horizontal)">
                                      <p:cBhvr>
                                        <p:cTn id="10" dur="500"/>
                                        <p:tgtEl>
                                          <p:spTgt spid="4711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7113"/>
                                        </p:tgtEl>
                                        <p:attrNameLst>
                                          <p:attrName>style.visibility</p:attrName>
                                        </p:attrNameLst>
                                      </p:cBhvr>
                                      <p:to>
                                        <p:strVal val="visible"/>
                                      </p:to>
                                    </p:set>
                                    <p:animEffect transition="in" filter="blinds(horizontal)">
                                      <p:cBhvr>
                                        <p:cTn id="13" dur="500"/>
                                        <p:tgtEl>
                                          <p:spTgt spid="47113"/>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47111"/>
                                        </p:tgtEl>
                                        <p:attrNameLst>
                                          <p:attrName>style.visibility</p:attrName>
                                        </p:attrNameLst>
                                      </p:cBhvr>
                                      <p:to>
                                        <p:strVal val="visible"/>
                                      </p:to>
                                    </p:set>
                                    <p:animEffect filter="wipe(left)">
                                      <p:cBhvr>
                                        <p:cTn id="18" dur="500"/>
                                        <p:tgtEl>
                                          <p:spTgt spid="47111"/>
                                        </p:tgtEl>
                                      </p:cBhvr>
                                    </p:animEffect>
                                  </p:childTnLst>
                                </p:cTn>
                              </p:par>
                              <p:par>
                                <p:cTn id="19" presetID="22" presetClass="entr" presetSubtype="8" fill="hold" nodeType="withEffect">
                                  <p:stCondLst>
                                    <p:cond delay="0"/>
                                  </p:stCondLst>
                                  <p:childTnLst>
                                    <p:set>
                                      <p:cBhvr>
                                        <p:cTn id="20" dur="1" fill="hold">
                                          <p:stCondLst>
                                            <p:cond delay="0"/>
                                          </p:stCondLst>
                                        </p:cTn>
                                        <p:tgtEl>
                                          <p:spTgt spid="47110"/>
                                        </p:tgtEl>
                                        <p:attrNameLst>
                                          <p:attrName>style.visibility</p:attrName>
                                        </p:attrNameLst>
                                      </p:cBhvr>
                                      <p:to>
                                        <p:strVal val="visible"/>
                                      </p:to>
                                    </p:set>
                                    <p:animEffect filter="wipe(left)">
                                      <p:cBhvr>
                                        <p:cTn id="21" dur="500"/>
                                        <p:tgtEl>
                                          <p:spTgt spid="47110"/>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7109"/>
                                        </p:tgtEl>
                                        <p:attrNameLst>
                                          <p:attrName>style.visibility</p:attrName>
                                        </p:attrNameLst>
                                      </p:cBhvr>
                                      <p:to>
                                        <p:strVal val="visible"/>
                                      </p:to>
                                    </p:set>
                                    <p:animEffect filter="wipe(left)">
                                      <p:cBhvr>
                                        <p:cTn id="24" dur="500"/>
                                        <p:tgtEl>
                                          <p:spTgt spid="47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bldLvl="0"/>
      <p:bldP spid="47109" grpId="0" bldLvl="0" animBg="1"/>
      <p:bldP spid="47111" grpId="0" bldLvl="0"/>
      <p:bldP spid="47113" grpId="0" bldLvl="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8850" y="1943100"/>
            <a:ext cx="44577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18"/>
          <p:cNvSpPr>
            <a:spLocks noChangeArrowheads="1"/>
          </p:cNvSpPr>
          <p:nvPr/>
        </p:nvSpPr>
        <p:spPr bwMode="auto">
          <a:xfrm>
            <a:off x="2884488" y="2301875"/>
            <a:ext cx="323056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b="1" dirty="0" smtClean="0">
                <a:solidFill>
                  <a:srgbClr val="FF6600"/>
                </a:solidFill>
                <a:latin typeface="Arial" panose="020B0604020202020204" pitchFamily="34" charset="0"/>
                <a:ea typeface="黑体" panose="02010609060101010101" pitchFamily="49" charset="-122"/>
                <a:sym typeface="Arial" panose="020B0604020202020204" pitchFamily="34" charset="0"/>
              </a:rPr>
              <a:t>4      </a:t>
            </a:r>
            <a:r>
              <a:rPr lang="zh-CN" altLang="en-US" sz="1800" b="1" dirty="0">
                <a:solidFill>
                  <a:schemeClr val="bg1"/>
                </a:solidFill>
                <a:latin typeface="Arial" panose="020B0604020202020204" pitchFamily="34" charset="0"/>
                <a:ea typeface="黑体" panose="02010609060101010101" pitchFamily="49" charset="-122"/>
                <a:sym typeface="Arial" panose="020B0604020202020204" pitchFamily="34" charset="0"/>
              </a:rPr>
              <a:t>认识</a:t>
            </a:r>
            <a:r>
              <a:rPr lang="zh-CN" altLang="en-US" sz="18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字符串</a:t>
            </a:r>
            <a:endParaRPr lang="zh-CN" altLang="en-US" sz="1800" b="1" dirty="0">
              <a:solidFill>
                <a:schemeClr val="bg1"/>
              </a:solidFill>
              <a:latin typeface="Arial" panose="020B0604020202020204" pitchFamily="34" charset="0"/>
              <a:ea typeface="黑体" panose="02010609060101010101" pitchFamily="49" charset="-122"/>
              <a:sym typeface="Arial" panose="020B0604020202020204" pitchFamily="34" charset="0"/>
            </a:endParaRPr>
          </a:p>
        </p:txBody>
      </p:sp>
    </p:spTree>
    <p:extLst>
      <p:ext uri="{BB962C8B-B14F-4D97-AF65-F5344CB8AC3E}">
        <p14:creationId xmlns:p14="http://schemas.microsoft.com/office/powerpoint/2010/main" val="3498589551"/>
      </p:ext>
    </p:extLst>
  </p:cSld>
  <p:clrMapOvr>
    <a:masterClrMapping/>
  </p:clrMapOvr>
  <p:transition spd="med">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9"/>
          <p:cNvSpPr>
            <a:spLocks noChangeArrowheads="1"/>
          </p:cNvSpPr>
          <p:nvPr/>
        </p:nvSpPr>
        <p:spPr bwMode="auto">
          <a:xfrm>
            <a:off x="673100" y="646113"/>
            <a:ext cx="17383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主要内容</a:t>
            </a:r>
            <a:endParaRPr lang="zh-CN" altLang="en-US" sz="1800">
              <a:latin typeface="Arial" panose="020B0604020202020204" pitchFamily="34" charset="0"/>
            </a:endParaRPr>
          </a:p>
        </p:txBody>
      </p:sp>
      <p:sp>
        <p:nvSpPr>
          <p:cNvPr id="8196" name="Text Box 2"/>
          <p:cNvSpPr>
            <a:spLocks noChangeArrowheads="1"/>
          </p:cNvSpPr>
          <p:nvPr/>
        </p:nvSpPr>
        <p:spPr bwMode="auto">
          <a:xfrm>
            <a:off x="1758950" y="1695450"/>
            <a:ext cx="558482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使用单引号或双引号定义字符串</a:t>
            </a:r>
          </a:p>
        </p:txBody>
      </p:sp>
      <p:sp>
        <p:nvSpPr>
          <p:cNvPr id="8197" name="Text Box 2"/>
          <p:cNvSpPr>
            <a:spLocks noChangeArrowheads="1"/>
          </p:cNvSpPr>
          <p:nvPr/>
        </p:nvSpPr>
        <p:spPr bwMode="auto">
          <a:xfrm>
            <a:off x="1754188" y="2632075"/>
            <a:ext cx="4832350"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使用定界符定义字符串</a:t>
            </a:r>
            <a:r>
              <a:rPr lang="zh-CN" altLang="en-US" sz="1800">
                <a:latin typeface="Arial" panose="020B0604020202020204" pitchFamily="34" charset="0"/>
              </a:rPr>
              <a:t> </a:t>
            </a:r>
          </a:p>
        </p:txBody>
      </p:sp>
      <p:pic>
        <p:nvPicPr>
          <p:cNvPr id="8198"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782763"/>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9" name="文本框 5"/>
          <p:cNvSpPr>
            <a:spLocks noChangeArrowheads="1"/>
          </p:cNvSpPr>
          <p:nvPr/>
        </p:nvSpPr>
        <p:spPr bwMode="auto">
          <a:xfrm>
            <a:off x="1520825" y="1893888"/>
            <a:ext cx="4635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01</a:t>
            </a:r>
            <a:endParaRPr lang="zh-CN" altLang="en-US" sz="1800">
              <a:latin typeface="Arial" panose="020B0604020202020204" pitchFamily="34" charset="0"/>
            </a:endParaRPr>
          </a:p>
        </p:txBody>
      </p:sp>
      <p:pic>
        <p:nvPicPr>
          <p:cNvPr id="8200" name="图片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9863" y="2717800"/>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1" name="文本框 23"/>
          <p:cNvSpPr>
            <a:spLocks noChangeArrowheads="1"/>
          </p:cNvSpPr>
          <p:nvPr/>
        </p:nvSpPr>
        <p:spPr bwMode="auto">
          <a:xfrm>
            <a:off x="1512888" y="2827338"/>
            <a:ext cx="4635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02</a:t>
            </a:r>
            <a:endParaRPr lang="zh-CN" altLang="en-US" sz="1800">
              <a:latin typeface="Arial" panose="020B0604020202020204" pitchFamily="34" charset="0"/>
            </a:endParaRPr>
          </a:p>
        </p:txBody>
      </p:sp>
    </p:spTree>
    <p:extLst>
      <p:ext uri="{BB962C8B-B14F-4D97-AF65-F5344CB8AC3E}">
        <p14:creationId xmlns:p14="http://schemas.microsoft.com/office/powerpoint/2010/main" val="217715989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8198"/>
                                        </p:tgtEl>
                                        <p:attrNameLst>
                                          <p:attrName>style.visibility</p:attrName>
                                        </p:attrNameLst>
                                      </p:cBhvr>
                                      <p:to>
                                        <p:strVal val="visible"/>
                                      </p:to>
                                    </p:set>
                                    <p:animEffect filter="wipe(left)">
                                      <p:cBhvr>
                                        <p:cTn id="7" dur="500"/>
                                        <p:tgtEl>
                                          <p:spTgt spid="819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199"/>
                                        </p:tgtEl>
                                        <p:attrNameLst>
                                          <p:attrName>style.visibility</p:attrName>
                                        </p:attrNameLst>
                                      </p:cBhvr>
                                      <p:to>
                                        <p:strVal val="visible"/>
                                      </p:to>
                                    </p:set>
                                    <p:animEffect filter="wipe(left)">
                                      <p:cBhvr>
                                        <p:cTn id="10" dur="500"/>
                                        <p:tgtEl>
                                          <p:spTgt spid="8199"/>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8196"/>
                                        </p:tgtEl>
                                        <p:attrNameLst>
                                          <p:attrName>style.visibility</p:attrName>
                                        </p:attrNameLst>
                                      </p:cBhvr>
                                      <p:to>
                                        <p:strVal val="visible"/>
                                      </p:to>
                                    </p:set>
                                    <p:animEffect filter="wipe(left)">
                                      <p:cBhvr>
                                        <p:cTn id="13" dur="500"/>
                                        <p:tgtEl>
                                          <p:spTgt spid="8196"/>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8201"/>
                                        </p:tgtEl>
                                        <p:attrNameLst>
                                          <p:attrName>style.visibility</p:attrName>
                                        </p:attrNameLst>
                                      </p:cBhvr>
                                      <p:to>
                                        <p:strVal val="visible"/>
                                      </p:to>
                                    </p:set>
                                    <p:animEffect filter="wipe(left)">
                                      <p:cBhvr>
                                        <p:cTn id="18" dur="500"/>
                                        <p:tgtEl>
                                          <p:spTgt spid="8201"/>
                                        </p:tgtEl>
                                      </p:cBhvr>
                                    </p:animEffect>
                                  </p:childTnLst>
                                </p:cTn>
                              </p:par>
                              <p:par>
                                <p:cTn id="19" presetID="22" presetClass="entr" presetSubtype="8" fill="hold" nodeType="withEffect">
                                  <p:stCondLst>
                                    <p:cond delay="0"/>
                                  </p:stCondLst>
                                  <p:childTnLst>
                                    <p:set>
                                      <p:cBhvr>
                                        <p:cTn id="20" dur="1" fill="hold">
                                          <p:stCondLst>
                                            <p:cond delay="0"/>
                                          </p:stCondLst>
                                        </p:cTn>
                                        <p:tgtEl>
                                          <p:spTgt spid="8200"/>
                                        </p:tgtEl>
                                        <p:attrNameLst>
                                          <p:attrName>style.visibility</p:attrName>
                                        </p:attrNameLst>
                                      </p:cBhvr>
                                      <p:to>
                                        <p:strVal val="visible"/>
                                      </p:to>
                                    </p:set>
                                    <p:animEffect filter="wipe(left)">
                                      <p:cBhvr>
                                        <p:cTn id="21" dur="500"/>
                                        <p:tgtEl>
                                          <p:spTgt spid="8200"/>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8197"/>
                                        </p:tgtEl>
                                        <p:attrNameLst>
                                          <p:attrName>style.visibility</p:attrName>
                                        </p:attrNameLst>
                                      </p:cBhvr>
                                      <p:to>
                                        <p:strVal val="visible"/>
                                      </p:to>
                                    </p:set>
                                    <p:animEffect filter="wipe(left)">
                                      <p:cBhvr>
                                        <p:cTn id="24" dur="500"/>
                                        <p:tgtEl>
                                          <p:spTgt spid="8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ldLvl="0"/>
      <p:bldP spid="8197" grpId="0" bldLvl="0"/>
      <p:bldP spid="8199" grpId="0" bldLvl="0"/>
      <p:bldP spid="8201" grpId="0" bldLvl="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9"/>
          <p:cNvSpPr>
            <a:spLocks noChangeArrowheads="1"/>
          </p:cNvSpPr>
          <p:nvPr/>
        </p:nvSpPr>
        <p:spPr bwMode="auto">
          <a:xfrm>
            <a:off x="781050" y="641350"/>
            <a:ext cx="51244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使用单引号或双引号定义字符串</a:t>
            </a:r>
          </a:p>
        </p:txBody>
      </p:sp>
      <p:sp>
        <p:nvSpPr>
          <p:cNvPr id="8196" name="Rectangle 2"/>
          <p:cNvSpPr>
            <a:spLocks noChangeArrowheads="1"/>
          </p:cNvSpPr>
          <p:nvPr/>
        </p:nvSpPr>
        <p:spPr bwMode="auto">
          <a:xfrm>
            <a:off x="2000250" y="1228725"/>
            <a:ext cx="13811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endParaRPr lang="zh-CN" altLang="en-US" sz="1400">
              <a:latin typeface="Arial" panose="020B0604020202020204" pitchFamily="34" charset="0"/>
              <a:sym typeface="Arial" panose="020B0604020202020204" pitchFamily="34" charset="0"/>
            </a:endParaRPr>
          </a:p>
        </p:txBody>
      </p:sp>
      <p:sp>
        <p:nvSpPr>
          <p:cNvPr id="9221" name="AutoShape 4"/>
          <p:cNvSpPr>
            <a:spLocks noChangeArrowheads="1"/>
          </p:cNvSpPr>
          <p:nvPr/>
        </p:nvSpPr>
        <p:spPr bwMode="auto">
          <a:xfrm>
            <a:off x="1584325" y="2355850"/>
            <a:ext cx="1978025" cy="1403350"/>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400"/>
              <a:t>&lt;?php</a:t>
            </a:r>
          </a:p>
          <a:p>
            <a:pPr eaLnBrk="1" hangingPunct="1">
              <a:spcBef>
                <a:spcPct val="0"/>
              </a:spcBef>
              <a:buFontTx/>
              <a:buNone/>
            </a:pPr>
            <a:r>
              <a:rPr lang="en-US" altLang="zh-CN" sz="1400"/>
              <a:t>$str1 = "I Like PHP"; 	</a:t>
            </a:r>
          </a:p>
          <a:p>
            <a:pPr eaLnBrk="1" hangingPunct="1">
              <a:spcBef>
                <a:spcPct val="0"/>
              </a:spcBef>
              <a:buFontTx/>
              <a:buNone/>
            </a:pPr>
            <a:r>
              <a:rPr lang="en-US" altLang="zh-CN" sz="1400"/>
              <a:t>$str2 = 'I Like PHP'; </a:t>
            </a:r>
          </a:p>
          <a:p>
            <a:pPr eaLnBrk="1" hangingPunct="1">
              <a:spcBef>
                <a:spcPct val="0"/>
              </a:spcBef>
              <a:buFontTx/>
              <a:buNone/>
            </a:pPr>
            <a:r>
              <a:rPr lang="en-US" altLang="zh-CN" sz="1400"/>
              <a:t>echo $str1;	</a:t>
            </a:r>
          </a:p>
          <a:p>
            <a:pPr eaLnBrk="1" hangingPunct="1">
              <a:spcBef>
                <a:spcPct val="0"/>
              </a:spcBef>
              <a:buFontTx/>
              <a:buNone/>
            </a:pPr>
            <a:r>
              <a:rPr lang="en-US" altLang="zh-CN" sz="1400"/>
              <a:t>echo $str2;	</a:t>
            </a:r>
          </a:p>
          <a:p>
            <a:pPr eaLnBrk="1" hangingPunct="1">
              <a:spcBef>
                <a:spcPct val="0"/>
              </a:spcBef>
              <a:buFontTx/>
              <a:buNone/>
            </a:pPr>
            <a:r>
              <a:rPr lang="en-US" altLang="zh-CN" sz="1400"/>
              <a:t>?&gt;</a:t>
            </a:r>
          </a:p>
        </p:txBody>
      </p:sp>
      <p:sp>
        <p:nvSpPr>
          <p:cNvPr id="8198" name="Text Box 6"/>
          <p:cNvSpPr txBox="1">
            <a:spLocks noChangeArrowheads="1"/>
          </p:cNvSpPr>
          <p:nvPr/>
        </p:nvSpPr>
        <p:spPr bwMode="auto">
          <a:xfrm>
            <a:off x="1476375" y="1816100"/>
            <a:ext cx="1336675"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a:latin typeface="Arial" panose="020B0604020202020204" pitchFamily="34" charset="0"/>
                <a:ea typeface="楷体" panose="02010609060101010101" pitchFamily="49" charset="-122"/>
              </a:rPr>
              <a:t>定义字符串</a:t>
            </a:r>
          </a:p>
        </p:txBody>
      </p:sp>
      <p:sp>
        <p:nvSpPr>
          <p:cNvPr id="9223" name="Text Box 7"/>
          <p:cNvSpPr txBox="1">
            <a:spLocks noChangeArrowheads="1"/>
          </p:cNvSpPr>
          <p:nvPr/>
        </p:nvSpPr>
        <p:spPr bwMode="auto">
          <a:xfrm>
            <a:off x="4572000" y="1816100"/>
            <a:ext cx="2268538"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a:latin typeface="Arial" panose="020B0604020202020204" pitchFamily="34" charset="0"/>
                <a:ea typeface="楷体" panose="02010609060101010101" pitchFamily="49" charset="-122"/>
              </a:rPr>
              <a:t>在字符串中使用变量</a:t>
            </a:r>
          </a:p>
        </p:txBody>
      </p:sp>
      <p:sp>
        <p:nvSpPr>
          <p:cNvPr id="9224" name="AutoShape 4"/>
          <p:cNvSpPr>
            <a:spLocks noChangeArrowheads="1"/>
          </p:cNvSpPr>
          <p:nvPr/>
        </p:nvSpPr>
        <p:spPr bwMode="auto">
          <a:xfrm>
            <a:off x="4679950" y="2319338"/>
            <a:ext cx="1979613" cy="1619250"/>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400"/>
              <a:t>&lt;?php</a:t>
            </a:r>
          </a:p>
          <a:p>
            <a:pPr eaLnBrk="1" hangingPunct="1">
              <a:spcBef>
                <a:spcPct val="0"/>
              </a:spcBef>
              <a:buFontTx/>
              <a:buNone/>
            </a:pPr>
            <a:r>
              <a:rPr lang="en-US" altLang="zh-CN" sz="1400"/>
              <a:t>$test = "PHP";</a:t>
            </a:r>
          </a:p>
          <a:p>
            <a:pPr eaLnBrk="1" hangingPunct="1">
              <a:spcBef>
                <a:spcPct val="0"/>
              </a:spcBef>
              <a:buFontTx/>
              <a:buNone/>
            </a:pPr>
            <a:r>
              <a:rPr lang="en-US" altLang="zh-CN" sz="1400"/>
              <a:t>$str = "I Like  </a:t>
            </a:r>
            <a:r>
              <a:rPr lang="en-US" altLang="zh-CN" sz="1400">
                <a:solidFill>
                  <a:srgbClr val="FF0000"/>
                </a:solidFill>
              </a:rPr>
              <a:t>$test</a:t>
            </a:r>
            <a:r>
              <a:rPr lang="en-US" altLang="zh-CN" sz="1400"/>
              <a:t>"; </a:t>
            </a:r>
          </a:p>
          <a:p>
            <a:pPr eaLnBrk="1" hangingPunct="1">
              <a:spcBef>
                <a:spcPct val="0"/>
              </a:spcBef>
              <a:buFontTx/>
              <a:buNone/>
            </a:pPr>
            <a:r>
              <a:rPr lang="en-US" altLang="zh-CN" sz="1400"/>
              <a:t>$str1 = 'I Like </a:t>
            </a:r>
            <a:r>
              <a:rPr lang="en-US" altLang="zh-CN" sz="1400">
                <a:solidFill>
                  <a:srgbClr val="FF0000"/>
                </a:solidFill>
              </a:rPr>
              <a:t>$test</a:t>
            </a:r>
            <a:r>
              <a:rPr lang="en-US" altLang="zh-CN" sz="1400"/>
              <a:t>'; </a:t>
            </a:r>
          </a:p>
          <a:p>
            <a:pPr eaLnBrk="1" hangingPunct="1">
              <a:spcBef>
                <a:spcPct val="0"/>
              </a:spcBef>
              <a:buFontTx/>
              <a:buNone/>
            </a:pPr>
            <a:r>
              <a:rPr lang="en-US" altLang="zh-CN" sz="1400"/>
              <a:t>echo $str;</a:t>
            </a:r>
          </a:p>
          <a:p>
            <a:pPr eaLnBrk="1" hangingPunct="1">
              <a:spcBef>
                <a:spcPct val="0"/>
              </a:spcBef>
              <a:buFontTx/>
              <a:buNone/>
            </a:pPr>
            <a:r>
              <a:rPr lang="en-US" altLang="zh-CN" sz="1400"/>
              <a:t>echo $str1;	</a:t>
            </a:r>
          </a:p>
          <a:p>
            <a:pPr eaLnBrk="1" hangingPunct="1">
              <a:spcBef>
                <a:spcPct val="0"/>
              </a:spcBef>
              <a:buFontTx/>
              <a:buNone/>
            </a:pPr>
            <a:r>
              <a:rPr lang="en-US" altLang="zh-CN" sz="1400"/>
              <a:t>?&gt;</a:t>
            </a:r>
          </a:p>
        </p:txBody>
      </p:sp>
    </p:spTree>
    <p:extLst>
      <p:ext uri="{BB962C8B-B14F-4D97-AF65-F5344CB8AC3E}">
        <p14:creationId xmlns:p14="http://schemas.microsoft.com/office/powerpoint/2010/main" val="360927219"/>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Effect filter="wipe(left)">
                                      <p:cBhvr>
                                        <p:cTn id="7" dur="500"/>
                                        <p:tgtEl>
                                          <p:spTgt spid="922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223"/>
                                        </p:tgtEl>
                                        <p:attrNameLst>
                                          <p:attrName>style.visibility</p:attrName>
                                        </p:attrNameLst>
                                      </p:cBhvr>
                                      <p:to>
                                        <p:strVal val="visible"/>
                                      </p:to>
                                    </p:set>
                                    <p:animEffect transition="in" filter="blinds(horizontal)">
                                      <p:cBhvr>
                                        <p:cTn id="12" dur="500"/>
                                        <p:tgtEl>
                                          <p:spTgt spid="9223"/>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9224"/>
                                        </p:tgtEl>
                                        <p:attrNameLst>
                                          <p:attrName>style.visibility</p:attrName>
                                        </p:attrNameLst>
                                      </p:cBhvr>
                                      <p:to>
                                        <p:strVal val="visible"/>
                                      </p:to>
                                    </p:set>
                                    <p:animEffect transition="in" filter="blinds(horizontal)">
                                      <p:cBhvr>
                                        <p:cTn id="15" dur="500"/>
                                        <p:tgtEl>
                                          <p:spTgt spid="92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bldLvl="0" animBg="1"/>
      <p:bldP spid="9223" grpId="0" animBg="1"/>
      <p:bldP spid="922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Rectangle 9"/>
          <p:cNvSpPr>
            <a:spLocks noChangeArrowheads="1"/>
          </p:cNvSpPr>
          <p:nvPr/>
        </p:nvSpPr>
        <p:spPr bwMode="auto">
          <a:xfrm>
            <a:off x="781050" y="639763"/>
            <a:ext cx="5483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使用定界符定义字符串</a:t>
            </a:r>
          </a:p>
        </p:txBody>
      </p:sp>
      <p:sp>
        <p:nvSpPr>
          <p:cNvPr id="10244" name="AutoShape 4"/>
          <p:cNvSpPr>
            <a:spLocks noChangeArrowheads="1"/>
          </p:cNvSpPr>
          <p:nvPr/>
        </p:nvSpPr>
        <p:spPr bwMode="auto">
          <a:xfrm>
            <a:off x="1439863" y="2967038"/>
            <a:ext cx="6877050" cy="1333500"/>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400"/>
              <a:t>&lt;?php</a:t>
            </a:r>
          </a:p>
          <a:p>
            <a:pPr eaLnBrk="1" hangingPunct="1">
              <a:spcBef>
                <a:spcPct val="0"/>
              </a:spcBef>
              <a:buFontTx/>
              <a:buNone/>
            </a:pPr>
            <a:r>
              <a:rPr lang="en-US" altLang="zh-CN" sz="1400"/>
              <a:t>$str="明日科技编程词典";</a:t>
            </a:r>
          </a:p>
          <a:p>
            <a:pPr eaLnBrk="1" hangingPunct="1">
              <a:spcBef>
                <a:spcPct val="0"/>
              </a:spcBef>
              <a:buFontTx/>
              <a:buNone/>
            </a:pPr>
            <a:r>
              <a:rPr lang="en-US" altLang="zh-CN" sz="1400"/>
              <a:t>echo </a:t>
            </a:r>
            <a:r>
              <a:rPr lang="en-US" altLang="zh-CN" sz="1400">
                <a:solidFill>
                  <a:srgbClr val="FF0000"/>
                </a:solidFill>
              </a:rPr>
              <a:t>&lt;&lt;&lt;strmark</a:t>
            </a:r>
          </a:p>
          <a:p>
            <a:pPr eaLnBrk="1" hangingPunct="1">
              <a:spcBef>
                <a:spcPct val="0"/>
              </a:spcBef>
              <a:buFontTx/>
              <a:buNone/>
            </a:pPr>
            <a:r>
              <a:rPr lang="en-US" altLang="zh-CN" sz="1400"/>
              <a:t>&lt;font color=‘#FF0099’&gt; $str 上市了,详情请关注编程词典网：www.mrbccd.com &lt;/font&gt;</a:t>
            </a:r>
          </a:p>
          <a:p>
            <a:pPr eaLnBrk="1" hangingPunct="1">
              <a:spcBef>
                <a:spcPct val="0"/>
              </a:spcBef>
              <a:buFontTx/>
              <a:buNone/>
            </a:pPr>
            <a:r>
              <a:rPr lang="en-US" altLang="zh-CN" sz="1400">
                <a:solidFill>
                  <a:srgbClr val="FF0000"/>
                </a:solidFill>
              </a:rPr>
              <a:t>strmark;</a:t>
            </a:r>
          </a:p>
          <a:p>
            <a:pPr eaLnBrk="1" hangingPunct="1">
              <a:spcBef>
                <a:spcPct val="0"/>
              </a:spcBef>
              <a:buFontTx/>
              <a:buNone/>
            </a:pPr>
            <a:r>
              <a:rPr lang="en-US" altLang="zh-CN" sz="1400"/>
              <a:t>?&gt;</a:t>
            </a:r>
          </a:p>
        </p:txBody>
      </p:sp>
      <p:sp>
        <p:nvSpPr>
          <p:cNvPr id="10245" name="AutoShape 3"/>
          <p:cNvSpPr>
            <a:spLocks noChangeArrowheads="1"/>
          </p:cNvSpPr>
          <p:nvPr/>
        </p:nvSpPr>
        <p:spPr bwMode="auto">
          <a:xfrm>
            <a:off x="2879725" y="1604963"/>
            <a:ext cx="3492500" cy="903287"/>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sym typeface="Arial" panose="020B0604020202020204" pitchFamily="34" charset="0"/>
              </a:rPr>
              <a:t>&lt;&lt;&lt;str</a:t>
            </a:r>
          </a:p>
          <a:p>
            <a:pPr>
              <a:spcBef>
                <a:spcPct val="0"/>
              </a:spcBef>
              <a:buFontTx/>
              <a:buNone/>
            </a:pPr>
            <a:r>
              <a:rPr lang="zh-CN" altLang="en-US" sz="1800" b="1">
                <a:latin typeface="Arial" panose="020B0604020202020204" pitchFamily="34" charset="0"/>
                <a:sym typeface="Arial" panose="020B0604020202020204" pitchFamily="34" charset="0"/>
              </a:rPr>
              <a:t>        </a:t>
            </a:r>
            <a:r>
              <a:rPr lang="en-US" altLang="zh-CN" sz="1800" b="1">
                <a:latin typeface="Arial" panose="020B0604020202020204" pitchFamily="34" charset="0"/>
                <a:sym typeface="Arial" panose="020B0604020202020204" pitchFamily="34" charset="0"/>
              </a:rPr>
              <a:t>格式化文本</a:t>
            </a:r>
          </a:p>
          <a:p>
            <a:pPr>
              <a:spcBef>
                <a:spcPct val="0"/>
              </a:spcBef>
              <a:buFontTx/>
              <a:buNone/>
            </a:pPr>
            <a:r>
              <a:rPr lang="en-US" altLang="zh-CN" sz="1800" b="1">
                <a:latin typeface="Arial" panose="020B0604020202020204" pitchFamily="34" charset="0"/>
                <a:sym typeface="Arial" panose="020B0604020202020204" pitchFamily="34" charset="0"/>
              </a:rPr>
              <a:t>str</a:t>
            </a:r>
          </a:p>
        </p:txBody>
      </p:sp>
      <p:pic>
        <p:nvPicPr>
          <p:cNvPr id="10246"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4175" y="138430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7" name="TextBox 11"/>
          <p:cNvSpPr>
            <a:spLocks noChangeArrowheads="1"/>
          </p:cNvSpPr>
          <p:nvPr/>
        </p:nvSpPr>
        <p:spPr bwMode="auto">
          <a:xfrm>
            <a:off x="1944688" y="1676400"/>
            <a:ext cx="5937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格式</a:t>
            </a:r>
            <a:endParaRPr lang="zh-CN" altLang="en-US" sz="1800">
              <a:latin typeface="Arial" panose="020B0604020202020204" pitchFamily="34" charset="0"/>
            </a:endParaRPr>
          </a:p>
        </p:txBody>
      </p:sp>
    </p:spTree>
    <p:extLst>
      <p:ext uri="{BB962C8B-B14F-4D97-AF65-F5344CB8AC3E}">
        <p14:creationId xmlns:p14="http://schemas.microsoft.com/office/powerpoint/2010/main" val="4030236656"/>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247"/>
                                        </p:tgtEl>
                                        <p:attrNameLst>
                                          <p:attrName>style.visibility</p:attrName>
                                        </p:attrNameLst>
                                      </p:cBhvr>
                                      <p:to>
                                        <p:strVal val="visible"/>
                                      </p:to>
                                    </p:set>
                                    <p:animEffect filter="wipe(left)">
                                      <p:cBhvr>
                                        <p:cTn id="7" dur="500"/>
                                        <p:tgtEl>
                                          <p:spTgt spid="10247"/>
                                        </p:tgtEl>
                                      </p:cBhvr>
                                    </p:animEffect>
                                  </p:childTnLst>
                                </p:cTn>
                              </p:par>
                              <p:par>
                                <p:cTn id="8" presetID="22" presetClass="entr" presetSubtype="8" fill="hold" nodeType="withEffect">
                                  <p:stCondLst>
                                    <p:cond delay="0"/>
                                  </p:stCondLst>
                                  <p:childTnLst>
                                    <p:set>
                                      <p:cBhvr>
                                        <p:cTn id="9" dur="1" fill="hold">
                                          <p:stCondLst>
                                            <p:cond delay="0"/>
                                          </p:stCondLst>
                                        </p:cTn>
                                        <p:tgtEl>
                                          <p:spTgt spid="10246"/>
                                        </p:tgtEl>
                                        <p:attrNameLst>
                                          <p:attrName>style.visibility</p:attrName>
                                        </p:attrNameLst>
                                      </p:cBhvr>
                                      <p:to>
                                        <p:strVal val="visible"/>
                                      </p:to>
                                    </p:set>
                                    <p:animEffect filter="wipe(left)">
                                      <p:cBhvr>
                                        <p:cTn id="10" dur="500"/>
                                        <p:tgtEl>
                                          <p:spTgt spid="1024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245"/>
                                        </p:tgtEl>
                                        <p:attrNameLst>
                                          <p:attrName>style.visibility</p:attrName>
                                        </p:attrNameLst>
                                      </p:cBhvr>
                                      <p:to>
                                        <p:strVal val="visible"/>
                                      </p:to>
                                    </p:set>
                                    <p:animEffect filter="wipe(left)">
                                      <p:cBhvr>
                                        <p:cTn id="13" dur="500"/>
                                        <p:tgtEl>
                                          <p:spTgt spid="10245"/>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0244"/>
                                        </p:tgtEl>
                                        <p:attrNameLst>
                                          <p:attrName>style.visibility</p:attrName>
                                        </p:attrNameLst>
                                      </p:cBhvr>
                                      <p:to>
                                        <p:strVal val="visible"/>
                                      </p:to>
                                    </p:set>
                                    <p:animEffect filter="wipe(left)">
                                      <p:cBhvr>
                                        <p:cTn id="18" dur="5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ldLvl="0" animBg="1"/>
      <p:bldP spid="10245" grpId="0" bldLvl="0" animBg="1"/>
      <p:bldP spid="10247" grpId="0" bldLvl="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5938" y="2043113"/>
            <a:ext cx="4981575"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Text Box 18"/>
          <p:cNvSpPr>
            <a:spLocks noChangeArrowheads="1"/>
          </p:cNvSpPr>
          <p:nvPr/>
        </p:nvSpPr>
        <p:spPr bwMode="auto">
          <a:xfrm>
            <a:off x="2559050" y="2457450"/>
            <a:ext cx="3919538"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b="1" dirty="0" smtClean="0">
                <a:solidFill>
                  <a:srgbClr val="FF6600"/>
                </a:solidFill>
                <a:latin typeface="Arial" panose="020B0604020202020204" pitchFamily="34" charset="0"/>
                <a:ea typeface="黑体" panose="02010609060101010101" pitchFamily="49" charset="-122"/>
                <a:sym typeface="Arial" panose="020B0604020202020204" pitchFamily="34" charset="0"/>
              </a:rPr>
              <a:t>5      </a:t>
            </a:r>
            <a:r>
              <a:rPr lang="zh-CN" altLang="en-US" sz="1800" b="1" dirty="0">
                <a:solidFill>
                  <a:schemeClr val="bg1"/>
                </a:solidFill>
                <a:latin typeface="Arial" panose="020B0604020202020204" pitchFamily="34" charset="0"/>
                <a:ea typeface="黑体" panose="02010609060101010101" pitchFamily="49" charset="-122"/>
                <a:sym typeface="Arial" panose="020B0604020202020204" pitchFamily="34" charset="0"/>
              </a:rPr>
              <a:t>字符串处理函数</a:t>
            </a:r>
          </a:p>
        </p:txBody>
      </p:sp>
    </p:spTree>
    <p:extLst>
      <p:ext uri="{BB962C8B-B14F-4D97-AF65-F5344CB8AC3E}">
        <p14:creationId xmlns:p14="http://schemas.microsoft.com/office/powerpoint/2010/main" val="2809642428"/>
      </p:ext>
    </p:extLst>
  </p:cSld>
  <p:clrMapOvr>
    <a:masterClrMapping/>
  </p:clrMapOvr>
  <p:transition spd="med">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Rectangle 9"/>
          <p:cNvSpPr>
            <a:spLocks noChangeArrowheads="1"/>
          </p:cNvSpPr>
          <p:nvPr/>
        </p:nvSpPr>
        <p:spPr bwMode="auto">
          <a:xfrm>
            <a:off x="673100" y="646113"/>
            <a:ext cx="17383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主要内容</a:t>
            </a:r>
            <a:endParaRPr lang="zh-CN" altLang="en-US" sz="1800">
              <a:latin typeface="Arial" panose="020B0604020202020204" pitchFamily="34" charset="0"/>
            </a:endParaRPr>
          </a:p>
        </p:txBody>
      </p:sp>
      <p:sp>
        <p:nvSpPr>
          <p:cNvPr id="12292" name="Text Box 2"/>
          <p:cNvSpPr>
            <a:spLocks noChangeArrowheads="1"/>
          </p:cNvSpPr>
          <p:nvPr/>
        </p:nvSpPr>
        <p:spPr bwMode="auto">
          <a:xfrm>
            <a:off x="949325" y="1338263"/>
            <a:ext cx="29432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000" b="1">
                <a:latin typeface="Arial" panose="020B0604020202020204" pitchFamily="34" charset="0"/>
                <a:sym typeface="Arial" panose="020B0604020202020204" pitchFamily="34" charset="0"/>
              </a:rPr>
              <a:t>转义、还原字符串</a:t>
            </a:r>
          </a:p>
        </p:txBody>
      </p:sp>
      <p:sp>
        <p:nvSpPr>
          <p:cNvPr id="12293" name="Text Box 2"/>
          <p:cNvSpPr>
            <a:spLocks noChangeArrowheads="1"/>
          </p:cNvSpPr>
          <p:nvPr/>
        </p:nvSpPr>
        <p:spPr bwMode="auto">
          <a:xfrm>
            <a:off x="5167313" y="1347788"/>
            <a:ext cx="3760787"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000" b="1">
                <a:solidFill>
                  <a:srgbClr val="FF0000"/>
                </a:solidFill>
                <a:latin typeface="Arial" panose="020B0604020202020204" pitchFamily="34" charset="0"/>
                <a:sym typeface="Arial" panose="020B0604020202020204" pitchFamily="34" charset="0"/>
              </a:rPr>
              <a:t>获取字符串长度</a:t>
            </a:r>
          </a:p>
        </p:txBody>
      </p:sp>
      <p:sp>
        <p:nvSpPr>
          <p:cNvPr id="12294" name="Text Box 2"/>
          <p:cNvSpPr>
            <a:spLocks noChangeArrowheads="1"/>
          </p:cNvSpPr>
          <p:nvPr/>
        </p:nvSpPr>
        <p:spPr bwMode="auto">
          <a:xfrm>
            <a:off x="952500" y="1914525"/>
            <a:ext cx="2901950" cy="49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dirty="0">
                <a:latin typeface="Arial" panose="020B0604020202020204" pitchFamily="34" charset="0"/>
              </a:rPr>
              <a:t>     </a:t>
            </a:r>
            <a:r>
              <a:rPr lang="zh-CN" altLang="en-US" sz="2000" b="1" dirty="0">
                <a:solidFill>
                  <a:srgbClr val="FF0000"/>
                </a:solidFill>
                <a:latin typeface="Arial" panose="020B0604020202020204" pitchFamily="34" charset="0"/>
                <a:sym typeface="Arial" panose="020B0604020202020204" pitchFamily="34" charset="0"/>
              </a:rPr>
              <a:t>截取</a:t>
            </a:r>
            <a:r>
              <a:rPr lang="zh-CN" altLang="en-US" sz="2000" b="1" dirty="0" smtClean="0">
                <a:solidFill>
                  <a:srgbClr val="FF0000"/>
                </a:solidFill>
                <a:latin typeface="Arial" panose="020B0604020202020204" pitchFamily="34" charset="0"/>
                <a:sym typeface="Arial" panose="020B0604020202020204" pitchFamily="34" charset="0"/>
              </a:rPr>
              <a:t>字符串</a:t>
            </a:r>
            <a:endParaRPr lang="zh-CN" altLang="en-US" sz="2000" b="1" dirty="0">
              <a:solidFill>
                <a:srgbClr val="FF0000"/>
              </a:solidFill>
              <a:latin typeface="Arial" panose="020B0604020202020204" pitchFamily="34" charset="0"/>
              <a:sym typeface="Arial" panose="020B0604020202020204" pitchFamily="34" charset="0"/>
            </a:endParaRPr>
          </a:p>
        </p:txBody>
      </p:sp>
      <p:pic>
        <p:nvPicPr>
          <p:cNvPr id="12295"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175" y="1362075"/>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6" name="文本框 5"/>
          <p:cNvSpPr>
            <a:spLocks noChangeArrowheads="1"/>
          </p:cNvSpPr>
          <p:nvPr/>
        </p:nvSpPr>
        <p:spPr bwMode="auto">
          <a:xfrm>
            <a:off x="711200" y="1473200"/>
            <a:ext cx="4635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01</a:t>
            </a:r>
            <a:endParaRPr lang="zh-CN" altLang="en-US" sz="1800">
              <a:latin typeface="Arial" panose="020B0604020202020204" pitchFamily="34" charset="0"/>
            </a:endParaRPr>
          </a:p>
        </p:txBody>
      </p:sp>
      <p:pic>
        <p:nvPicPr>
          <p:cNvPr id="12297" name="图片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2988" y="1393825"/>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8" name="文本框 23"/>
          <p:cNvSpPr>
            <a:spLocks noChangeArrowheads="1"/>
          </p:cNvSpPr>
          <p:nvPr/>
        </p:nvSpPr>
        <p:spPr bwMode="auto">
          <a:xfrm>
            <a:off x="4926013" y="1504950"/>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02</a:t>
            </a:r>
            <a:endParaRPr lang="zh-CN" altLang="en-US" sz="1800">
              <a:latin typeface="Arial" panose="020B0604020202020204" pitchFamily="34" charset="0"/>
            </a:endParaRPr>
          </a:p>
        </p:txBody>
      </p:sp>
      <p:pic>
        <p:nvPicPr>
          <p:cNvPr id="12299" name="图片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50" y="1955800"/>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0" name="文本框 25"/>
          <p:cNvSpPr>
            <a:spLocks noChangeArrowheads="1"/>
          </p:cNvSpPr>
          <p:nvPr/>
        </p:nvSpPr>
        <p:spPr bwMode="auto">
          <a:xfrm>
            <a:off x="701675" y="2066925"/>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03</a:t>
            </a:r>
            <a:endParaRPr lang="zh-CN" altLang="en-US" sz="1800">
              <a:latin typeface="Arial" panose="020B0604020202020204" pitchFamily="34" charset="0"/>
            </a:endParaRPr>
          </a:p>
        </p:txBody>
      </p:sp>
      <p:sp>
        <p:nvSpPr>
          <p:cNvPr id="12301" name="Text Box 2"/>
          <p:cNvSpPr>
            <a:spLocks noChangeArrowheads="1"/>
          </p:cNvSpPr>
          <p:nvPr/>
        </p:nvSpPr>
        <p:spPr bwMode="auto">
          <a:xfrm>
            <a:off x="5157788" y="1958975"/>
            <a:ext cx="2425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000" b="1">
                <a:latin typeface="Arial" panose="020B0604020202020204" pitchFamily="34" charset="0"/>
                <a:sym typeface="Arial" panose="020B0604020202020204" pitchFamily="34" charset="0"/>
              </a:rPr>
              <a:t>比较字符串</a:t>
            </a:r>
          </a:p>
        </p:txBody>
      </p:sp>
      <p:pic>
        <p:nvPicPr>
          <p:cNvPr id="12302" name="图片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0288" y="1974850"/>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3" name="文本框 25"/>
          <p:cNvSpPr>
            <a:spLocks noChangeArrowheads="1"/>
          </p:cNvSpPr>
          <p:nvPr/>
        </p:nvSpPr>
        <p:spPr bwMode="auto">
          <a:xfrm>
            <a:off x="4913313" y="2085975"/>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a:t>
            </a:r>
            <a:r>
              <a:rPr lang="zh-CN" altLang="en-US" sz="1600">
                <a:solidFill>
                  <a:schemeClr val="bg1"/>
                </a:solidFill>
              </a:rPr>
              <a:t>4</a:t>
            </a:r>
          </a:p>
        </p:txBody>
      </p:sp>
      <p:sp>
        <p:nvSpPr>
          <p:cNvPr id="12304" name="Text Box 2"/>
          <p:cNvSpPr>
            <a:spLocks noChangeArrowheads="1"/>
          </p:cNvSpPr>
          <p:nvPr/>
        </p:nvSpPr>
        <p:spPr bwMode="auto">
          <a:xfrm>
            <a:off x="933450" y="2490788"/>
            <a:ext cx="357505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000" b="1">
                <a:latin typeface="Arial" panose="020B0604020202020204" pitchFamily="34" charset="0"/>
                <a:sym typeface="Arial" panose="020B0604020202020204" pitchFamily="34" charset="0"/>
              </a:rPr>
              <a:t>检索字符串</a:t>
            </a:r>
          </a:p>
        </p:txBody>
      </p:sp>
      <p:sp>
        <p:nvSpPr>
          <p:cNvPr id="12305" name="Text Box 2"/>
          <p:cNvSpPr>
            <a:spLocks noChangeArrowheads="1"/>
          </p:cNvSpPr>
          <p:nvPr/>
        </p:nvSpPr>
        <p:spPr bwMode="auto">
          <a:xfrm>
            <a:off x="5153025" y="2562225"/>
            <a:ext cx="2962275"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000" b="1">
                <a:latin typeface="Arial" panose="020B0604020202020204" pitchFamily="34" charset="0"/>
                <a:sym typeface="Arial" panose="020B0604020202020204" pitchFamily="34" charset="0"/>
              </a:rPr>
              <a:t> </a:t>
            </a:r>
            <a:r>
              <a:rPr lang="zh-CN" altLang="en-US" sz="2000" b="1">
                <a:solidFill>
                  <a:srgbClr val="FF0000"/>
                </a:solidFill>
                <a:latin typeface="Arial" panose="020B0604020202020204" pitchFamily="34" charset="0"/>
                <a:sym typeface="Arial" panose="020B0604020202020204" pitchFamily="34" charset="0"/>
              </a:rPr>
              <a:t>替换字符串</a:t>
            </a:r>
          </a:p>
        </p:txBody>
      </p:sp>
      <p:sp>
        <p:nvSpPr>
          <p:cNvPr id="12306" name="Text Box 2"/>
          <p:cNvSpPr>
            <a:spLocks noChangeArrowheads="1"/>
          </p:cNvSpPr>
          <p:nvPr/>
        </p:nvSpPr>
        <p:spPr bwMode="auto">
          <a:xfrm>
            <a:off x="936625" y="3103563"/>
            <a:ext cx="5291138"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000" b="1">
                <a:latin typeface="Arial" panose="020B0604020202020204" pitchFamily="34" charset="0"/>
                <a:sym typeface="Arial" panose="020B0604020202020204" pitchFamily="34" charset="0"/>
              </a:rPr>
              <a:t>去掉字符串首尾空格和特殊字符</a:t>
            </a:r>
          </a:p>
        </p:txBody>
      </p:sp>
      <p:pic>
        <p:nvPicPr>
          <p:cNvPr id="12307"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300" y="2557463"/>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8" name="文本框 5"/>
          <p:cNvSpPr>
            <a:spLocks noChangeArrowheads="1"/>
          </p:cNvSpPr>
          <p:nvPr/>
        </p:nvSpPr>
        <p:spPr bwMode="auto">
          <a:xfrm>
            <a:off x="695325" y="2668588"/>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a:t>
            </a:r>
            <a:r>
              <a:rPr lang="zh-CN" altLang="en-US" sz="1600">
                <a:solidFill>
                  <a:schemeClr val="bg1"/>
                </a:solidFill>
              </a:rPr>
              <a:t>5</a:t>
            </a:r>
          </a:p>
        </p:txBody>
      </p:sp>
      <p:pic>
        <p:nvPicPr>
          <p:cNvPr id="12309" name="图片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7113" y="2589213"/>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10" name="文本框 23"/>
          <p:cNvSpPr>
            <a:spLocks noChangeArrowheads="1"/>
          </p:cNvSpPr>
          <p:nvPr/>
        </p:nvSpPr>
        <p:spPr bwMode="auto">
          <a:xfrm>
            <a:off x="4910138" y="2700338"/>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a:t>
            </a:r>
            <a:r>
              <a:rPr lang="zh-CN" altLang="en-US" sz="1600">
                <a:solidFill>
                  <a:schemeClr val="bg1"/>
                </a:solidFill>
              </a:rPr>
              <a:t>6</a:t>
            </a:r>
          </a:p>
        </p:txBody>
      </p:sp>
      <p:pic>
        <p:nvPicPr>
          <p:cNvPr id="12311" name="图片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775" y="3143250"/>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12" name="文本框 25"/>
          <p:cNvSpPr>
            <a:spLocks noChangeArrowheads="1"/>
          </p:cNvSpPr>
          <p:nvPr/>
        </p:nvSpPr>
        <p:spPr bwMode="auto">
          <a:xfrm>
            <a:off x="685800" y="3254375"/>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a:t>
            </a:r>
            <a:r>
              <a:rPr lang="zh-CN" altLang="en-US" sz="1600">
                <a:solidFill>
                  <a:schemeClr val="bg1"/>
                </a:solidFill>
              </a:rPr>
              <a:t>7</a:t>
            </a:r>
          </a:p>
        </p:txBody>
      </p:sp>
      <p:sp>
        <p:nvSpPr>
          <p:cNvPr id="12313" name="Text Box 2"/>
          <p:cNvSpPr>
            <a:spLocks noChangeArrowheads="1"/>
          </p:cNvSpPr>
          <p:nvPr/>
        </p:nvSpPr>
        <p:spPr bwMode="auto">
          <a:xfrm>
            <a:off x="5146675" y="3140075"/>
            <a:ext cx="2811463" cy="54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000" b="1">
                <a:latin typeface="Arial" panose="020B0604020202020204" pitchFamily="34" charset="0"/>
                <a:sym typeface="Arial" panose="020B0604020202020204" pitchFamily="34" charset="0"/>
              </a:rPr>
              <a:t>格式化字符串</a:t>
            </a:r>
          </a:p>
        </p:txBody>
      </p:sp>
      <p:pic>
        <p:nvPicPr>
          <p:cNvPr id="12314" name="图片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4413" y="3162300"/>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15" name="文本框 25"/>
          <p:cNvSpPr>
            <a:spLocks noChangeArrowheads="1"/>
          </p:cNvSpPr>
          <p:nvPr/>
        </p:nvSpPr>
        <p:spPr bwMode="auto">
          <a:xfrm>
            <a:off x="4897438" y="3273425"/>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a:t>
            </a:r>
            <a:r>
              <a:rPr lang="zh-CN" altLang="en-US" sz="1600">
                <a:solidFill>
                  <a:schemeClr val="bg1"/>
                </a:solidFill>
              </a:rPr>
              <a:t>8</a:t>
            </a:r>
          </a:p>
        </p:txBody>
      </p:sp>
      <p:sp>
        <p:nvSpPr>
          <p:cNvPr id="12316" name="Text Box 2"/>
          <p:cNvSpPr>
            <a:spLocks noChangeArrowheads="1"/>
          </p:cNvSpPr>
          <p:nvPr/>
        </p:nvSpPr>
        <p:spPr bwMode="auto">
          <a:xfrm>
            <a:off x="931863" y="3714750"/>
            <a:ext cx="357346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000" b="1">
                <a:solidFill>
                  <a:srgbClr val="FF0000"/>
                </a:solidFill>
                <a:latin typeface="Arial" panose="020B0604020202020204" pitchFamily="34" charset="0"/>
                <a:sym typeface="Arial" panose="020B0604020202020204" pitchFamily="34" charset="0"/>
              </a:rPr>
              <a:t>分割、合成字符串</a:t>
            </a:r>
          </a:p>
        </p:txBody>
      </p:sp>
      <p:sp>
        <p:nvSpPr>
          <p:cNvPr id="12317" name="Text Box 2"/>
          <p:cNvSpPr>
            <a:spLocks noChangeArrowheads="1"/>
          </p:cNvSpPr>
          <p:nvPr/>
        </p:nvSpPr>
        <p:spPr bwMode="auto">
          <a:xfrm>
            <a:off x="5151438" y="3714750"/>
            <a:ext cx="322421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000" b="1">
                <a:solidFill>
                  <a:srgbClr val="FF0000"/>
                </a:solidFill>
                <a:latin typeface="Arial" panose="020B0604020202020204" pitchFamily="34" charset="0"/>
                <a:sym typeface="Arial" panose="020B0604020202020204" pitchFamily="34" charset="0"/>
              </a:rPr>
              <a:t>字符串与HTML转换</a:t>
            </a:r>
          </a:p>
        </p:txBody>
      </p:sp>
      <p:sp>
        <p:nvSpPr>
          <p:cNvPr id="12318" name="Text Box 2"/>
          <p:cNvSpPr>
            <a:spLocks noChangeArrowheads="1"/>
          </p:cNvSpPr>
          <p:nvPr/>
        </p:nvSpPr>
        <p:spPr bwMode="auto">
          <a:xfrm>
            <a:off x="933450" y="4291013"/>
            <a:ext cx="338613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000" b="1">
                <a:latin typeface="Arial" panose="020B0604020202020204" pitchFamily="34" charset="0"/>
                <a:sym typeface="Arial" panose="020B0604020202020204" pitchFamily="34" charset="0"/>
              </a:rPr>
              <a:t>其他常用字符串函数</a:t>
            </a:r>
          </a:p>
        </p:txBody>
      </p:sp>
      <p:pic>
        <p:nvPicPr>
          <p:cNvPr id="12319"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125" y="3732213"/>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20" name="文本框 5"/>
          <p:cNvSpPr>
            <a:spLocks noChangeArrowheads="1"/>
          </p:cNvSpPr>
          <p:nvPr/>
        </p:nvSpPr>
        <p:spPr bwMode="auto">
          <a:xfrm>
            <a:off x="692150" y="3843338"/>
            <a:ext cx="46355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a:t>
            </a:r>
            <a:r>
              <a:rPr lang="zh-CN" altLang="en-US" sz="1600">
                <a:solidFill>
                  <a:schemeClr val="bg1"/>
                </a:solidFill>
              </a:rPr>
              <a:t>9</a:t>
            </a:r>
          </a:p>
        </p:txBody>
      </p:sp>
      <p:pic>
        <p:nvPicPr>
          <p:cNvPr id="12321" name="图片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5525" y="3763963"/>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22" name="文本框 23"/>
          <p:cNvSpPr>
            <a:spLocks noChangeArrowheads="1"/>
          </p:cNvSpPr>
          <p:nvPr/>
        </p:nvSpPr>
        <p:spPr bwMode="auto">
          <a:xfrm>
            <a:off x="4908550" y="3875088"/>
            <a:ext cx="46355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600">
                <a:solidFill>
                  <a:schemeClr val="bg1"/>
                </a:solidFill>
              </a:rPr>
              <a:t>10</a:t>
            </a:r>
          </a:p>
        </p:txBody>
      </p:sp>
      <p:pic>
        <p:nvPicPr>
          <p:cNvPr id="12323" name="图片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4318000"/>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24" name="文本框 25"/>
          <p:cNvSpPr>
            <a:spLocks noChangeArrowheads="1"/>
          </p:cNvSpPr>
          <p:nvPr/>
        </p:nvSpPr>
        <p:spPr bwMode="auto">
          <a:xfrm>
            <a:off x="684213" y="4429125"/>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600">
                <a:solidFill>
                  <a:schemeClr val="bg1"/>
                </a:solidFill>
              </a:rPr>
              <a:t>11</a:t>
            </a:r>
          </a:p>
        </p:txBody>
      </p:sp>
    </p:spTree>
    <p:extLst>
      <p:ext uri="{BB962C8B-B14F-4D97-AF65-F5344CB8AC3E}">
        <p14:creationId xmlns:p14="http://schemas.microsoft.com/office/powerpoint/2010/main" val="422576424"/>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2295"/>
                                        </p:tgtEl>
                                        <p:attrNameLst>
                                          <p:attrName>style.visibility</p:attrName>
                                        </p:attrNameLst>
                                      </p:cBhvr>
                                      <p:to>
                                        <p:strVal val="visible"/>
                                      </p:to>
                                    </p:set>
                                    <p:animEffect filter="wipe(left)">
                                      <p:cBhvr>
                                        <p:cTn id="7" dur="500"/>
                                        <p:tgtEl>
                                          <p:spTgt spid="1229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2296"/>
                                        </p:tgtEl>
                                        <p:attrNameLst>
                                          <p:attrName>style.visibility</p:attrName>
                                        </p:attrNameLst>
                                      </p:cBhvr>
                                      <p:to>
                                        <p:strVal val="visible"/>
                                      </p:to>
                                    </p:set>
                                    <p:animEffect filter="wipe(left)">
                                      <p:cBhvr>
                                        <p:cTn id="10" dur="500"/>
                                        <p:tgtEl>
                                          <p:spTgt spid="1229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2292"/>
                                        </p:tgtEl>
                                        <p:attrNameLst>
                                          <p:attrName>style.visibility</p:attrName>
                                        </p:attrNameLst>
                                      </p:cBhvr>
                                      <p:to>
                                        <p:strVal val="visible"/>
                                      </p:to>
                                    </p:set>
                                    <p:animEffect filter="wipe(left)">
                                      <p:cBhvr>
                                        <p:cTn id="13" dur="500"/>
                                        <p:tgtEl>
                                          <p:spTgt spid="12292"/>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2298"/>
                                        </p:tgtEl>
                                        <p:attrNameLst>
                                          <p:attrName>style.visibility</p:attrName>
                                        </p:attrNameLst>
                                      </p:cBhvr>
                                      <p:to>
                                        <p:strVal val="visible"/>
                                      </p:to>
                                    </p:set>
                                    <p:animEffect filter="wipe(left)">
                                      <p:cBhvr>
                                        <p:cTn id="18" dur="500"/>
                                        <p:tgtEl>
                                          <p:spTgt spid="12298"/>
                                        </p:tgtEl>
                                      </p:cBhvr>
                                    </p:animEffect>
                                  </p:childTnLst>
                                </p:cTn>
                              </p:par>
                              <p:par>
                                <p:cTn id="19" presetID="22" presetClass="entr" presetSubtype="8" fill="hold" nodeType="withEffect">
                                  <p:stCondLst>
                                    <p:cond delay="0"/>
                                  </p:stCondLst>
                                  <p:childTnLst>
                                    <p:set>
                                      <p:cBhvr>
                                        <p:cTn id="20" dur="1" fill="hold">
                                          <p:stCondLst>
                                            <p:cond delay="0"/>
                                          </p:stCondLst>
                                        </p:cTn>
                                        <p:tgtEl>
                                          <p:spTgt spid="12297"/>
                                        </p:tgtEl>
                                        <p:attrNameLst>
                                          <p:attrName>style.visibility</p:attrName>
                                        </p:attrNameLst>
                                      </p:cBhvr>
                                      <p:to>
                                        <p:strVal val="visible"/>
                                      </p:to>
                                    </p:set>
                                    <p:animEffect filter="wipe(left)">
                                      <p:cBhvr>
                                        <p:cTn id="21" dur="500"/>
                                        <p:tgtEl>
                                          <p:spTgt spid="12297"/>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2293"/>
                                        </p:tgtEl>
                                        <p:attrNameLst>
                                          <p:attrName>style.visibility</p:attrName>
                                        </p:attrNameLst>
                                      </p:cBhvr>
                                      <p:to>
                                        <p:strVal val="visible"/>
                                      </p:to>
                                    </p:set>
                                    <p:animEffect filter="wipe(left)">
                                      <p:cBhvr>
                                        <p:cTn id="24" dur="500"/>
                                        <p:tgtEl>
                                          <p:spTgt spid="12293"/>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2300"/>
                                        </p:tgtEl>
                                        <p:attrNameLst>
                                          <p:attrName>style.visibility</p:attrName>
                                        </p:attrNameLst>
                                      </p:cBhvr>
                                      <p:to>
                                        <p:strVal val="visible"/>
                                      </p:to>
                                    </p:set>
                                    <p:animEffect filter="wipe(left)">
                                      <p:cBhvr>
                                        <p:cTn id="29" dur="500"/>
                                        <p:tgtEl>
                                          <p:spTgt spid="12300"/>
                                        </p:tgtEl>
                                      </p:cBhvr>
                                    </p:animEffect>
                                  </p:childTnLst>
                                </p:cTn>
                              </p:par>
                              <p:par>
                                <p:cTn id="30" presetID="22" presetClass="entr" presetSubtype="8" fill="hold" nodeType="withEffect">
                                  <p:stCondLst>
                                    <p:cond delay="0"/>
                                  </p:stCondLst>
                                  <p:childTnLst>
                                    <p:set>
                                      <p:cBhvr>
                                        <p:cTn id="31" dur="1" fill="hold">
                                          <p:stCondLst>
                                            <p:cond delay="0"/>
                                          </p:stCondLst>
                                        </p:cTn>
                                        <p:tgtEl>
                                          <p:spTgt spid="12299"/>
                                        </p:tgtEl>
                                        <p:attrNameLst>
                                          <p:attrName>style.visibility</p:attrName>
                                        </p:attrNameLst>
                                      </p:cBhvr>
                                      <p:to>
                                        <p:strVal val="visible"/>
                                      </p:to>
                                    </p:set>
                                    <p:animEffect filter="wipe(left)">
                                      <p:cBhvr>
                                        <p:cTn id="32" dur="500"/>
                                        <p:tgtEl>
                                          <p:spTgt spid="1229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2294"/>
                                        </p:tgtEl>
                                        <p:attrNameLst>
                                          <p:attrName>style.visibility</p:attrName>
                                        </p:attrNameLst>
                                      </p:cBhvr>
                                      <p:to>
                                        <p:strVal val="visible"/>
                                      </p:to>
                                    </p:set>
                                    <p:animEffect filter="wipe(left)">
                                      <p:cBhvr>
                                        <p:cTn id="35" dur="500"/>
                                        <p:tgtEl>
                                          <p:spTgt spid="1229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2303"/>
                                        </p:tgtEl>
                                        <p:attrNameLst>
                                          <p:attrName>style.visibility</p:attrName>
                                        </p:attrNameLst>
                                      </p:cBhvr>
                                      <p:to>
                                        <p:strVal val="visible"/>
                                      </p:to>
                                    </p:set>
                                    <p:animEffect filter="wipe(left)">
                                      <p:cBhvr>
                                        <p:cTn id="40" dur="500"/>
                                        <p:tgtEl>
                                          <p:spTgt spid="12303"/>
                                        </p:tgtEl>
                                      </p:cBhvr>
                                    </p:animEffect>
                                  </p:childTnLst>
                                </p:cTn>
                              </p:par>
                              <p:par>
                                <p:cTn id="41" presetID="22" presetClass="entr" presetSubtype="8" fill="hold" nodeType="withEffect">
                                  <p:stCondLst>
                                    <p:cond delay="0"/>
                                  </p:stCondLst>
                                  <p:childTnLst>
                                    <p:set>
                                      <p:cBhvr>
                                        <p:cTn id="42" dur="1" fill="hold">
                                          <p:stCondLst>
                                            <p:cond delay="0"/>
                                          </p:stCondLst>
                                        </p:cTn>
                                        <p:tgtEl>
                                          <p:spTgt spid="12302"/>
                                        </p:tgtEl>
                                        <p:attrNameLst>
                                          <p:attrName>style.visibility</p:attrName>
                                        </p:attrNameLst>
                                      </p:cBhvr>
                                      <p:to>
                                        <p:strVal val="visible"/>
                                      </p:to>
                                    </p:set>
                                    <p:animEffect filter="wipe(left)">
                                      <p:cBhvr>
                                        <p:cTn id="43" dur="500"/>
                                        <p:tgtEl>
                                          <p:spTgt spid="12302"/>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2301"/>
                                        </p:tgtEl>
                                        <p:attrNameLst>
                                          <p:attrName>style.visibility</p:attrName>
                                        </p:attrNameLst>
                                      </p:cBhvr>
                                      <p:to>
                                        <p:strVal val="visible"/>
                                      </p:to>
                                    </p:set>
                                    <p:animEffect filter="wipe(left)">
                                      <p:cBhvr>
                                        <p:cTn id="46" dur="500"/>
                                        <p:tgtEl>
                                          <p:spTgt spid="12301"/>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8" fill="hold" nodeType="clickEffect">
                                  <p:stCondLst>
                                    <p:cond delay="0"/>
                                  </p:stCondLst>
                                  <p:childTnLst>
                                    <p:set>
                                      <p:cBhvr>
                                        <p:cTn id="50" dur="1" fill="hold">
                                          <p:stCondLst>
                                            <p:cond delay="0"/>
                                          </p:stCondLst>
                                        </p:cTn>
                                        <p:tgtEl>
                                          <p:spTgt spid="12307"/>
                                        </p:tgtEl>
                                        <p:attrNameLst>
                                          <p:attrName>style.visibility</p:attrName>
                                        </p:attrNameLst>
                                      </p:cBhvr>
                                      <p:to>
                                        <p:strVal val="visible"/>
                                      </p:to>
                                    </p:set>
                                    <p:animEffect filter="wipe(left)">
                                      <p:cBhvr>
                                        <p:cTn id="51" dur="500"/>
                                        <p:tgtEl>
                                          <p:spTgt spid="12307"/>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2308"/>
                                        </p:tgtEl>
                                        <p:attrNameLst>
                                          <p:attrName>style.visibility</p:attrName>
                                        </p:attrNameLst>
                                      </p:cBhvr>
                                      <p:to>
                                        <p:strVal val="visible"/>
                                      </p:to>
                                    </p:set>
                                    <p:animEffect filter="wipe(left)">
                                      <p:cBhvr>
                                        <p:cTn id="54" dur="500"/>
                                        <p:tgtEl>
                                          <p:spTgt spid="1230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304"/>
                                        </p:tgtEl>
                                        <p:attrNameLst>
                                          <p:attrName>style.visibility</p:attrName>
                                        </p:attrNameLst>
                                      </p:cBhvr>
                                      <p:to>
                                        <p:strVal val="visible"/>
                                      </p:to>
                                    </p:set>
                                    <p:animEffect filter="wipe(left)">
                                      <p:cBhvr>
                                        <p:cTn id="57" dur="500"/>
                                        <p:tgtEl>
                                          <p:spTgt spid="12304"/>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2310"/>
                                        </p:tgtEl>
                                        <p:attrNameLst>
                                          <p:attrName>style.visibility</p:attrName>
                                        </p:attrNameLst>
                                      </p:cBhvr>
                                      <p:to>
                                        <p:strVal val="visible"/>
                                      </p:to>
                                    </p:set>
                                    <p:animEffect filter="wipe(left)">
                                      <p:cBhvr>
                                        <p:cTn id="62" dur="500"/>
                                        <p:tgtEl>
                                          <p:spTgt spid="12310"/>
                                        </p:tgtEl>
                                      </p:cBhvr>
                                    </p:animEffect>
                                  </p:childTnLst>
                                </p:cTn>
                              </p:par>
                              <p:par>
                                <p:cTn id="63" presetID="22" presetClass="entr" presetSubtype="8" fill="hold" nodeType="withEffect">
                                  <p:stCondLst>
                                    <p:cond delay="0"/>
                                  </p:stCondLst>
                                  <p:childTnLst>
                                    <p:set>
                                      <p:cBhvr>
                                        <p:cTn id="64" dur="1" fill="hold">
                                          <p:stCondLst>
                                            <p:cond delay="0"/>
                                          </p:stCondLst>
                                        </p:cTn>
                                        <p:tgtEl>
                                          <p:spTgt spid="12309"/>
                                        </p:tgtEl>
                                        <p:attrNameLst>
                                          <p:attrName>style.visibility</p:attrName>
                                        </p:attrNameLst>
                                      </p:cBhvr>
                                      <p:to>
                                        <p:strVal val="visible"/>
                                      </p:to>
                                    </p:set>
                                    <p:animEffect filter="wipe(left)">
                                      <p:cBhvr>
                                        <p:cTn id="65" dur="500"/>
                                        <p:tgtEl>
                                          <p:spTgt spid="12309"/>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2305"/>
                                        </p:tgtEl>
                                        <p:attrNameLst>
                                          <p:attrName>style.visibility</p:attrName>
                                        </p:attrNameLst>
                                      </p:cBhvr>
                                      <p:to>
                                        <p:strVal val="visible"/>
                                      </p:to>
                                    </p:set>
                                    <p:animEffect filter="wipe(left)">
                                      <p:cBhvr>
                                        <p:cTn id="68" dur="500"/>
                                        <p:tgtEl>
                                          <p:spTgt spid="12305"/>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12312"/>
                                        </p:tgtEl>
                                        <p:attrNameLst>
                                          <p:attrName>style.visibility</p:attrName>
                                        </p:attrNameLst>
                                      </p:cBhvr>
                                      <p:to>
                                        <p:strVal val="visible"/>
                                      </p:to>
                                    </p:set>
                                    <p:animEffect filter="wipe(left)">
                                      <p:cBhvr>
                                        <p:cTn id="73" dur="500"/>
                                        <p:tgtEl>
                                          <p:spTgt spid="12312"/>
                                        </p:tgtEl>
                                      </p:cBhvr>
                                    </p:animEffect>
                                  </p:childTnLst>
                                </p:cTn>
                              </p:par>
                              <p:par>
                                <p:cTn id="74" presetID="22" presetClass="entr" presetSubtype="8" fill="hold" nodeType="withEffect">
                                  <p:stCondLst>
                                    <p:cond delay="0"/>
                                  </p:stCondLst>
                                  <p:childTnLst>
                                    <p:set>
                                      <p:cBhvr>
                                        <p:cTn id="75" dur="1" fill="hold">
                                          <p:stCondLst>
                                            <p:cond delay="0"/>
                                          </p:stCondLst>
                                        </p:cTn>
                                        <p:tgtEl>
                                          <p:spTgt spid="12311"/>
                                        </p:tgtEl>
                                        <p:attrNameLst>
                                          <p:attrName>style.visibility</p:attrName>
                                        </p:attrNameLst>
                                      </p:cBhvr>
                                      <p:to>
                                        <p:strVal val="visible"/>
                                      </p:to>
                                    </p:set>
                                    <p:animEffect filter="wipe(left)">
                                      <p:cBhvr>
                                        <p:cTn id="76" dur="500"/>
                                        <p:tgtEl>
                                          <p:spTgt spid="12311"/>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2306"/>
                                        </p:tgtEl>
                                        <p:attrNameLst>
                                          <p:attrName>style.visibility</p:attrName>
                                        </p:attrNameLst>
                                      </p:cBhvr>
                                      <p:to>
                                        <p:strVal val="visible"/>
                                      </p:to>
                                    </p:set>
                                    <p:animEffect filter="wipe(left)">
                                      <p:cBhvr>
                                        <p:cTn id="79" dur="500"/>
                                        <p:tgtEl>
                                          <p:spTgt spid="12306"/>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12315"/>
                                        </p:tgtEl>
                                        <p:attrNameLst>
                                          <p:attrName>style.visibility</p:attrName>
                                        </p:attrNameLst>
                                      </p:cBhvr>
                                      <p:to>
                                        <p:strVal val="visible"/>
                                      </p:to>
                                    </p:set>
                                    <p:animEffect filter="wipe(left)">
                                      <p:cBhvr>
                                        <p:cTn id="84" dur="500"/>
                                        <p:tgtEl>
                                          <p:spTgt spid="12315"/>
                                        </p:tgtEl>
                                      </p:cBhvr>
                                    </p:animEffect>
                                  </p:childTnLst>
                                </p:cTn>
                              </p:par>
                              <p:par>
                                <p:cTn id="85" presetID="22" presetClass="entr" presetSubtype="8" fill="hold" nodeType="withEffect">
                                  <p:stCondLst>
                                    <p:cond delay="0"/>
                                  </p:stCondLst>
                                  <p:childTnLst>
                                    <p:set>
                                      <p:cBhvr>
                                        <p:cTn id="86" dur="1" fill="hold">
                                          <p:stCondLst>
                                            <p:cond delay="0"/>
                                          </p:stCondLst>
                                        </p:cTn>
                                        <p:tgtEl>
                                          <p:spTgt spid="12314"/>
                                        </p:tgtEl>
                                        <p:attrNameLst>
                                          <p:attrName>style.visibility</p:attrName>
                                        </p:attrNameLst>
                                      </p:cBhvr>
                                      <p:to>
                                        <p:strVal val="visible"/>
                                      </p:to>
                                    </p:set>
                                    <p:animEffect filter="wipe(left)">
                                      <p:cBhvr>
                                        <p:cTn id="87" dur="500"/>
                                        <p:tgtEl>
                                          <p:spTgt spid="12314"/>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2313"/>
                                        </p:tgtEl>
                                        <p:attrNameLst>
                                          <p:attrName>style.visibility</p:attrName>
                                        </p:attrNameLst>
                                      </p:cBhvr>
                                      <p:to>
                                        <p:strVal val="visible"/>
                                      </p:to>
                                    </p:set>
                                    <p:animEffect filter="wipe(left)">
                                      <p:cBhvr>
                                        <p:cTn id="90" dur="500"/>
                                        <p:tgtEl>
                                          <p:spTgt spid="12313"/>
                                        </p:tgtEl>
                                      </p:cBhvr>
                                    </p:animEffect>
                                  </p:childTnLst>
                                </p:cTn>
                              </p:par>
                            </p:childTnLst>
                          </p:cTn>
                        </p:par>
                      </p:childTnLst>
                    </p:cTn>
                  </p:par>
                  <p:par>
                    <p:cTn id="91" fill="hold" nodeType="clickPar">
                      <p:stCondLst>
                        <p:cond delay="indefinite"/>
                      </p:stCondLst>
                      <p:childTnLst>
                        <p:par>
                          <p:cTn id="92" fill="hold" nodeType="withGroup">
                            <p:stCondLst>
                              <p:cond delay="0"/>
                            </p:stCondLst>
                            <p:childTnLst>
                              <p:par>
                                <p:cTn id="93" presetID="22" presetClass="entr" presetSubtype="8" fill="hold" nodeType="clickEffect">
                                  <p:stCondLst>
                                    <p:cond delay="0"/>
                                  </p:stCondLst>
                                  <p:childTnLst>
                                    <p:set>
                                      <p:cBhvr>
                                        <p:cTn id="94" dur="1" fill="hold">
                                          <p:stCondLst>
                                            <p:cond delay="0"/>
                                          </p:stCondLst>
                                        </p:cTn>
                                        <p:tgtEl>
                                          <p:spTgt spid="12319"/>
                                        </p:tgtEl>
                                        <p:attrNameLst>
                                          <p:attrName>style.visibility</p:attrName>
                                        </p:attrNameLst>
                                      </p:cBhvr>
                                      <p:to>
                                        <p:strVal val="visible"/>
                                      </p:to>
                                    </p:set>
                                    <p:animEffect filter="wipe(left)">
                                      <p:cBhvr>
                                        <p:cTn id="95" dur="500"/>
                                        <p:tgtEl>
                                          <p:spTgt spid="12319"/>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2320"/>
                                        </p:tgtEl>
                                        <p:attrNameLst>
                                          <p:attrName>style.visibility</p:attrName>
                                        </p:attrNameLst>
                                      </p:cBhvr>
                                      <p:to>
                                        <p:strVal val="visible"/>
                                      </p:to>
                                    </p:set>
                                    <p:animEffect filter="wipe(left)">
                                      <p:cBhvr>
                                        <p:cTn id="98" dur="500"/>
                                        <p:tgtEl>
                                          <p:spTgt spid="12320"/>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2316"/>
                                        </p:tgtEl>
                                        <p:attrNameLst>
                                          <p:attrName>style.visibility</p:attrName>
                                        </p:attrNameLst>
                                      </p:cBhvr>
                                      <p:to>
                                        <p:strVal val="visible"/>
                                      </p:to>
                                    </p:set>
                                    <p:animEffect filter="wipe(left)">
                                      <p:cBhvr>
                                        <p:cTn id="101" dur="500"/>
                                        <p:tgtEl>
                                          <p:spTgt spid="12316"/>
                                        </p:tgtEl>
                                      </p:cBhvr>
                                    </p:animEffec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22" presetClass="entr" presetSubtype="8" fill="hold" grpId="0" nodeType="clickEffect">
                                  <p:stCondLst>
                                    <p:cond delay="0"/>
                                  </p:stCondLst>
                                  <p:childTnLst>
                                    <p:set>
                                      <p:cBhvr>
                                        <p:cTn id="105" dur="1" fill="hold">
                                          <p:stCondLst>
                                            <p:cond delay="0"/>
                                          </p:stCondLst>
                                        </p:cTn>
                                        <p:tgtEl>
                                          <p:spTgt spid="12322"/>
                                        </p:tgtEl>
                                        <p:attrNameLst>
                                          <p:attrName>style.visibility</p:attrName>
                                        </p:attrNameLst>
                                      </p:cBhvr>
                                      <p:to>
                                        <p:strVal val="visible"/>
                                      </p:to>
                                    </p:set>
                                    <p:animEffect filter="wipe(left)">
                                      <p:cBhvr>
                                        <p:cTn id="106" dur="500"/>
                                        <p:tgtEl>
                                          <p:spTgt spid="12322"/>
                                        </p:tgtEl>
                                      </p:cBhvr>
                                    </p:animEffect>
                                  </p:childTnLst>
                                </p:cTn>
                              </p:par>
                              <p:par>
                                <p:cTn id="107" presetID="22" presetClass="entr" presetSubtype="8" fill="hold" nodeType="withEffect">
                                  <p:stCondLst>
                                    <p:cond delay="0"/>
                                  </p:stCondLst>
                                  <p:childTnLst>
                                    <p:set>
                                      <p:cBhvr>
                                        <p:cTn id="108" dur="1" fill="hold">
                                          <p:stCondLst>
                                            <p:cond delay="0"/>
                                          </p:stCondLst>
                                        </p:cTn>
                                        <p:tgtEl>
                                          <p:spTgt spid="12321"/>
                                        </p:tgtEl>
                                        <p:attrNameLst>
                                          <p:attrName>style.visibility</p:attrName>
                                        </p:attrNameLst>
                                      </p:cBhvr>
                                      <p:to>
                                        <p:strVal val="visible"/>
                                      </p:to>
                                    </p:set>
                                    <p:animEffect filter="wipe(left)">
                                      <p:cBhvr>
                                        <p:cTn id="109" dur="500"/>
                                        <p:tgtEl>
                                          <p:spTgt spid="12321"/>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2317"/>
                                        </p:tgtEl>
                                        <p:attrNameLst>
                                          <p:attrName>style.visibility</p:attrName>
                                        </p:attrNameLst>
                                      </p:cBhvr>
                                      <p:to>
                                        <p:strVal val="visible"/>
                                      </p:to>
                                    </p:set>
                                    <p:animEffect filter="wipe(left)">
                                      <p:cBhvr>
                                        <p:cTn id="112" dur="500"/>
                                        <p:tgtEl>
                                          <p:spTgt spid="12317"/>
                                        </p:tgtEl>
                                      </p:cBhvr>
                                    </p:animEffect>
                                  </p:childTnLst>
                                </p:cTn>
                              </p:par>
                            </p:childTnLst>
                          </p:cTn>
                        </p:par>
                      </p:childTnLst>
                    </p:cTn>
                  </p:par>
                  <p:par>
                    <p:cTn id="113" fill="hold" nodeType="clickPar">
                      <p:stCondLst>
                        <p:cond delay="indefinite"/>
                      </p:stCondLst>
                      <p:childTnLst>
                        <p:par>
                          <p:cTn id="114" fill="hold" nodeType="withGroup">
                            <p:stCondLst>
                              <p:cond delay="0"/>
                            </p:stCondLst>
                            <p:childTnLst>
                              <p:par>
                                <p:cTn id="115" presetID="22" presetClass="entr" presetSubtype="8" fill="hold" grpId="0" nodeType="clickEffect">
                                  <p:stCondLst>
                                    <p:cond delay="0"/>
                                  </p:stCondLst>
                                  <p:childTnLst>
                                    <p:set>
                                      <p:cBhvr>
                                        <p:cTn id="116" dur="1" fill="hold">
                                          <p:stCondLst>
                                            <p:cond delay="0"/>
                                          </p:stCondLst>
                                        </p:cTn>
                                        <p:tgtEl>
                                          <p:spTgt spid="12324"/>
                                        </p:tgtEl>
                                        <p:attrNameLst>
                                          <p:attrName>style.visibility</p:attrName>
                                        </p:attrNameLst>
                                      </p:cBhvr>
                                      <p:to>
                                        <p:strVal val="visible"/>
                                      </p:to>
                                    </p:set>
                                    <p:animEffect filter="wipe(left)">
                                      <p:cBhvr>
                                        <p:cTn id="117" dur="500"/>
                                        <p:tgtEl>
                                          <p:spTgt spid="12324"/>
                                        </p:tgtEl>
                                      </p:cBhvr>
                                    </p:animEffect>
                                  </p:childTnLst>
                                </p:cTn>
                              </p:par>
                              <p:par>
                                <p:cTn id="118" presetID="22" presetClass="entr" presetSubtype="8" fill="hold" nodeType="withEffect">
                                  <p:stCondLst>
                                    <p:cond delay="0"/>
                                  </p:stCondLst>
                                  <p:childTnLst>
                                    <p:set>
                                      <p:cBhvr>
                                        <p:cTn id="119" dur="1" fill="hold">
                                          <p:stCondLst>
                                            <p:cond delay="0"/>
                                          </p:stCondLst>
                                        </p:cTn>
                                        <p:tgtEl>
                                          <p:spTgt spid="12323"/>
                                        </p:tgtEl>
                                        <p:attrNameLst>
                                          <p:attrName>style.visibility</p:attrName>
                                        </p:attrNameLst>
                                      </p:cBhvr>
                                      <p:to>
                                        <p:strVal val="visible"/>
                                      </p:to>
                                    </p:set>
                                    <p:animEffect filter="wipe(left)">
                                      <p:cBhvr>
                                        <p:cTn id="120" dur="500"/>
                                        <p:tgtEl>
                                          <p:spTgt spid="12323"/>
                                        </p:tgtEl>
                                      </p:cBhvr>
                                    </p:animEffect>
                                  </p:childTnLst>
                                </p:cTn>
                              </p:par>
                              <p:par>
                                <p:cTn id="121" presetID="22" presetClass="entr" presetSubtype="8" fill="hold" grpId="0" nodeType="withEffect">
                                  <p:stCondLst>
                                    <p:cond delay="0"/>
                                  </p:stCondLst>
                                  <p:childTnLst>
                                    <p:set>
                                      <p:cBhvr>
                                        <p:cTn id="122" dur="1" fill="hold">
                                          <p:stCondLst>
                                            <p:cond delay="0"/>
                                          </p:stCondLst>
                                        </p:cTn>
                                        <p:tgtEl>
                                          <p:spTgt spid="12318"/>
                                        </p:tgtEl>
                                        <p:attrNameLst>
                                          <p:attrName>style.visibility</p:attrName>
                                        </p:attrNameLst>
                                      </p:cBhvr>
                                      <p:to>
                                        <p:strVal val="visible"/>
                                      </p:to>
                                    </p:set>
                                    <p:animEffect filter="wipe(left)">
                                      <p:cBhvr>
                                        <p:cTn id="123" dur="500"/>
                                        <p:tgtEl>
                                          <p:spTgt spid="12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bldLvl="0"/>
      <p:bldP spid="12293" grpId="0" bldLvl="0"/>
      <p:bldP spid="12294" grpId="0" bldLvl="0"/>
      <p:bldP spid="12296" grpId="0" bldLvl="0"/>
      <p:bldP spid="12298" grpId="0" bldLvl="0"/>
      <p:bldP spid="12300" grpId="0" bldLvl="0"/>
      <p:bldP spid="12301" grpId="0" bldLvl="0"/>
      <p:bldP spid="12303" grpId="0" bldLvl="0"/>
      <p:bldP spid="12304" grpId="0" bldLvl="0"/>
      <p:bldP spid="12305" grpId="0" bldLvl="0"/>
      <p:bldP spid="12306" grpId="0" bldLvl="0"/>
      <p:bldP spid="12308" grpId="0" bldLvl="0"/>
      <p:bldP spid="12310" grpId="0" bldLvl="0"/>
      <p:bldP spid="12312" grpId="0" bldLvl="0"/>
      <p:bldP spid="12313" grpId="0" bldLvl="0"/>
      <p:bldP spid="12315" grpId="0" bldLvl="0"/>
      <p:bldP spid="12316" grpId="0" bldLvl="0"/>
      <p:bldP spid="12317" grpId="0" bldLvl="0"/>
      <p:bldP spid="12318" grpId="0" bldLvl="0"/>
      <p:bldP spid="12320" grpId="0" bldLvl="0"/>
      <p:bldP spid="12322" grpId="0" bldLvl="0"/>
      <p:bldP spid="12324" grpId="0" bldLvl="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a:spLocks noChangeArrowheads="1"/>
          </p:cNvSpPr>
          <p:nvPr/>
        </p:nvSpPr>
        <p:spPr bwMode="auto">
          <a:xfrm>
            <a:off x="828675" y="1887538"/>
            <a:ext cx="7610475" cy="61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a:sym typeface="宋体" panose="02010600030101010101" pitchFamily="2" charset="-122"/>
              </a:rPr>
              <a:t>        “\”是一个转义符，紧跟在“\”后面的第一个字符将变为没有意义或特殊意义。</a:t>
            </a:r>
          </a:p>
        </p:txBody>
      </p:sp>
      <p:pic>
        <p:nvPicPr>
          <p:cNvPr id="1229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Rectangle 9"/>
          <p:cNvSpPr>
            <a:spLocks noChangeArrowheads="1"/>
          </p:cNvSpPr>
          <p:nvPr/>
        </p:nvSpPr>
        <p:spPr bwMode="auto">
          <a:xfrm>
            <a:off x="673100" y="639763"/>
            <a:ext cx="33591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转义、还原字符串</a:t>
            </a:r>
          </a:p>
        </p:txBody>
      </p:sp>
      <p:sp>
        <p:nvSpPr>
          <p:cNvPr id="13317" name="AutoShape 4"/>
          <p:cNvSpPr>
            <a:spLocks noChangeArrowheads="1"/>
          </p:cNvSpPr>
          <p:nvPr/>
        </p:nvSpPr>
        <p:spPr bwMode="auto">
          <a:xfrm>
            <a:off x="1331913" y="2787650"/>
            <a:ext cx="5832475" cy="827088"/>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400"/>
              <a:t>&lt;?php</a:t>
            </a:r>
          </a:p>
          <a:p>
            <a:pPr eaLnBrk="1" hangingPunct="1">
              <a:spcBef>
                <a:spcPct val="0"/>
              </a:spcBef>
              <a:buFontTx/>
              <a:buNone/>
            </a:pPr>
            <a:r>
              <a:rPr lang="en-US" altLang="zh-CN" sz="1400"/>
              <a:t>        echo ' select * from tb_book where bookname = 'PHP自学视频教程' ';</a:t>
            </a:r>
          </a:p>
          <a:p>
            <a:pPr eaLnBrk="1" hangingPunct="1">
              <a:spcBef>
                <a:spcPct val="0"/>
              </a:spcBef>
              <a:buFontTx/>
              <a:buNone/>
            </a:pPr>
            <a:r>
              <a:rPr lang="en-US" altLang="zh-CN" sz="1400"/>
              <a:t>?&gt; </a:t>
            </a:r>
          </a:p>
        </p:txBody>
      </p:sp>
      <p:sp>
        <p:nvSpPr>
          <p:cNvPr id="13318" name="Rectangle 2"/>
          <p:cNvSpPr>
            <a:spLocks noChangeArrowheads="1"/>
          </p:cNvSpPr>
          <p:nvPr/>
        </p:nvSpPr>
        <p:spPr bwMode="auto">
          <a:xfrm>
            <a:off x="215900" y="133350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手动转义、还原字符串</a:t>
            </a:r>
          </a:p>
        </p:txBody>
      </p:sp>
      <p:pic>
        <p:nvPicPr>
          <p:cNvPr id="13319" name="图片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88" y="1238250"/>
            <a:ext cx="6731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8559598"/>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3319"/>
                                        </p:tgtEl>
                                        <p:attrNameLst>
                                          <p:attrName>style.visibility</p:attrName>
                                        </p:attrNameLst>
                                      </p:cBhvr>
                                      <p:to>
                                        <p:strVal val="visible"/>
                                      </p:to>
                                    </p:set>
                                    <p:animEffect filter="wipe(left)">
                                      <p:cBhvr>
                                        <p:cTn id="7" dur="500"/>
                                        <p:tgtEl>
                                          <p:spTgt spid="1331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318"/>
                                        </p:tgtEl>
                                        <p:attrNameLst>
                                          <p:attrName>style.visibility</p:attrName>
                                        </p:attrNameLst>
                                      </p:cBhvr>
                                      <p:to>
                                        <p:strVal val="visible"/>
                                      </p:to>
                                    </p:set>
                                    <p:animEffect filter="wipe(left)">
                                      <p:cBhvr>
                                        <p:cTn id="10" dur="500"/>
                                        <p:tgtEl>
                                          <p:spTgt spid="13318"/>
                                        </p:tgtEl>
                                      </p:cBhvr>
                                    </p:animEffect>
                                  </p:childTnLst>
                                </p:cTn>
                              </p:par>
                            </p:childTnLst>
                          </p:cTn>
                        </p:par>
                        <p:par>
                          <p:cTn id="11" fill="hold" nodeType="afterGroup">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3314"/>
                                        </p:tgtEl>
                                        <p:attrNameLst>
                                          <p:attrName>style.visibility</p:attrName>
                                        </p:attrNameLst>
                                      </p:cBhvr>
                                      <p:to>
                                        <p:strVal val="visible"/>
                                      </p:to>
                                    </p:set>
                                    <p:animEffect filter="wipe(left)">
                                      <p:cBhvr>
                                        <p:cTn id="14" dur="500"/>
                                        <p:tgtEl>
                                          <p:spTgt spid="1331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3317"/>
                                        </p:tgtEl>
                                        <p:attrNameLst>
                                          <p:attrName>style.visibility</p:attrName>
                                        </p:attrNameLst>
                                      </p:cBhvr>
                                      <p:to>
                                        <p:strVal val="visible"/>
                                      </p:to>
                                    </p:set>
                                    <p:animEffect filter="wipe(left)">
                                      <p:cBhvr>
                                        <p:cTn id="19" dur="500"/>
                                        <p:tgtEl>
                                          <p:spTgt spid="13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ldLvl="0"/>
      <p:bldP spid="13317" grpId="0" bldLvl="0" animBg="1"/>
      <p:bldP spid="13318" grpId="0" bldLvl="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Rectangle 9"/>
          <p:cNvSpPr>
            <a:spLocks noChangeArrowheads="1"/>
          </p:cNvSpPr>
          <p:nvPr/>
        </p:nvSpPr>
        <p:spPr bwMode="auto">
          <a:xfrm>
            <a:off x="673100" y="641350"/>
            <a:ext cx="31797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转义、还原字符串</a:t>
            </a:r>
          </a:p>
        </p:txBody>
      </p:sp>
      <p:sp>
        <p:nvSpPr>
          <p:cNvPr id="14340" name="Rectangle 4"/>
          <p:cNvSpPr>
            <a:spLocks noChangeArrowheads="1"/>
          </p:cNvSpPr>
          <p:nvPr/>
        </p:nvSpPr>
        <p:spPr bwMode="auto">
          <a:xfrm>
            <a:off x="647700" y="2320925"/>
            <a:ext cx="766762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t>addslashes()函数用来给字符串str加入斜线“\”，对指定字符串中的字符进行转义。</a:t>
            </a:r>
          </a:p>
        </p:txBody>
      </p:sp>
      <p:sp>
        <p:nvSpPr>
          <p:cNvPr id="13317" name="Rectangle 2"/>
          <p:cNvSpPr>
            <a:spLocks noChangeArrowheads="1"/>
          </p:cNvSpPr>
          <p:nvPr/>
        </p:nvSpPr>
        <p:spPr bwMode="auto">
          <a:xfrm>
            <a:off x="71438" y="1333500"/>
            <a:ext cx="4608512"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自动转义、还原字符串</a:t>
            </a:r>
          </a:p>
        </p:txBody>
      </p:sp>
      <p:pic>
        <p:nvPicPr>
          <p:cNvPr id="13318" name="图片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988" y="1257300"/>
            <a:ext cx="669925"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3" name="AutoShape 3"/>
          <p:cNvSpPr>
            <a:spLocks noChangeArrowheads="1"/>
          </p:cNvSpPr>
          <p:nvPr/>
        </p:nvSpPr>
        <p:spPr bwMode="auto">
          <a:xfrm>
            <a:off x="2752725" y="3300413"/>
            <a:ext cx="3511550"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string addslashes (string str)</a:t>
            </a:r>
          </a:p>
        </p:txBody>
      </p:sp>
      <p:pic>
        <p:nvPicPr>
          <p:cNvPr id="14344"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304800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5" name="TextBox 11"/>
          <p:cNvSpPr>
            <a:spLocks noChangeArrowheads="1"/>
          </p:cNvSpPr>
          <p:nvPr/>
        </p:nvSpPr>
        <p:spPr bwMode="auto">
          <a:xfrm>
            <a:off x="1898650" y="3349625"/>
            <a:ext cx="600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14346" name="图片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1400" y="1852613"/>
            <a:ext cx="43180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7" name="Text Box 11"/>
          <p:cNvSpPr txBox="1">
            <a:spLocks noChangeArrowheads="1"/>
          </p:cNvSpPr>
          <p:nvPr/>
        </p:nvSpPr>
        <p:spPr bwMode="auto">
          <a:xfrm>
            <a:off x="1365250" y="1851025"/>
            <a:ext cx="1949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latin typeface="Arial" panose="020B0604020202020204" pitchFamily="34" charset="0"/>
              </a:rPr>
              <a:t>addslashes()</a:t>
            </a:r>
            <a:r>
              <a:rPr lang="zh-CN" altLang="en-US" sz="1800">
                <a:latin typeface="Arial" panose="020B0604020202020204" pitchFamily="34" charset="0"/>
              </a:rPr>
              <a:t>函数</a:t>
            </a:r>
          </a:p>
        </p:txBody>
      </p:sp>
    </p:spTree>
    <p:extLst>
      <p:ext uri="{BB962C8B-B14F-4D97-AF65-F5344CB8AC3E}">
        <p14:creationId xmlns:p14="http://schemas.microsoft.com/office/powerpoint/2010/main" val="118016790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340"/>
                                        </p:tgtEl>
                                        <p:attrNameLst>
                                          <p:attrName>style.visibility</p:attrName>
                                        </p:attrNameLst>
                                      </p:cBhvr>
                                      <p:to>
                                        <p:strVal val="visible"/>
                                      </p:to>
                                    </p:set>
                                    <p:animEffect transition="in" filter="blinds(horizontal)">
                                      <p:cBhvr>
                                        <p:cTn id="7" dur="500"/>
                                        <p:tgtEl>
                                          <p:spTgt spid="14340"/>
                                        </p:tgtEl>
                                      </p:cBhvr>
                                    </p:animEffect>
                                  </p:childTnLst>
                                </p:cTn>
                              </p:par>
                              <p:par>
                                <p:cTn id="8" presetID="3" presetClass="entr" presetSubtype="10" fill="hold" nodeType="withEffect">
                                  <p:stCondLst>
                                    <p:cond delay="0"/>
                                  </p:stCondLst>
                                  <p:childTnLst>
                                    <p:set>
                                      <p:cBhvr>
                                        <p:cTn id="9" dur="1" fill="hold">
                                          <p:stCondLst>
                                            <p:cond delay="0"/>
                                          </p:stCondLst>
                                        </p:cTn>
                                        <p:tgtEl>
                                          <p:spTgt spid="14346"/>
                                        </p:tgtEl>
                                        <p:attrNameLst>
                                          <p:attrName>style.visibility</p:attrName>
                                        </p:attrNameLst>
                                      </p:cBhvr>
                                      <p:to>
                                        <p:strVal val="visible"/>
                                      </p:to>
                                    </p:set>
                                    <p:animEffect transition="in" filter="blinds(horizontal)">
                                      <p:cBhvr>
                                        <p:cTn id="10" dur="500"/>
                                        <p:tgtEl>
                                          <p:spTgt spid="1434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4347"/>
                                        </p:tgtEl>
                                        <p:attrNameLst>
                                          <p:attrName>style.visibility</p:attrName>
                                        </p:attrNameLst>
                                      </p:cBhvr>
                                      <p:to>
                                        <p:strVal val="visible"/>
                                      </p:to>
                                    </p:set>
                                    <p:animEffect transition="in" filter="blinds(horizontal)">
                                      <p:cBhvr>
                                        <p:cTn id="13" dur="500"/>
                                        <p:tgtEl>
                                          <p:spTgt spid="14347"/>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4345"/>
                                        </p:tgtEl>
                                        <p:attrNameLst>
                                          <p:attrName>style.visibility</p:attrName>
                                        </p:attrNameLst>
                                      </p:cBhvr>
                                      <p:to>
                                        <p:strVal val="visible"/>
                                      </p:to>
                                    </p:set>
                                    <p:animEffect filter="wipe(left)">
                                      <p:cBhvr>
                                        <p:cTn id="18" dur="500"/>
                                        <p:tgtEl>
                                          <p:spTgt spid="14345"/>
                                        </p:tgtEl>
                                      </p:cBhvr>
                                    </p:animEffect>
                                  </p:childTnLst>
                                </p:cTn>
                              </p:par>
                              <p:par>
                                <p:cTn id="19" presetID="22" presetClass="entr" presetSubtype="8" fill="hold" nodeType="withEffect">
                                  <p:stCondLst>
                                    <p:cond delay="0"/>
                                  </p:stCondLst>
                                  <p:childTnLst>
                                    <p:set>
                                      <p:cBhvr>
                                        <p:cTn id="20" dur="1" fill="hold">
                                          <p:stCondLst>
                                            <p:cond delay="0"/>
                                          </p:stCondLst>
                                        </p:cTn>
                                        <p:tgtEl>
                                          <p:spTgt spid="14344"/>
                                        </p:tgtEl>
                                        <p:attrNameLst>
                                          <p:attrName>style.visibility</p:attrName>
                                        </p:attrNameLst>
                                      </p:cBhvr>
                                      <p:to>
                                        <p:strVal val="visible"/>
                                      </p:to>
                                    </p:set>
                                    <p:animEffect filter="wipe(left)">
                                      <p:cBhvr>
                                        <p:cTn id="21" dur="500"/>
                                        <p:tgtEl>
                                          <p:spTgt spid="14344"/>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4343"/>
                                        </p:tgtEl>
                                        <p:attrNameLst>
                                          <p:attrName>style.visibility</p:attrName>
                                        </p:attrNameLst>
                                      </p:cBhvr>
                                      <p:to>
                                        <p:strVal val="visible"/>
                                      </p:to>
                                    </p:set>
                                    <p:animEffect filter="wipe(left)">
                                      <p:cBhvr>
                                        <p:cTn id="24" dur="500"/>
                                        <p:tgtEl>
                                          <p:spTgt spid="143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p:bldP spid="14343" grpId="0" bldLvl="0" animBg="1"/>
      <p:bldP spid="14345" grpId="0" bldLvl="0"/>
      <p:bldP spid="1434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Rectangle 9"/>
          <p:cNvSpPr>
            <a:spLocks noChangeArrowheads="1"/>
          </p:cNvSpPr>
          <p:nvPr/>
        </p:nvSpPr>
        <p:spPr bwMode="auto">
          <a:xfrm>
            <a:off x="673100" y="641350"/>
            <a:ext cx="31797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转义、还原字符串</a:t>
            </a:r>
          </a:p>
        </p:txBody>
      </p:sp>
      <p:sp>
        <p:nvSpPr>
          <p:cNvPr id="14340" name="Rectangle 4"/>
          <p:cNvSpPr>
            <a:spLocks noChangeArrowheads="1"/>
          </p:cNvSpPr>
          <p:nvPr/>
        </p:nvSpPr>
        <p:spPr bwMode="auto">
          <a:xfrm>
            <a:off x="647700" y="1889125"/>
            <a:ext cx="766762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t>stripslashes()函数用来将应用addslashes()函数转义后的字符串str返回原样。</a:t>
            </a:r>
          </a:p>
        </p:txBody>
      </p:sp>
      <p:sp>
        <p:nvSpPr>
          <p:cNvPr id="15365" name="AutoShape 3"/>
          <p:cNvSpPr>
            <a:spLocks noChangeArrowheads="1"/>
          </p:cNvSpPr>
          <p:nvPr/>
        </p:nvSpPr>
        <p:spPr bwMode="auto">
          <a:xfrm>
            <a:off x="2752725" y="2868613"/>
            <a:ext cx="3511550"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string stripslashes(string str);</a:t>
            </a:r>
          </a:p>
        </p:txBody>
      </p:sp>
      <p:pic>
        <p:nvPicPr>
          <p:cNvPr id="15366"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261620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TextBox 11"/>
          <p:cNvSpPr>
            <a:spLocks noChangeArrowheads="1"/>
          </p:cNvSpPr>
          <p:nvPr/>
        </p:nvSpPr>
        <p:spPr bwMode="auto">
          <a:xfrm>
            <a:off x="1898650" y="2917825"/>
            <a:ext cx="600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14344"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1420813"/>
            <a:ext cx="43180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5" name="Text Box 9"/>
          <p:cNvSpPr txBox="1">
            <a:spLocks noChangeArrowheads="1"/>
          </p:cNvSpPr>
          <p:nvPr/>
        </p:nvSpPr>
        <p:spPr bwMode="auto">
          <a:xfrm>
            <a:off x="1008063" y="1419225"/>
            <a:ext cx="2000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latin typeface="Arial" panose="020B0604020202020204" pitchFamily="34" charset="0"/>
                <a:sym typeface="Arial" panose="020B0604020202020204" pitchFamily="34" charset="0"/>
              </a:rPr>
              <a:t>stripslashes()</a:t>
            </a:r>
            <a:r>
              <a:rPr lang="zh-CN" altLang="en-US" sz="1800">
                <a:latin typeface="Arial" panose="020B0604020202020204" pitchFamily="34" charset="0"/>
                <a:sym typeface="Arial" panose="020B0604020202020204" pitchFamily="34" charset="0"/>
              </a:rPr>
              <a:t>函</a:t>
            </a:r>
            <a:r>
              <a:rPr lang="zh-CN" altLang="en-US" sz="1800">
                <a:latin typeface="Arial" panose="020B0604020202020204" pitchFamily="34" charset="0"/>
              </a:rPr>
              <a:t>数</a:t>
            </a:r>
          </a:p>
        </p:txBody>
      </p:sp>
    </p:spTree>
    <p:extLst>
      <p:ext uri="{BB962C8B-B14F-4D97-AF65-F5344CB8AC3E}">
        <p14:creationId xmlns:p14="http://schemas.microsoft.com/office/powerpoint/2010/main" val="2975111888"/>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7"/>
                                        </p:tgtEl>
                                        <p:attrNameLst>
                                          <p:attrName>style.visibility</p:attrName>
                                        </p:attrNameLst>
                                      </p:cBhvr>
                                      <p:to>
                                        <p:strVal val="visible"/>
                                      </p:to>
                                    </p:set>
                                    <p:animEffect filter="wipe(left)">
                                      <p:cBhvr>
                                        <p:cTn id="7" dur="500"/>
                                        <p:tgtEl>
                                          <p:spTgt spid="15367"/>
                                        </p:tgtEl>
                                      </p:cBhvr>
                                    </p:animEffect>
                                  </p:childTnLst>
                                </p:cTn>
                              </p:par>
                              <p:par>
                                <p:cTn id="8" presetID="22" presetClass="entr" presetSubtype="8" fill="hold" nodeType="withEffect">
                                  <p:stCondLst>
                                    <p:cond delay="0"/>
                                  </p:stCondLst>
                                  <p:childTnLst>
                                    <p:set>
                                      <p:cBhvr>
                                        <p:cTn id="9" dur="1" fill="hold">
                                          <p:stCondLst>
                                            <p:cond delay="0"/>
                                          </p:stCondLst>
                                        </p:cTn>
                                        <p:tgtEl>
                                          <p:spTgt spid="15366"/>
                                        </p:tgtEl>
                                        <p:attrNameLst>
                                          <p:attrName>style.visibility</p:attrName>
                                        </p:attrNameLst>
                                      </p:cBhvr>
                                      <p:to>
                                        <p:strVal val="visible"/>
                                      </p:to>
                                    </p:set>
                                    <p:animEffect filter="wipe(left)">
                                      <p:cBhvr>
                                        <p:cTn id="10" dur="500"/>
                                        <p:tgtEl>
                                          <p:spTgt spid="1536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5365"/>
                                        </p:tgtEl>
                                        <p:attrNameLst>
                                          <p:attrName>style.visibility</p:attrName>
                                        </p:attrNameLst>
                                      </p:cBhvr>
                                      <p:to>
                                        <p:strVal val="visible"/>
                                      </p:to>
                                    </p:set>
                                    <p:animEffect filter="wipe(left)">
                                      <p:cBhvr>
                                        <p:cTn id="13" dur="500"/>
                                        <p:tgtEl>
                                          <p:spTgt spid="15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bldLvl="0" animBg="1"/>
      <p:bldP spid="15367" grpId="0" bldLvl="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9"/>
          <p:cNvSpPr>
            <a:spLocks noChangeArrowheads="1"/>
          </p:cNvSpPr>
          <p:nvPr/>
        </p:nvSpPr>
        <p:spPr bwMode="auto">
          <a:xfrm>
            <a:off x="781050" y="639763"/>
            <a:ext cx="31781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数组是什么</a:t>
            </a:r>
          </a:p>
        </p:txBody>
      </p:sp>
      <p:sp>
        <p:nvSpPr>
          <p:cNvPr id="7172" name="Rectangle 2"/>
          <p:cNvSpPr>
            <a:spLocks noChangeArrowheads="1"/>
          </p:cNvSpPr>
          <p:nvPr/>
        </p:nvSpPr>
        <p:spPr bwMode="auto">
          <a:xfrm>
            <a:off x="2000250" y="1228725"/>
            <a:ext cx="13811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endParaRPr lang="zh-CN" altLang="en-US" sz="1400">
              <a:latin typeface="Arial" panose="020B0604020202020204" pitchFamily="34" charset="0"/>
              <a:sym typeface="Arial" panose="020B0604020202020204" pitchFamily="34" charset="0"/>
            </a:endParaRPr>
          </a:p>
        </p:txBody>
      </p:sp>
      <p:sp>
        <p:nvSpPr>
          <p:cNvPr id="7173" name="矩形 1"/>
          <p:cNvSpPr>
            <a:spLocks noChangeArrowheads="1"/>
          </p:cNvSpPr>
          <p:nvPr/>
        </p:nvSpPr>
        <p:spPr bwMode="auto">
          <a:xfrm>
            <a:off x="828675" y="1619250"/>
            <a:ext cx="76327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latin typeface="Times New Roman" panose="02020603050405020304" pitchFamily="18" charset="0"/>
                <a:ea typeface="方正书宋简体" pitchFamily="1" charset="-122"/>
                <a:sym typeface="Times New Roman" panose="02020603050405020304" pitchFamily="18" charset="0"/>
              </a:rPr>
              <a:t>        </a:t>
            </a:r>
            <a:r>
              <a:rPr lang="zh-CN" altLang="en-US" sz="1800">
                <a:latin typeface="Times New Roman" panose="02020603050405020304" pitchFamily="18" charset="0"/>
                <a:ea typeface="方正书宋简体" pitchFamily="1" charset="-122"/>
                <a:sym typeface="Times New Roman" panose="02020603050405020304" pitchFamily="18" charset="0"/>
              </a:rPr>
              <a:t>变量中保存单个数据，而数组中则保存的是多个变量的集合。使用数组的目的就是将多个相互关联的数据组织在一起形成一个整体，作为一个单元使用。</a:t>
            </a:r>
          </a:p>
        </p:txBody>
      </p:sp>
      <p:graphicFrame>
        <p:nvGraphicFramePr>
          <p:cNvPr id="8198" name="Object 6"/>
          <p:cNvGraphicFramePr>
            <a:graphicFrameLocks/>
          </p:cNvGraphicFramePr>
          <p:nvPr/>
        </p:nvGraphicFramePr>
        <p:xfrm>
          <a:off x="1871663" y="2787650"/>
          <a:ext cx="5334000" cy="1562100"/>
        </p:xfrm>
        <a:graphic>
          <a:graphicData uri="http://schemas.openxmlformats.org/presentationml/2006/ole">
            <mc:AlternateContent xmlns:mc="http://schemas.openxmlformats.org/markup-compatibility/2006">
              <mc:Choice xmlns:v="urn:schemas-microsoft-com:vml" Requires="v">
                <p:oleObj spid="_x0000_s7179" r:id="rId4" imgW="3315240" imgH="1175400" progId="Word.Document.12">
                  <p:embed/>
                </p:oleObj>
              </mc:Choice>
              <mc:Fallback>
                <p:oleObj r:id="rId4" imgW="3315240" imgH="1175400" progId="Word.Document.12">
                  <p:embed/>
                  <p:pic>
                    <p:nvPicPr>
                      <p:cNvPr id="0" name="Object 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71663" y="2787650"/>
                        <a:ext cx="5334000"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198"/>
                                        </p:tgtEl>
                                        <p:attrNameLst>
                                          <p:attrName>style.visibility</p:attrName>
                                        </p:attrNameLst>
                                      </p:cBhvr>
                                      <p:to>
                                        <p:strVal val="visible"/>
                                      </p:to>
                                    </p:set>
                                    <p:animEffect transition="in" filter="blinds(horizontal)">
                                      <p:cBhvr>
                                        <p:cTn id="7" dur="500"/>
                                        <p:tgtEl>
                                          <p:spTgt spid="8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9"/>
          <p:cNvSpPr>
            <a:spLocks noChangeArrowheads="1"/>
          </p:cNvSpPr>
          <p:nvPr/>
        </p:nvSpPr>
        <p:spPr bwMode="auto">
          <a:xfrm>
            <a:off x="673100" y="641350"/>
            <a:ext cx="31797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转义、还原字符串</a:t>
            </a:r>
          </a:p>
        </p:txBody>
      </p:sp>
      <p:sp>
        <p:nvSpPr>
          <p:cNvPr id="15364" name="Rectangle 4"/>
          <p:cNvSpPr>
            <a:spLocks noChangeArrowheads="1"/>
          </p:cNvSpPr>
          <p:nvPr/>
        </p:nvSpPr>
        <p:spPr bwMode="auto">
          <a:xfrm>
            <a:off x="647700" y="1889125"/>
            <a:ext cx="766762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t>实现对指定字符串中的字符进行转义，即在指定的字符charlist前加上反斜线。</a:t>
            </a:r>
          </a:p>
        </p:txBody>
      </p:sp>
      <p:sp>
        <p:nvSpPr>
          <p:cNvPr id="16389" name="AutoShape 3"/>
          <p:cNvSpPr>
            <a:spLocks noChangeArrowheads="1"/>
          </p:cNvSpPr>
          <p:nvPr/>
        </p:nvSpPr>
        <p:spPr bwMode="auto">
          <a:xfrm>
            <a:off x="2447925" y="2868613"/>
            <a:ext cx="5240338"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string addcslashes ( string str, string charlist)</a:t>
            </a:r>
          </a:p>
        </p:txBody>
      </p:sp>
      <p:pic>
        <p:nvPicPr>
          <p:cNvPr id="16390"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61620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1" name="TextBox 11"/>
          <p:cNvSpPr>
            <a:spLocks noChangeArrowheads="1"/>
          </p:cNvSpPr>
          <p:nvPr/>
        </p:nvSpPr>
        <p:spPr bwMode="auto">
          <a:xfrm>
            <a:off x="1593850" y="2917825"/>
            <a:ext cx="600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15368"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650" y="1420813"/>
            <a:ext cx="43180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9" name="Text Box 9"/>
          <p:cNvSpPr txBox="1">
            <a:spLocks noChangeArrowheads="1"/>
          </p:cNvSpPr>
          <p:nvPr/>
        </p:nvSpPr>
        <p:spPr bwMode="auto">
          <a:xfrm>
            <a:off x="1079500" y="1419225"/>
            <a:ext cx="2063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latin typeface="Arial" panose="020B0604020202020204" pitchFamily="34" charset="0"/>
                <a:sym typeface="Arial" panose="020B0604020202020204" pitchFamily="34" charset="0"/>
              </a:rPr>
              <a:t>addcslashes()</a:t>
            </a:r>
            <a:r>
              <a:rPr lang="zh-CN" altLang="en-US" sz="1800">
                <a:latin typeface="Arial" panose="020B0604020202020204" pitchFamily="34" charset="0"/>
                <a:sym typeface="Arial" panose="020B0604020202020204" pitchFamily="34" charset="0"/>
              </a:rPr>
              <a:t>函</a:t>
            </a:r>
            <a:r>
              <a:rPr lang="zh-CN" altLang="en-US" sz="1800">
                <a:latin typeface="Arial" panose="020B0604020202020204" pitchFamily="34" charset="0"/>
              </a:rPr>
              <a:t>数</a:t>
            </a:r>
          </a:p>
        </p:txBody>
      </p:sp>
    </p:spTree>
    <p:extLst>
      <p:ext uri="{BB962C8B-B14F-4D97-AF65-F5344CB8AC3E}">
        <p14:creationId xmlns:p14="http://schemas.microsoft.com/office/powerpoint/2010/main" val="152943466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391"/>
                                        </p:tgtEl>
                                        <p:attrNameLst>
                                          <p:attrName>style.visibility</p:attrName>
                                        </p:attrNameLst>
                                      </p:cBhvr>
                                      <p:to>
                                        <p:strVal val="visible"/>
                                      </p:to>
                                    </p:set>
                                    <p:animEffect filter="wipe(left)">
                                      <p:cBhvr>
                                        <p:cTn id="7" dur="500"/>
                                        <p:tgtEl>
                                          <p:spTgt spid="16391"/>
                                        </p:tgtEl>
                                      </p:cBhvr>
                                    </p:animEffect>
                                  </p:childTnLst>
                                </p:cTn>
                              </p:par>
                              <p:par>
                                <p:cTn id="8" presetID="22" presetClass="entr" presetSubtype="8" fill="hold" nodeType="withEffect">
                                  <p:stCondLst>
                                    <p:cond delay="0"/>
                                  </p:stCondLst>
                                  <p:childTnLst>
                                    <p:set>
                                      <p:cBhvr>
                                        <p:cTn id="9" dur="1" fill="hold">
                                          <p:stCondLst>
                                            <p:cond delay="0"/>
                                          </p:stCondLst>
                                        </p:cTn>
                                        <p:tgtEl>
                                          <p:spTgt spid="16390"/>
                                        </p:tgtEl>
                                        <p:attrNameLst>
                                          <p:attrName>style.visibility</p:attrName>
                                        </p:attrNameLst>
                                      </p:cBhvr>
                                      <p:to>
                                        <p:strVal val="visible"/>
                                      </p:to>
                                    </p:set>
                                    <p:animEffect filter="wipe(left)">
                                      <p:cBhvr>
                                        <p:cTn id="10" dur="500"/>
                                        <p:tgtEl>
                                          <p:spTgt spid="1639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389"/>
                                        </p:tgtEl>
                                        <p:attrNameLst>
                                          <p:attrName>style.visibility</p:attrName>
                                        </p:attrNameLst>
                                      </p:cBhvr>
                                      <p:to>
                                        <p:strVal val="visible"/>
                                      </p:to>
                                    </p:set>
                                    <p:animEffect filter="wipe(left)">
                                      <p:cBhvr>
                                        <p:cTn id="13" dur="500"/>
                                        <p:tgtEl>
                                          <p:spTgt spid="163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bldLvl="0" animBg="1"/>
      <p:bldP spid="16391" grpId="0" bldLvl="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Rectangle 9"/>
          <p:cNvSpPr>
            <a:spLocks noChangeArrowheads="1"/>
          </p:cNvSpPr>
          <p:nvPr/>
        </p:nvSpPr>
        <p:spPr bwMode="auto">
          <a:xfrm>
            <a:off x="673100" y="641350"/>
            <a:ext cx="31797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转义、还原字符串</a:t>
            </a:r>
          </a:p>
        </p:txBody>
      </p:sp>
      <p:sp>
        <p:nvSpPr>
          <p:cNvPr id="16388" name="Rectangle 4"/>
          <p:cNvSpPr>
            <a:spLocks noChangeArrowheads="1"/>
          </p:cNvSpPr>
          <p:nvPr/>
        </p:nvSpPr>
        <p:spPr bwMode="auto">
          <a:xfrm>
            <a:off x="647700" y="1889125"/>
            <a:ext cx="766762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t>stripcslashes()函数用来将应用addcslashes()函数转义的字符串str返回原样。</a:t>
            </a:r>
          </a:p>
        </p:txBody>
      </p:sp>
      <p:sp>
        <p:nvSpPr>
          <p:cNvPr id="17413" name="AutoShape 3"/>
          <p:cNvSpPr>
            <a:spLocks noChangeArrowheads="1"/>
          </p:cNvSpPr>
          <p:nvPr/>
        </p:nvSpPr>
        <p:spPr bwMode="auto">
          <a:xfrm>
            <a:off x="2752725" y="2868613"/>
            <a:ext cx="3763963"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string stripcslashes ( string str)</a:t>
            </a:r>
          </a:p>
        </p:txBody>
      </p:sp>
      <p:pic>
        <p:nvPicPr>
          <p:cNvPr id="17414"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261620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TextBox 11"/>
          <p:cNvSpPr>
            <a:spLocks noChangeArrowheads="1"/>
          </p:cNvSpPr>
          <p:nvPr/>
        </p:nvSpPr>
        <p:spPr bwMode="auto">
          <a:xfrm>
            <a:off x="1898650" y="2917825"/>
            <a:ext cx="600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16392"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1420813"/>
            <a:ext cx="43180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3" name="Text Box 9"/>
          <p:cNvSpPr txBox="1">
            <a:spLocks noChangeArrowheads="1"/>
          </p:cNvSpPr>
          <p:nvPr/>
        </p:nvSpPr>
        <p:spPr bwMode="auto">
          <a:xfrm>
            <a:off x="1008063" y="1419225"/>
            <a:ext cx="2114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latin typeface="Arial" panose="020B0604020202020204" pitchFamily="34" charset="0"/>
                <a:sym typeface="Arial" panose="020B0604020202020204" pitchFamily="34" charset="0"/>
              </a:rPr>
              <a:t>stripcslashes()</a:t>
            </a:r>
            <a:r>
              <a:rPr lang="zh-CN" altLang="en-US" sz="1800">
                <a:latin typeface="Arial" panose="020B0604020202020204" pitchFamily="34" charset="0"/>
                <a:sym typeface="Arial" panose="020B0604020202020204" pitchFamily="34" charset="0"/>
              </a:rPr>
              <a:t>函</a:t>
            </a:r>
            <a:r>
              <a:rPr lang="zh-CN" altLang="en-US" sz="1800">
                <a:latin typeface="Arial" panose="020B0604020202020204" pitchFamily="34" charset="0"/>
              </a:rPr>
              <a:t>数</a:t>
            </a:r>
          </a:p>
        </p:txBody>
      </p:sp>
    </p:spTree>
    <p:extLst>
      <p:ext uri="{BB962C8B-B14F-4D97-AF65-F5344CB8AC3E}">
        <p14:creationId xmlns:p14="http://schemas.microsoft.com/office/powerpoint/2010/main" val="140236148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415"/>
                                        </p:tgtEl>
                                        <p:attrNameLst>
                                          <p:attrName>style.visibility</p:attrName>
                                        </p:attrNameLst>
                                      </p:cBhvr>
                                      <p:to>
                                        <p:strVal val="visible"/>
                                      </p:to>
                                    </p:set>
                                    <p:animEffect filter="wipe(left)">
                                      <p:cBhvr>
                                        <p:cTn id="7" dur="500"/>
                                        <p:tgtEl>
                                          <p:spTgt spid="17415"/>
                                        </p:tgtEl>
                                      </p:cBhvr>
                                    </p:animEffect>
                                  </p:childTnLst>
                                </p:cTn>
                              </p:par>
                              <p:par>
                                <p:cTn id="8" presetID="22" presetClass="entr" presetSubtype="8" fill="hold" nodeType="withEffect">
                                  <p:stCondLst>
                                    <p:cond delay="0"/>
                                  </p:stCondLst>
                                  <p:childTnLst>
                                    <p:set>
                                      <p:cBhvr>
                                        <p:cTn id="9" dur="1" fill="hold">
                                          <p:stCondLst>
                                            <p:cond delay="0"/>
                                          </p:stCondLst>
                                        </p:cTn>
                                        <p:tgtEl>
                                          <p:spTgt spid="17414"/>
                                        </p:tgtEl>
                                        <p:attrNameLst>
                                          <p:attrName>style.visibility</p:attrName>
                                        </p:attrNameLst>
                                      </p:cBhvr>
                                      <p:to>
                                        <p:strVal val="visible"/>
                                      </p:to>
                                    </p:set>
                                    <p:animEffect filter="wipe(left)">
                                      <p:cBhvr>
                                        <p:cTn id="10" dur="500"/>
                                        <p:tgtEl>
                                          <p:spTgt spid="17414"/>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7413"/>
                                        </p:tgtEl>
                                        <p:attrNameLst>
                                          <p:attrName>style.visibility</p:attrName>
                                        </p:attrNameLst>
                                      </p:cBhvr>
                                      <p:to>
                                        <p:strVal val="visible"/>
                                      </p:to>
                                    </p:set>
                                    <p:animEffect filter="wipe(left)">
                                      <p:cBhvr>
                                        <p:cTn id="13" dur="5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bldLvl="0" animBg="1"/>
      <p:bldP spid="17415" grpId="0" bldLvl="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Rectangle 9"/>
          <p:cNvSpPr>
            <a:spLocks noChangeArrowheads="1"/>
          </p:cNvSpPr>
          <p:nvPr/>
        </p:nvSpPr>
        <p:spPr bwMode="auto">
          <a:xfrm>
            <a:off x="674688" y="642938"/>
            <a:ext cx="29257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获取字符串长度</a:t>
            </a:r>
          </a:p>
        </p:txBody>
      </p:sp>
      <p:sp>
        <p:nvSpPr>
          <p:cNvPr id="18436" name="AutoShape 3"/>
          <p:cNvSpPr>
            <a:spLocks noChangeArrowheads="1"/>
          </p:cNvSpPr>
          <p:nvPr/>
        </p:nvSpPr>
        <p:spPr bwMode="auto">
          <a:xfrm>
            <a:off x="2752725" y="1500188"/>
            <a:ext cx="2395538" cy="469900"/>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int strlen(string str)</a:t>
            </a:r>
          </a:p>
        </p:txBody>
      </p:sp>
      <p:pic>
        <p:nvPicPr>
          <p:cNvPr id="18437"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1249363"/>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TextBox 11"/>
          <p:cNvSpPr>
            <a:spLocks noChangeArrowheads="1"/>
          </p:cNvSpPr>
          <p:nvPr/>
        </p:nvSpPr>
        <p:spPr bwMode="auto">
          <a:xfrm>
            <a:off x="1898650" y="1550988"/>
            <a:ext cx="593725"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18439" name="AutoShape 4"/>
          <p:cNvSpPr>
            <a:spLocks noChangeArrowheads="1"/>
          </p:cNvSpPr>
          <p:nvPr/>
        </p:nvSpPr>
        <p:spPr bwMode="auto">
          <a:xfrm>
            <a:off x="2339975" y="3581400"/>
            <a:ext cx="4105275" cy="865188"/>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400"/>
              <a:t>&lt;?php</a:t>
            </a:r>
          </a:p>
          <a:p>
            <a:pPr eaLnBrk="1" hangingPunct="1">
              <a:spcBef>
                <a:spcPct val="0"/>
              </a:spcBef>
              <a:buFontTx/>
              <a:buNone/>
            </a:pPr>
            <a:r>
              <a:rPr lang="en-US" altLang="zh-CN" sz="1400"/>
              <a:t>echo strlen("明日图书网:www.mingribook.com");</a:t>
            </a:r>
          </a:p>
          <a:p>
            <a:pPr eaLnBrk="1" hangingPunct="1">
              <a:spcBef>
                <a:spcPct val="0"/>
              </a:spcBef>
              <a:buFontTx/>
              <a:buNone/>
            </a:pPr>
            <a:r>
              <a:rPr lang="en-US" altLang="zh-CN" sz="1400"/>
              <a:t>?&gt;</a:t>
            </a:r>
          </a:p>
        </p:txBody>
      </p:sp>
      <p:sp>
        <p:nvSpPr>
          <p:cNvPr id="18440" name="AutoShape 5"/>
          <p:cNvSpPr>
            <a:spLocks noChangeArrowheads="1"/>
          </p:cNvSpPr>
          <p:nvPr/>
        </p:nvSpPr>
        <p:spPr bwMode="auto">
          <a:xfrm>
            <a:off x="1800225" y="2574925"/>
            <a:ext cx="5940425" cy="538163"/>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latin typeface="Times New Roman" panose="02020603050405020304" pitchFamily="18" charset="0"/>
                <a:ea typeface="方正书宋简体" pitchFamily="1" charset="-122"/>
              </a:rPr>
              <a:t>     汉字占两个字符，数字、英文、小数点、下划线和空格各占一个字符。</a:t>
            </a:r>
          </a:p>
        </p:txBody>
      </p:sp>
      <p:pic>
        <p:nvPicPr>
          <p:cNvPr id="18441"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263" y="235585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2" name="TextBox 11"/>
          <p:cNvSpPr>
            <a:spLocks noChangeArrowheads="1"/>
          </p:cNvSpPr>
          <p:nvPr/>
        </p:nvSpPr>
        <p:spPr bwMode="auto">
          <a:xfrm>
            <a:off x="874713" y="2657475"/>
            <a:ext cx="5937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说明</a:t>
            </a:r>
          </a:p>
        </p:txBody>
      </p:sp>
    </p:spTree>
    <p:extLst>
      <p:ext uri="{BB962C8B-B14F-4D97-AF65-F5344CB8AC3E}">
        <p14:creationId xmlns:p14="http://schemas.microsoft.com/office/powerpoint/2010/main" val="2925686316"/>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438"/>
                                        </p:tgtEl>
                                        <p:attrNameLst>
                                          <p:attrName>style.visibility</p:attrName>
                                        </p:attrNameLst>
                                      </p:cBhvr>
                                      <p:to>
                                        <p:strVal val="visible"/>
                                      </p:to>
                                    </p:set>
                                    <p:animEffect filter="wipe(left)">
                                      <p:cBhvr>
                                        <p:cTn id="7" dur="500"/>
                                        <p:tgtEl>
                                          <p:spTgt spid="18438"/>
                                        </p:tgtEl>
                                      </p:cBhvr>
                                    </p:animEffect>
                                  </p:childTnLst>
                                </p:cTn>
                              </p:par>
                              <p:par>
                                <p:cTn id="8" presetID="22" presetClass="entr" presetSubtype="8" fill="hold" nodeType="withEffect">
                                  <p:stCondLst>
                                    <p:cond delay="0"/>
                                  </p:stCondLst>
                                  <p:childTnLst>
                                    <p:set>
                                      <p:cBhvr>
                                        <p:cTn id="9" dur="1" fill="hold">
                                          <p:stCondLst>
                                            <p:cond delay="0"/>
                                          </p:stCondLst>
                                        </p:cTn>
                                        <p:tgtEl>
                                          <p:spTgt spid="18437"/>
                                        </p:tgtEl>
                                        <p:attrNameLst>
                                          <p:attrName>style.visibility</p:attrName>
                                        </p:attrNameLst>
                                      </p:cBhvr>
                                      <p:to>
                                        <p:strVal val="visible"/>
                                      </p:to>
                                    </p:set>
                                    <p:animEffect filter="wipe(left)">
                                      <p:cBhvr>
                                        <p:cTn id="10" dur="500"/>
                                        <p:tgtEl>
                                          <p:spTgt spid="1843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8436"/>
                                        </p:tgtEl>
                                        <p:attrNameLst>
                                          <p:attrName>style.visibility</p:attrName>
                                        </p:attrNameLst>
                                      </p:cBhvr>
                                      <p:to>
                                        <p:strVal val="visible"/>
                                      </p:to>
                                    </p:set>
                                    <p:animEffect filter="wipe(left)">
                                      <p:cBhvr>
                                        <p:cTn id="13" dur="500"/>
                                        <p:tgtEl>
                                          <p:spTgt spid="18436"/>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8442"/>
                                        </p:tgtEl>
                                        <p:attrNameLst>
                                          <p:attrName>style.visibility</p:attrName>
                                        </p:attrNameLst>
                                      </p:cBhvr>
                                      <p:to>
                                        <p:strVal val="visible"/>
                                      </p:to>
                                    </p:set>
                                    <p:animEffect filter="wipe(left)">
                                      <p:cBhvr>
                                        <p:cTn id="18" dur="500"/>
                                        <p:tgtEl>
                                          <p:spTgt spid="18442"/>
                                        </p:tgtEl>
                                      </p:cBhvr>
                                    </p:animEffect>
                                  </p:childTnLst>
                                </p:cTn>
                              </p:par>
                              <p:par>
                                <p:cTn id="19" presetID="22" presetClass="entr" presetSubtype="8" fill="hold" nodeType="withEffect">
                                  <p:stCondLst>
                                    <p:cond delay="0"/>
                                  </p:stCondLst>
                                  <p:childTnLst>
                                    <p:set>
                                      <p:cBhvr>
                                        <p:cTn id="20" dur="1" fill="hold">
                                          <p:stCondLst>
                                            <p:cond delay="0"/>
                                          </p:stCondLst>
                                        </p:cTn>
                                        <p:tgtEl>
                                          <p:spTgt spid="18441"/>
                                        </p:tgtEl>
                                        <p:attrNameLst>
                                          <p:attrName>style.visibility</p:attrName>
                                        </p:attrNameLst>
                                      </p:cBhvr>
                                      <p:to>
                                        <p:strVal val="visible"/>
                                      </p:to>
                                    </p:set>
                                    <p:animEffect filter="wipe(left)">
                                      <p:cBhvr>
                                        <p:cTn id="21" dur="500"/>
                                        <p:tgtEl>
                                          <p:spTgt spid="18441"/>
                                        </p:tgtEl>
                                      </p:cBhvr>
                                    </p:animEffect>
                                  </p:childTnLst>
                                </p:cTn>
                              </p:par>
                            </p:childTnLst>
                          </p:cTn>
                        </p:par>
                        <p:par>
                          <p:cTn id="22" fill="hold" nodeType="afterGroup">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18440"/>
                                        </p:tgtEl>
                                        <p:attrNameLst>
                                          <p:attrName>style.visibility</p:attrName>
                                        </p:attrNameLst>
                                      </p:cBhvr>
                                      <p:to>
                                        <p:strVal val="visible"/>
                                      </p:to>
                                    </p:set>
                                    <p:animEffect transition="in" filter="wipe(left)">
                                      <p:cBhvr>
                                        <p:cTn id="25" dur="500"/>
                                        <p:tgtEl>
                                          <p:spTgt spid="18440"/>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8439"/>
                                        </p:tgtEl>
                                        <p:attrNameLst>
                                          <p:attrName>style.visibility</p:attrName>
                                        </p:attrNameLst>
                                      </p:cBhvr>
                                      <p:to>
                                        <p:strVal val="visible"/>
                                      </p:to>
                                    </p:set>
                                    <p:animEffect filter="wipe(left)">
                                      <p:cBhvr>
                                        <p:cTn id="30" dur="500"/>
                                        <p:tgtEl>
                                          <p:spTgt spid="184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bldLvl="0" animBg="1"/>
      <p:bldP spid="18438" grpId="0" bldLvl="0"/>
      <p:bldP spid="18439" grpId="0" bldLvl="0" animBg="1"/>
      <p:bldP spid="18440" grpId="0" bldLvl="0" animBg="1"/>
      <p:bldP spid="18442" grpId="0" bldLvl="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Rectangle 9"/>
          <p:cNvSpPr>
            <a:spLocks noChangeArrowheads="1"/>
          </p:cNvSpPr>
          <p:nvPr/>
        </p:nvSpPr>
        <p:spPr bwMode="auto">
          <a:xfrm>
            <a:off x="817563" y="663575"/>
            <a:ext cx="46180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截取字符串</a:t>
            </a: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（子串）</a:t>
            </a:r>
            <a:endPar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endParaRPr>
          </a:p>
        </p:txBody>
      </p:sp>
      <p:sp>
        <p:nvSpPr>
          <p:cNvPr id="18436" name="Rectangle 2"/>
          <p:cNvSpPr>
            <a:spLocks noChangeArrowheads="1"/>
          </p:cNvSpPr>
          <p:nvPr/>
        </p:nvSpPr>
        <p:spPr bwMode="auto">
          <a:xfrm>
            <a:off x="215900" y="133350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substr()函数</a:t>
            </a:r>
          </a:p>
        </p:txBody>
      </p:sp>
      <p:pic>
        <p:nvPicPr>
          <p:cNvPr id="18437" name="图片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88" y="1238250"/>
            <a:ext cx="6731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AutoShape 3"/>
          <p:cNvSpPr>
            <a:spLocks noChangeArrowheads="1"/>
          </p:cNvSpPr>
          <p:nvPr/>
        </p:nvSpPr>
        <p:spPr bwMode="auto">
          <a:xfrm>
            <a:off x="2136775" y="2139950"/>
            <a:ext cx="6683375" cy="4667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string substr ( string str, int start [, int length])   </a:t>
            </a:r>
          </a:p>
        </p:txBody>
      </p:sp>
      <p:pic>
        <p:nvPicPr>
          <p:cNvPr id="19463"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86055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4" name="TextBox 11"/>
          <p:cNvSpPr>
            <a:spLocks noChangeArrowheads="1"/>
          </p:cNvSpPr>
          <p:nvPr/>
        </p:nvSpPr>
        <p:spPr bwMode="auto">
          <a:xfrm>
            <a:off x="1168400" y="2152650"/>
            <a:ext cx="593725"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19465" name="Picture 9" descr="2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70150" y="2824163"/>
            <a:ext cx="3541713" cy="154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1097372"/>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464"/>
                                        </p:tgtEl>
                                        <p:attrNameLst>
                                          <p:attrName>style.visibility</p:attrName>
                                        </p:attrNameLst>
                                      </p:cBhvr>
                                      <p:to>
                                        <p:strVal val="visible"/>
                                      </p:to>
                                    </p:set>
                                    <p:animEffect filter="wipe(left)">
                                      <p:cBhvr>
                                        <p:cTn id="7" dur="500"/>
                                        <p:tgtEl>
                                          <p:spTgt spid="19464"/>
                                        </p:tgtEl>
                                      </p:cBhvr>
                                    </p:animEffect>
                                  </p:childTnLst>
                                </p:cTn>
                              </p:par>
                              <p:par>
                                <p:cTn id="8" presetID="22" presetClass="entr" presetSubtype="8" fill="hold" nodeType="withEffect">
                                  <p:stCondLst>
                                    <p:cond delay="0"/>
                                  </p:stCondLst>
                                  <p:childTnLst>
                                    <p:set>
                                      <p:cBhvr>
                                        <p:cTn id="9" dur="1" fill="hold">
                                          <p:stCondLst>
                                            <p:cond delay="0"/>
                                          </p:stCondLst>
                                        </p:cTn>
                                        <p:tgtEl>
                                          <p:spTgt spid="19463"/>
                                        </p:tgtEl>
                                        <p:attrNameLst>
                                          <p:attrName>style.visibility</p:attrName>
                                        </p:attrNameLst>
                                      </p:cBhvr>
                                      <p:to>
                                        <p:strVal val="visible"/>
                                      </p:to>
                                    </p:set>
                                    <p:animEffect filter="wipe(left)">
                                      <p:cBhvr>
                                        <p:cTn id="10" dur="500"/>
                                        <p:tgtEl>
                                          <p:spTgt spid="19463"/>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9462"/>
                                        </p:tgtEl>
                                        <p:attrNameLst>
                                          <p:attrName>style.visibility</p:attrName>
                                        </p:attrNameLst>
                                      </p:cBhvr>
                                      <p:to>
                                        <p:strVal val="visible"/>
                                      </p:to>
                                    </p:set>
                                    <p:animEffect filter="wipe(left)">
                                      <p:cBhvr>
                                        <p:cTn id="13" dur="500"/>
                                        <p:tgtEl>
                                          <p:spTgt spid="19462"/>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nodeType="clickEffect">
                                  <p:stCondLst>
                                    <p:cond delay="0"/>
                                  </p:stCondLst>
                                  <p:childTnLst>
                                    <p:set>
                                      <p:cBhvr>
                                        <p:cTn id="17" dur="1" fill="hold">
                                          <p:stCondLst>
                                            <p:cond delay="0"/>
                                          </p:stCondLst>
                                        </p:cTn>
                                        <p:tgtEl>
                                          <p:spTgt spid="19465"/>
                                        </p:tgtEl>
                                        <p:attrNameLst>
                                          <p:attrName>style.visibility</p:attrName>
                                        </p:attrNameLst>
                                      </p:cBhvr>
                                      <p:to>
                                        <p:strVal val="visible"/>
                                      </p:to>
                                    </p:set>
                                    <p:animEffect transition="in" filter="blinds(horizontal)">
                                      <p:cBhvr>
                                        <p:cTn id="18" dur="500"/>
                                        <p:tgtEl>
                                          <p:spTgt spid="194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2" grpId="0" bldLvl="0" animBg="1"/>
      <p:bldP spid="19464" grpId="0" bldLvl="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Rectangle 9"/>
          <p:cNvSpPr>
            <a:spLocks noChangeArrowheads="1"/>
          </p:cNvSpPr>
          <p:nvPr/>
        </p:nvSpPr>
        <p:spPr bwMode="auto">
          <a:xfrm>
            <a:off x="819150" y="663575"/>
            <a:ext cx="3070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截取字符串</a:t>
            </a:r>
          </a:p>
        </p:txBody>
      </p:sp>
      <p:sp>
        <p:nvSpPr>
          <p:cNvPr id="19460" name="Rectangle 2"/>
          <p:cNvSpPr>
            <a:spLocks noChangeArrowheads="1"/>
          </p:cNvSpPr>
          <p:nvPr/>
        </p:nvSpPr>
        <p:spPr bwMode="auto">
          <a:xfrm>
            <a:off x="215900" y="133350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mb_substr()函数</a:t>
            </a:r>
          </a:p>
        </p:txBody>
      </p:sp>
      <p:sp>
        <p:nvSpPr>
          <p:cNvPr id="20485" name="AutoShape 3"/>
          <p:cNvSpPr>
            <a:spLocks noChangeArrowheads="1"/>
          </p:cNvSpPr>
          <p:nvPr/>
        </p:nvSpPr>
        <p:spPr bwMode="auto">
          <a:xfrm>
            <a:off x="755650" y="2957513"/>
            <a:ext cx="7797800" cy="469900"/>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string mb_substr ( string str, int start [, int length [, string encoding]] )</a:t>
            </a:r>
          </a:p>
        </p:txBody>
      </p:sp>
      <p:pic>
        <p:nvPicPr>
          <p:cNvPr id="20486"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0" y="195897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7" name="TextBox 11"/>
          <p:cNvSpPr>
            <a:spLocks noChangeArrowheads="1"/>
          </p:cNvSpPr>
          <p:nvPr/>
        </p:nvSpPr>
        <p:spPr bwMode="auto">
          <a:xfrm>
            <a:off x="954088" y="2251075"/>
            <a:ext cx="593725"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19464" name="图片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038" y="1257300"/>
            <a:ext cx="669925"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0057258"/>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487"/>
                                        </p:tgtEl>
                                        <p:attrNameLst>
                                          <p:attrName>style.visibility</p:attrName>
                                        </p:attrNameLst>
                                      </p:cBhvr>
                                      <p:to>
                                        <p:strVal val="visible"/>
                                      </p:to>
                                    </p:set>
                                    <p:animEffect filter="wipe(left)">
                                      <p:cBhvr>
                                        <p:cTn id="7" dur="500"/>
                                        <p:tgtEl>
                                          <p:spTgt spid="20487"/>
                                        </p:tgtEl>
                                      </p:cBhvr>
                                    </p:animEffect>
                                  </p:childTnLst>
                                </p:cTn>
                              </p:par>
                              <p:par>
                                <p:cTn id="8" presetID="22" presetClass="entr" presetSubtype="8" fill="hold" nodeType="withEffect">
                                  <p:stCondLst>
                                    <p:cond delay="0"/>
                                  </p:stCondLst>
                                  <p:childTnLst>
                                    <p:set>
                                      <p:cBhvr>
                                        <p:cTn id="9" dur="1" fill="hold">
                                          <p:stCondLst>
                                            <p:cond delay="0"/>
                                          </p:stCondLst>
                                        </p:cTn>
                                        <p:tgtEl>
                                          <p:spTgt spid="20486"/>
                                        </p:tgtEl>
                                        <p:attrNameLst>
                                          <p:attrName>style.visibility</p:attrName>
                                        </p:attrNameLst>
                                      </p:cBhvr>
                                      <p:to>
                                        <p:strVal val="visible"/>
                                      </p:to>
                                    </p:set>
                                    <p:animEffect filter="wipe(left)">
                                      <p:cBhvr>
                                        <p:cTn id="10" dur="500"/>
                                        <p:tgtEl>
                                          <p:spTgt spid="2048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485"/>
                                        </p:tgtEl>
                                        <p:attrNameLst>
                                          <p:attrName>style.visibility</p:attrName>
                                        </p:attrNameLst>
                                      </p:cBhvr>
                                      <p:to>
                                        <p:strVal val="visible"/>
                                      </p:to>
                                    </p:set>
                                    <p:animEffect filter="wipe(left)">
                                      <p:cBhvr>
                                        <p:cTn id="13" dur="500"/>
                                        <p:tgtEl>
                                          <p:spTgt spid="204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bldLvl="0" animBg="1"/>
      <p:bldP spid="20487" grpId="0" bldLvl="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比较字符串</a:t>
            </a:r>
          </a:p>
        </p:txBody>
      </p:sp>
      <p:sp>
        <p:nvSpPr>
          <p:cNvPr id="21508" name="Rectangle 2"/>
          <p:cNvSpPr>
            <a:spLocks noChangeArrowheads="1"/>
          </p:cNvSpPr>
          <p:nvPr/>
        </p:nvSpPr>
        <p:spPr bwMode="auto">
          <a:xfrm>
            <a:off x="142875" y="1450975"/>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按字节比较</a:t>
            </a:r>
          </a:p>
        </p:txBody>
      </p:sp>
      <p:pic>
        <p:nvPicPr>
          <p:cNvPr id="21509" name="图片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263" y="1355725"/>
            <a:ext cx="6731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AutoShape 3"/>
          <p:cNvSpPr>
            <a:spLocks noChangeArrowheads="1"/>
          </p:cNvSpPr>
          <p:nvPr/>
        </p:nvSpPr>
        <p:spPr bwMode="auto">
          <a:xfrm>
            <a:off x="2819400" y="3149600"/>
            <a:ext cx="4092575" cy="4667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int strcmp (string str1, string str2))</a:t>
            </a:r>
          </a:p>
        </p:txBody>
      </p:sp>
      <p:pic>
        <p:nvPicPr>
          <p:cNvPr id="21511"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7025" y="2868613"/>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2" name="TextBox 11"/>
          <p:cNvSpPr>
            <a:spLocks noChangeArrowheads="1"/>
          </p:cNvSpPr>
          <p:nvPr/>
        </p:nvSpPr>
        <p:spPr bwMode="auto">
          <a:xfrm>
            <a:off x="1851025" y="3160713"/>
            <a:ext cx="593725"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21513" name="Rectangle 9"/>
          <p:cNvSpPr>
            <a:spLocks noChangeArrowheads="1"/>
          </p:cNvSpPr>
          <p:nvPr/>
        </p:nvSpPr>
        <p:spPr bwMode="auto">
          <a:xfrm>
            <a:off x="466725" y="2220913"/>
            <a:ext cx="80295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t>strcmp()函数和strcasecmp ()函数都可以实现对字符串进行按字节的比较。</a:t>
            </a:r>
          </a:p>
        </p:txBody>
      </p:sp>
    </p:spTree>
    <p:extLst>
      <p:ext uri="{BB962C8B-B14F-4D97-AF65-F5344CB8AC3E}">
        <p14:creationId xmlns:p14="http://schemas.microsoft.com/office/powerpoint/2010/main" val="1138926576"/>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508"/>
                                        </p:tgtEl>
                                        <p:attrNameLst>
                                          <p:attrName>style.visibility</p:attrName>
                                        </p:attrNameLst>
                                      </p:cBhvr>
                                      <p:to>
                                        <p:strVal val="visible"/>
                                      </p:to>
                                    </p:set>
                                    <p:animEffect transition="in" filter="blinds(horizontal)">
                                      <p:cBhvr>
                                        <p:cTn id="7" dur="500"/>
                                        <p:tgtEl>
                                          <p:spTgt spid="21508"/>
                                        </p:tgtEl>
                                      </p:cBhvr>
                                    </p:animEffect>
                                  </p:childTnLst>
                                </p:cTn>
                              </p:par>
                              <p:par>
                                <p:cTn id="8" presetID="3" presetClass="entr" presetSubtype="10" fill="hold" nodeType="withEffect">
                                  <p:stCondLst>
                                    <p:cond delay="0"/>
                                  </p:stCondLst>
                                  <p:childTnLst>
                                    <p:set>
                                      <p:cBhvr>
                                        <p:cTn id="9" dur="1" fill="hold">
                                          <p:stCondLst>
                                            <p:cond delay="0"/>
                                          </p:stCondLst>
                                        </p:cTn>
                                        <p:tgtEl>
                                          <p:spTgt spid="21509"/>
                                        </p:tgtEl>
                                        <p:attrNameLst>
                                          <p:attrName>style.visibility</p:attrName>
                                        </p:attrNameLst>
                                      </p:cBhvr>
                                      <p:to>
                                        <p:strVal val="visible"/>
                                      </p:to>
                                    </p:set>
                                    <p:animEffect transition="in" filter="blinds(horizontal)">
                                      <p:cBhvr>
                                        <p:cTn id="10" dur="500"/>
                                        <p:tgtEl>
                                          <p:spTgt spid="2150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1513"/>
                                        </p:tgtEl>
                                        <p:attrNameLst>
                                          <p:attrName>style.visibility</p:attrName>
                                        </p:attrNameLst>
                                      </p:cBhvr>
                                      <p:to>
                                        <p:strVal val="visible"/>
                                      </p:to>
                                    </p:set>
                                    <p:animEffect transition="in" filter="blinds(horizontal)">
                                      <p:cBhvr>
                                        <p:cTn id="13" dur="500"/>
                                        <p:tgtEl>
                                          <p:spTgt spid="21513"/>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1512"/>
                                        </p:tgtEl>
                                        <p:attrNameLst>
                                          <p:attrName>style.visibility</p:attrName>
                                        </p:attrNameLst>
                                      </p:cBhvr>
                                      <p:to>
                                        <p:strVal val="visible"/>
                                      </p:to>
                                    </p:set>
                                    <p:animEffect filter="wipe(left)">
                                      <p:cBhvr>
                                        <p:cTn id="18" dur="500"/>
                                        <p:tgtEl>
                                          <p:spTgt spid="21512"/>
                                        </p:tgtEl>
                                      </p:cBhvr>
                                    </p:animEffect>
                                  </p:childTnLst>
                                </p:cTn>
                              </p:par>
                              <p:par>
                                <p:cTn id="19" presetID="22" presetClass="entr" presetSubtype="8" fill="hold" nodeType="withEffect">
                                  <p:stCondLst>
                                    <p:cond delay="0"/>
                                  </p:stCondLst>
                                  <p:childTnLst>
                                    <p:set>
                                      <p:cBhvr>
                                        <p:cTn id="20" dur="1" fill="hold">
                                          <p:stCondLst>
                                            <p:cond delay="0"/>
                                          </p:stCondLst>
                                        </p:cTn>
                                        <p:tgtEl>
                                          <p:spTgt spid="21511"/>
                                        </p:tgtEl>
                                        <p:attrNameLst>
                                          <p:attrName>style.visibility</p:attrName>
                                        </p:attrNameLst>
                                      </p:cBhvr>
                                      <p:to>
                                        <p:strVal val="visible"/>
                                      </p:to>
                                    </p:set>
                                    <p:animEffect filter="wipe(left)">
                                      <p:cBhvr>
                                        <p:cTn id="21" dur="500"/>
                                        <p:tgtEl>
                                          <p:spTgt spid="21511"/>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1510"/>
                                        </p:tgtEl>
                                        <p:attrNameLst>
                                          <p:attrName>style.visibility</p:attrName>
                                        </p:attrNameLst>
                                      </p:cBhvr>
                                      <p:to>
                                        <p:strVal val="visible"/>
                                      </p:to>
                                    </p:set>
                                    <p:animEffect filter="wipe(left)">
                                      <p:cBhvr>
                                        <p:cTn id="24" dur="500"/>
                                        <p:tgtEl>
                                          <p:spTgt spid="215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p:bldP spid="21510" grpId="0" bldLvl="0" animBg="1"/>
      <p:bldP spid="21512" grpId="0" bldLvl="0"/>
      <p:bldP spid="2151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9"/>
          <p:cNvSpPr>
            <a:spLocks noChangeArrowheads="1"/>
          </p:cNvSpPr>
          <p:nvPr/>
        </p:nvSpPr>
        <p:spPr bwMode="auto">
          <a:xfrm>
            <a:off x="819150" y="663575"/>
            <a:ext cx="3070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比较字符串</a:t>
            </a:r>
          </a:p>
        </p:txBody>
      </p:sp>
      <p:sp>
        <p:nvSpPr>
          <p:cNvPr id="21508" name="Rectangle 2"/>
          <p:cNvSpPr>
            <a:spLocks noChangeArrowheads="1"/>
          </p:cNvSpPr>
          <p:nvPr/>
        </p:nvSpPr>
        <p:spPr bwMode="auto">
          <a:xfrm>
            <a:off x="215900" y="133350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按自然排序法比较</a:t>
            </a:r>
          </a:p>
        </p:txBody>
      </p:sp>
      <p:sp>
        <p:nvSpPr>
          <p:cNvPr id="22533" name="AutoShape 3"/>
          <p:cNvSpPr>
            <a:spLocks noChangeArrowheads="1"/>
          </p:cNvSpPr>
          <p:nvPr/>
        </p:nvSpPr>
        <p:spPr bwMode="auto">
          <a:xfrm>
            <a:off x="1908175" y="2968625"/>
            <a:ext cx="4464050"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zh-CN" sz="1800" b="1">
                <a:latin typeface="Arial" panose="020B0604020202020204" pitchFamily="34" charset="0"/>
                <a:ea typeface="黑体" panose="02010609060101010101" pitchFamily="49" charset="-122"/>
                <a:sym typeface="Arial" panose="020B0604020202020204" pitchFamily="34" charset="0"/>
              </a:rPr>
              <a:t>int strnatcmp ( string str1, string str2)</a:t>
            </a:r>
          </a:p>
        </p:txBody>
      </p:sp>
      <p:pic>
        <p:nvPicPr>
          <p:cNvPr id="22534"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0" y="2652713"/>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5" name="TextBox 11"/>
          <p:cNvSpPr>
            <a:spLocks noChangeArrowheads="1"/>
          </p:cNvSpPr>
          <p:nvPr/>
        </p:nvSpPr>
        <p:spPr bwMode="auto">
          <a:xfrm>
            <a:off x="954088" y="2944813"/>
            <a:ext cx="600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21512" name="图片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038" y="1257300"/>
            <a:ext cx="669925"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3" name="Rectangle 9"/>
          <p:cNvSpPr>
            <a:spLocks noChangeArrowheads="1"/>
          </p:cNvSpPr>
          <p:nvPr/>
        </p:nvSpPr>
        <p:spPr bwMode="auto">
          <a:xfrm>
            <a:off x="612775" y="2060575"/>
            <a:ext cx="76676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t>按照自然排序法进行字符串比较是通过strnatcmp()函数来实现的。</a:t>
            </a:r>
          </a:p>
        </p:txBody>
      </p:sp>
      <p:sp>
        <p:nvSpPr>
          <p:cNvPr id="22538" name="AutoShape 5"/>
          <p:cNvSpPr>
            <a:spLocks noChangeArrowheads="1"/>
          </p:cNvSpPr>
          <p:nvPr/>
        </p:nvSpPr>
        <p:spPr bwMode="auto">
          <a:xfrm>
            <a:off x="2016125" y="3943350"/>
            <a:ext cx="5940425" cy="538163"/>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latin typeface="Times New Roman" panose="02020603050405020304" pitchFamily="18" charset="0"/>
                <a:ea typeface="方正书宋简体" pitchFamily="1" charset="-122"/>
              </a:rPr>
              <a:t>     在自然排序法中，2比10小。在计算机序列当中，10比2小，因为“10”中</a:t>
            </a:r>
          </a:p>
          <a:p>
            <a:pPr eaLnBrk="1" hangingPunct="1">
              <a:spcBef>
                <a:spcPct val="0"/>
              </a:spcBef>
              <a:buFontTx/>
              <a:buNone/>
            </a:pPr>
            <a:r>
              <a:rPr lang="zh-CN" altLang="en-US" sz="1400">
                <a:latin typeface="Times New Roman" panose="02020603050405020304" pitchFamily="18" charset="0"/>
                <a:ea typeface="方正书宋简体" pitchFamily="1" charset="-122"/>
              </a:rPr>
              <a:t>的第一个数字是“1”，它小于2。</a:t>
            </a:r>
          </a:p>
        </p:txBody>
      </p:sp>
      <p:pic>
        <p:nvPicPr>
          <p:cNvPr id="22539"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088" y="368935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0" name="TextBox 11"/>
          <p:cNvSpPr>
            <a:spLocks noChangeArrowheads="1"/>
          </p:cNvSpPr>
          <p:nvPr/>
        </p:nvSpPr>
        <p:spPr bwMode="auto">
          <a:xfrm>
            <a:off x="1082675" y="3981450"/>
            <a:ext cx="5953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注意</a:t>
            </a:r>
          </a:p>
        </p:txBody>
      </p:sp>
    </p:spTree>
    <p:extLst>
      <p:ext uri="{BB962C8B-B14F-4D97-AF65-F5344CB8AC3E}">
        <p14:creationId xmlns:p14="http://schemas.microsoft.com/office/powerpoint/2010/main" val="355172473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535"/>
                                        </p:tgtEl>
                                        <p:attrNameLst>
                                          <p:attrName>style.visibility</p:attrName>
                                        </p:attrNameLst>
                                      </p:cBhvr>
                                      <p:to>
                                        <p:strVal val="visible"/>
                                      </p:to>
                                    </p:set>
                                    <p:animEffect filter="wipe(left)">
                                      <p:cBhvr>
                                        <p:cTn id="7" dur="500"/>
                                        <p:tgtEl>
                                          <p:spTgt spid="22535"/>
                                        </p:tgtEl>
                                      </p:cBhvr>
                                    </p:animEffect>
                                  </p:childTnLst>
                                </p:cTn>
                              </p:par>
                              <p:par>
                                <p:cTn id="8" presetID="22" presetClass="entr" presetSubtype="8" fill="hold" nodeType="withEffect">
                                  <p:stCondLst>
                                    <p:cond delay="0"/>
                                  </p:stCondLst>
                                  <p:childTnLst>
                                    <p:set>
                                      <p:cBhvr>
                                        <p:cTn id="9" dur="1" fill="hold">
                                          <p:stCondLst>
                                            <p:cond delay="0"/>
                                          </p:stCondLst>
                                        </p:cTn>
                                        <p:tgtEl>
                                          <p:spTgt spid="22534"/>
                                        </p:tgtEl>
                                        <p:attrNameLst>
                                          <p:attrName>style.visibility</p:attrName>
                                        </p:attrNameLst>
                                      </p:cBhvr>
                                      <p:to>
                                        <p:strVal val="visible"/>
                                      </p:to>
                                    </p:set>
                                    <p:animEffect filter="wipe(left)">
                                      <p:cBhvr>
                                        <p:cTn id="10" dur="500"/>
                                        <p:tgtEl>
                                          <p:spTgt spid="22534"/>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2533"/>
                                        </p:tgtEl>
                                        <p:attrNameLst>
                                          <p:attrName>style.visibility</p:attrName>
                                        </p:attrNameLst>
                                      </p:cBhvr>
                                      <p:to>
                                        <p:strVal val="visible"/>
                                      </p:to>
                                    </p:set>
                                    <p:animEffect filter="wipe(left)">
                                      <p:cBhvr>
                                        <p:cTn id="13" dur="500"/>
                                        <p:tgtEl>
                                          <p:spTgt spid="22533"/>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2540"/>
                                        </p:tgtEl>
                                        <p:attrNameLst>
                                          <p:attrName>style.visibility</p:attrName>
                                        </p:attrNameLst>
                                      </p:cBhvr>
                                      <p:to>
                                        <p:strVal val="visible"/>
                                      </p:to>
                                    </p:set>
                                    <p:animEffect filter="wipe(left)">
                                      <p:cBhvr>
                                        <p:cTn id="18" dur="500"/>
                                        <p:tgtEl>
                                          <p:spTgt spid="22540"/>
                                        </p:tgtEl>
                                      </p:cBhvr>
                                    </p:animEffect>
                                  </p:childTnLst>
                                </p:cTn>
                              </p:par>
                              <p:par>
                                <p:cTn id="19" presetID="22" presetClass="entr" presetSubtype="8" fill="hold" nodeType="withEffect">
                                  <p:stCondLst>
                                    <p:cond delay="0"/>
                                  </p:stCondLst>
                                  <p:childTnLst>
                                    <p:set>
                                      <p:cBhvr>
                                        <p:cTn id="20" dur="1" fill="hold">
                                          <p:stCondLst>
                                            <p:cond delay="0"/>
                                          </p:stCondLst>
                                        </p:cTn>
                                        <p:tgtEl>
                                          <p:spTgt spid="22539"/>
                                        </p:tgtEl>
                                        <p:attrNameLst>
                                          <p:attrName>style.visibility</p:attrName>
                                        </p:attrNameLst>
                                      </p:cBhvr>
                                      <p:to>
                                        <p:strVal val="visible"/>
                                      </p:to>
                                    </p:set>
                                    <p:animEffect filter="wipe(left)">
                                      <p:cBhvr>
                                        <p:cTn id="21" dur="500"/>
                                        <p:tgtEl>
                                          <p:spTgt spid="22539"/>
                                        </p:tgtEl>
                                      </p:cBhvr>
                                    </p:animEffect>
                                  </p:childTnLst>
                                </p:cTn>
                              </p:par>
                            </p:childTnLst>
                          </p:cTn>
                        </p:par>
                        <p:par>
                          <p:cTn id="22" fill="hold" nodeType="afterGroup">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22538"/>
                                        </p:tgtEl>
                                        <p:attrNameLst>
                                          <p:attrName>style.visibility</p:attrName>
                                        </p:attrNameLst>
                                      </p:cBhvr>
                                      <p:to>
                                        <p:strVal val="visible"/>
                                      </p:to>
                                    </p:set>
                                    <p:animEffect filter="wipe(left)">
                                      <p:cBhvr>
                                        <p:cTn id="25" dur="500"/>
                                        <p:tgtEl>
                                          <p:spTgt spid="225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bldLvl="0" animBg="1"/>
      <p:bldP spid="22535" grpId="0" bldLvl="0"/>
      <p:bldP spid="22538" grpId="0" bldLvl="0" animBg="1"/>
      <p:bldP spid="22540" grpId="0" bldLvl="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Rectangle 9"/>
          <p:cNvSpPr>
            <a:spLocks noChangeArrowheads="1"/>
          </p:cNvSpPr>
          <p:nvPr/>
        </p:nvSpPr>
        <p:spPr bwMode="auto">
          <a:xfrm>
            <a:off x="819150" y="663575"/>
            <a:ext cx="3070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比较字符串</a:t>
            </a:r>
          </a:p>
        </p:txBody>
      </p:sp>
      <p:sp>
        <p:nvSpPr>
          <p:cNvPr id="22532" name="Rectangle 2"/>
          <p:cNvSpPr>
            <a:spLocks noChangeArrowheads="1"/>
          </p:cNvSpPr>
          <p:nvPr/>
        </p:nvSpPr>
        <p:spPr bwMode="auto">
          <a:xfrm>
            <a:off x="215900" y="133350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指定从源字符串的位置比较</a:t>
            </a:r>
          </a:p>
        </p:txBody>
      </p:sp>
      <p:sp>
        <p:nvSpPr>
          <p:cNvPr id="23557" name="AutoShape 3"/>
          <p:cNvSpPr>
            <a:spLocks noChangeArrowheads="1"/>
          </p:cNvSpPr>
          <p:nvPr/>
        </p:nvSpPr>
        <p:spPr bwMode="auto">
          <a:xfrm>
            <a:off x="2482850" y="2924175"/>
            <a:ext cx="4681538"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zh-CN" sz="1800" b="1">
                <a:latin typeface="Arial" panose="020B0604020202020204" pitchFamily="34" charset="0"/>
                <a:ea typeface="黑体" panose="02010609060101010101" pitchFamily="49" charset="-122"/>
                <a:sym typeface="Arial" panose="020B0604020202020204" pitchFamily="34" charset="0"/>
              </a:rPr>
              <a:t>int strncmp(string str1,string str2,int len)</a:t>
            </a:r>
          </a:p>
        </p:txBody>
      </p:sp>
      <p:pic>
        <p:nvPicPr>
          <p:cNvPr id="23558"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3175" y="2608263"/>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9" name="TextBox 11"/>
          <p:cNvSpPr>
            <a:spLocks noChangeArrowheads="1"/>
          </p:cNvSpPr>
          <p:nvPr/>
        </p:nvSpPr>
        <p:spPr bwMode="auto">
          <a:xfrm>
            <a:off x="1528763" y="2900363"/>
            <a:ext cx="600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22536" name="Rectangle 8"/>
          <p:cNvSpPr>
            <a:spLocks noChangeArrowheads="1"/>
          </p:cNvSpPr>
          <p:nvPr/>
        </p:nvSpPr>
        <p:spPr bwMode="auto">
          <a:xfrm>
            <a:off x="612775" y="2060575"/>
            <a:ext cx="76676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t>strncmp()函数用来比较字符串中的前n个字符。</a:t>
            </a:r>
          </a:p>
        </p:txBody>
      </p:sp>
      <p:pic>
        <p:nvPicPr>
          <p:cNvPr id="22537" name="图片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7875" y="1225550"/>
            <a:ext cx="6604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4145405"/>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559"/>
                                        </p:tgtEl>
                                        <p:attrNameLst>
                                          <p:attrName>style.visibility</p:attrName>
                                        </p:attrNameLst>
                                      </p:cBhvr>
                                      <p:to>
                                        <p:strVal val="visible"/>
                                      </p:to>
                                    </p:set>
                                    <p:animEffect filter="wipe(left)">
                                      <p:cBhvr>
                                        <p:cTn id="7" dur="500"/>
                                        <p:tgtEl>
                                          <p:spTgt spid="23559"/>
                                        </p:tgtEl>
                                      </p:cBhvr>
                                    </p:animEffect>
                                  </p:childTnLst>
                                </p:cTn>
                              </p:par>
                              <p:par>
                                <p:cTn id="8" presetID="22" presetClass="entr" presetSubtype="8" fill="hold" nodeType="withEffect">
                                  <p:stCondLst>
                                    <p:cond delay="0"/>
                                  </p:stCondLst>
                                  <p:childTnLst>
                                    <p:set>
                                      <p:cBhvr>
                                        <p:cTn id="9" dur="1" fill="hold">
                                          <p:stCondLst>
                                            <p:cond delay="0"/>
                                          </p:stCondLst>
                                        </p:cTn>
                                        <p:tgtEl>
                                          <p:spTgt spid="23558"/>
                                        </p:tgtEl>
                                        <p:attrNameLst>
                                          <p:attrName>style.visibility</p:attrName>
                                        </p:attrNameLst>
                                      </p:cBhvr>
                                      <p:to>
                                        <p:strVal val="visible"/>
                                      </p:to>
                                    </p:set>
                                    <p:animEffect filter="wipe(left)">
                                      <p:cBhvr>
                                        <p:cTn id="10" dur="500"/>
                                        <p:tgtEl>
                                          <p:spTgt spid="23558"/>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3557"/>
                                        </p:tgtEl>
                                        <p:attrNameLst>
                                          <p:attrName>style.visibility</p:attrName>
                                        </p:attrNameLst>
                                      </p:cBhvr>
                                      <p:to>
                                        <p:strVal val="visible"/>
                                      </p:to>
                                    </p:set>
                                    <p:animEffect filter="wipe(left)">
                                      <p:cBhvr>
                                        <p:cTn id="13" dur="500"/>
                                        <p:tgtEl>
                                          <p:spTgt spid="235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bldLvl="0" animBg="1"/>
      <p:bldP spid="23559" grpId="0" bldLvl="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检索字符串</a:t>
            </a:r>
          </a:p>
        </p:txBody>
      </p:sp>
      <p:sp>
        <p:nvSpPr>
          <p:cNvPr id="23556" name="Rectangle 2"/>
          <p:cNvSpPr>
            <a:spLocks noChangeArrowheads="1"/>
          </p:cNvSpPr>
          <p:nvPr/>
        </p:nvSpPr>
        <p:spPr bwMode="auto">
          <a:xfrm>
            <a:off x="215900" y="133350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strstr()函数</a:t>
            </a:r>
          </a:p>
        </p:txBody>
      </p:sp>
      <p:pic>
        <p:nvPicPr>
          <p:cNvPr id="23557" name="图片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88" y="1238250"/>
            <a:ext cx="6731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AutoShape 3"/>
          <p:cNvSpPr>
            <a:spLocks noChangeArrowheads="1"/>
          </p:cNvSpPr>
          <p:nvPr/>
        </p:nvSpPr>
        <p:spPr bwMode="auto">
          <a:xfrm>
            <a:off x="2590800" y="2133600"/>
            <a:ext cx="4956175" cy="4667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string strstr (string haystack, string needle)</a:t>
            </a:r>
          </a:p>
        </p:txBody>
      </p:sp>
      <p:pic>
        <p:nvPicPr>
          <p:cNvPr id="24583"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8425" y="18510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4" name="TextBox 11"/>
          <p:cNvSpPr>
            <a:spLocks noChangeArrowheads="1"/>
          </p:cNvSpPr>
          <p:nvPr/>
        </p:nvSpPr>
        <p:spPr bwMode="auto">
          <a:xfrm>
            <a:off x="1622425" y="2143125"/>
            <a:ext cx="593725"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24585" name="AutoShape 5"/>
          <p:cNvSpPr>
            <a:spLocks noChangeArrowheads="1"/>
          </p:cNvSpPr>
          <p:nvPr/>
        </p:nvSpPr>
        <p:spPr bwMode="auto">
          <a:xfrm>
            <a:off x="2017713" y="3159125"/>
            <a:ext cx="6372225" cy="539750"/>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latin typeface="Times New Roman" panose="02020603050405020304" pitchFamily="18" charset="0"/>
                <a:ea typeface="方正书宋简体" pitchFamily="1" charset="-122"/>
              </a:rPr>
              <a:t>     本函数区分字母的大小写。如果不区分字母的大小写，可以使用stristr()函数。</a:t>
            </a:r>
          </a:p>
        </p:txBody>
      </p:sp>
      <p:pic>
        <p:nvPicPr>
          <p:cNvPr id="24586"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088" y="29051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7" name="TextBox 11"/>
          <p:cNvSpPr>
            <a:spLocks noChangeArrowheads="1"/>
          </p:cNvSpPr>
          <p:nvPr/>
        </p:nvSpPr>
        <p:spPr bwMode="auto">
          <a:xfrm>
            <a:off x="1082675" y="3197225"/>
            <a:ext cx="5953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注意</a:t>
            </a:r>
            <a:endParaRPr lang="zh-CN" altLang="en-US" sz="1800">
              <a:latin typeface="Arial" panose="020B0604020202020204" pitchFamily="34" charset="0"/>
            </a:endParaRPr>
          </a:p>
        </p:txBody>
      </p:sp>
    </p:spTree>
    <p:extLst>
      <p:ext uri="{BB962C8B-B14F-4D97-AF65-F5344CB8AC3E}">
        <p14:creationId xmlns:p14="http://schemas.microsoft.com/office/powerpoint/2010/main" val="2185709454"/>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4584"/>
                                        </p:tgtEl>
                                        <p:attrNameLst>
                                          <p:attrName>style.visibility</p:attrName>
                                        </p:attrNameLst>
                                      </p:cBhvr>
                                      <p:to>
                                        <p:strVal val="visible"/>
                                      </p:to>
                                    </p:set>
                                    <p:animEffect filter="wipe(left)">
                                      <p:cBhvr>
                                        <p:cTn id="7" dur="500"/>
                                        <p:tgtEl>
                                          <p:spTgt spid="24584"/>
                                        </p:tgtEl>
                                      </p:cBhvr>
                                    </p:animEffect>
                                  </p:childTnLst>
                                </p:cTn>
                              </p:par>
                              <p:par>
                                <p:cTn id="8" presetID="22" presetClass="entr" presetSubtype="8" fill="hold" nodeType="withEffect">
                                  <p:stCondLst>
                                    <p:cond delay="0"/>
                                  </p:stCondLst>
                                  <p:childTnLst>
                                    <p:set>
                                      <p:cBhvr>
                                        <p:cTn id="9" dur="1" fill="hold">
                                          <p:stCondLst>
                                            <p:cond delay="0"/>
                                          </p:stCondLst>
                                        </p:cTn>
                                        <p:tgtEl>
                                          <p:spTgt spid="24583"/>
                                        </p:tgtEl>
                                        <p:attrNameLst>
                                          <p:attrName>style.visibility</p:attrName>
                                        </p:attrNameLst>
                                      </p:cBhvr>
                                      <p:to>
                                        <p:strVal val="visible"/>
                                      </p:to>
                                    </p:set>
                                    <p:animEffect filter="wipe(left)">
                                      <p:cBhvr>
                                        <p:cTn id="10" dur="500"/>
                                        <p:tgtEl>
                                          <p:spTgt spid="24583"/>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4582"/>
                                        </p:tgtEl>
                                        <p:attrNameLst>
                                          <p:attrName>style.visibility</p:attrName>
                                        </p:attrNameLst>
                                      </p:cBhvr>
                                      <p:to>
                                        <p:strVal val="visible"/>
                                      </p:to>
                                    </p:set>
                                    <p:animEffect filter="wipe(left)">
                                      <p:cBhvr>
                                        <p:cTn id="13" dur="500"/>
                                        <p:tgtEl>
                                          <p:spTgt spid="24582"/>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4587"/>
                                        </p:tgtEl>
                                        <p:attrNameLst>
                                          <p:attrName>style.visibility</p:attrName>
                                        </p:attrNameLst>
                                      </p:cBhvr>
                                      <p:to>
                                        <p:strVal val="visible"/>
                                      </p:to>
                                    </p:set>
                                    <p:animEffect filter="wipe(left)">
                                      <p:cBhvr>
                                        <p:cTn id="18" dur="500"/>
                                        <p:tgtEl>
                                          <p:spTgt spid="24587"/>
                                        </p:tgtEl>
                                      </p:cBhvr>
                                    </p:animEffect>
                                  </p:childTnLst>
                                </p:cTn>
                              </p:par>
                              <p:par>
                                <p:cTn id="19" presetID="22" presetClass="entr" presetSubtype="8" fill="hold" nodeType="withEffect">
                                  <p:stCondLst>
                                    <p:cond delay="0"/>
                                  </p:stCondLst>
                                  <p:childTnLst>
                                    <p:set>
                                      <p:cBhvr>
                                        <p:cTn id="20" dur="1" fill="hold">
                                          <p:stCondLst>
                                            <p:cond delay="0"/>
                                          </p:stCondLst>
                                        </p:cTn>
                                        <p:tgtEl>
                                          <p:spTgt spid="24586"/>
                                        </p:tgtEl>
                                        <p:attrNameLst>
                                          <p:attrName>style.visibility</p:attrName>
                                        </p:attrNameLst>
                                      </p:cBhvr>
                                      <p:to>
                                        <p:strVal val="visible"/>
                                      </p:to>
                                    </p:set>
                                    <p:animEffect filter="wipe(left)">
                                      <p:cBhvr>
                                        <p:cTn id="21" dur="500"/>
                                        <p:tgtEl>
                                          <p:spTgt spid="24586"/>
                                        </p:tgtEl>
                                      </p:cBhvr>
                                    </p:animEffect>
                                  </p:childTnLst>
                                </p:cTn>
                              </p:par>
                            </p:childTnLst>
                          </p:cTn>
                        </p:par>
                        <p:par>
                          <p:cTn id="22" fill="hold" nodeType="afterGroup">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24585"/>
                                        </p:tgtEl>
                                        <p:attrNameLst>
                                          <p:attrName>style.visibility</p:attrName>
                                        </p:attrNameLst>
                                      </p:cBhvr>
                                      <p:to>
                                        <p:strVal val="visible"/>
                                      </p:to>
                                    </p:set>
                                    <p:animEffect filter="wipe(left)">
                                      <p:cBhvr>
                                        <p:cTn id="25" dur="500"/>
                                        <p:tgtEl>
                                          <p:spTgt spid="245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2" grpId="0" bldLvl="0" animBg="1"/>
      <p:bldP spid="24584" grpId="0" bldLvl="0"/>
      <p:bldP spid="24585" grpId="0" bldLvl="0" animBg="1"/>
      <p:bldP spid="24587" grpId="0" bldLvl="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Rectangle 9"/>
          <p:cNvSpPr>
            <a:spLocks noChangeArrowheads="1"/>
          </p:cNvSpPr>
          <p:nvPr/>
        </p:nvSpPr>
        <p:spPr bwMode="auto">
          <a:xfrm>
            <a:off x="819150" y="663575"/>
            <a:ext cx="3070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检索字符串</a:t>
            </a:r>
          </a:p>
        </p:txBody>
      </p:sp>
      <p:sp>
        <p:nvSpPr>
          <p:cNvPr id="24580" name="Rectangle 2"/>
          <p:cNvSpPr>
            <a:spLocks noChangeArrowheads="1"/>
          </p:cNvSpPr>
          <p:nvPr/>
        </p:nvSpPr>
        <p:spPr bwMode="auto">
          <a:xfrm>
            <a:off x="215900" y="1531938"/>
            <a:ext cx="500380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substr_count()函数</a:t>
            </a:r>
          </a:p>
        </p:txBody>
      </p:sp>
      <p:sp>
        <p:nvSpPr>
          <p:cNvPr id="25605" name="AutoShape 3"/>
          <p:cNvSpPr>
            <a:spLocks noChangeArrowheads="1"/>
          </p:cNvSpPr>
          <p:nvPr/>
        </p:nvSpPr>
        <p:spPr bwMode="auto">
          <a:xfrm>
            <a:off x="1908175" y="2563813"/>
            <a:ext cx="5329238"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int substr_count(string haystack,string needle)</a:t>
            </a:r>
          </a:p>
        </p:txBody>
      </p:sp>
      <p:pic>
        <p:nvPicPr>
          <p:cNvPr id="25606"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0" y="224790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7" name="TextBox 11"/>
          <p:cNvSpPr>
            <a:spLocks noChangeArrowheads="1"/>
          </p:cNvSpPr>
          <p:nvPr/>
        </p:nvSpPr>
        <p:spPr bwMode="auto">
          <a:xfrm>
            <a:off x="954088" y="2540000"/>
            <a:ext cx="593725"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24584" name="图片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038" y="1455738"/>
            <a:ext cx="669925"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9539169"/>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607"/>
                                        </p:tgtEl>
                                        <p:attrNameLst>
                                          <p:attrName>style.visibility</p:attrName>
                                        </p:attrNameLst>
                                      </p:cBhvr>
                                      <p:to>
                                        <p:strVal val="visible"/>
                                      </p:to>
                                    </p:set>
                                    <p:animEffect filter="wipe(left)">
                                      <p:cBhvr>
                                        <p:cTn id="7" dur="500"/>
                                        <p:tgtEl>
                                          <p:spTgt spid="25607"/>
                                        </p:tgtEl>
                                      </p:cBhvr>
                                    </p:animEffect>
                                  </p:childTnLst>
                                </p:cTn>
                              </p:par>
                              <p:par>
                                <p:cTn id="8" presetID="22" presetClass="entr" presetSubtype="8" fill="hold" nodeType="withEffect">
                                  <p:stCondLst>
                                    <p:cond delay="0"/>
                                  </p:stCondLst>
                                  <p:childTnLst>
                                    <p:set>
                                      <p:cBhvr>
                                        <p:cTn id="9" dur="1" fill="hold">
                                          <p:stCondLst>
                                            <p:cond delay="0"/>
                                          </p:stCondLst>
                                        </p:cTn>
                                        <p:tgtEl>
                                          <p:spTgt spid="25606"/>
                                        </p:tgtEl>
                                        <p:attrNameLst>
                                          <p:attrName>style.visibility</p:attrName>
                                        </p:attrNameLst>
                                      </p:cBhvr>
                                      <p:to>
                                        <p:strVal val="visible"/>
                                      </p:to>
                                    </p:set>
                                    <p:animEffect filter="wipe(left)">
                                      <p:cBhvr>
                                        <p:cTn id="10" dur="500"/>
                                        <p:tgtEl>
                                          <p:spTgt spid="2560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5605"/>
                                        </p:tgtEl>
                                        <p:attrNameLst>
                                          <p:attrName>style.visibility</p:attrName>
                                        </p:attrNameLst>
                                      </p:cBhvr>
                                      <p:to>
                                        <p:strVal val="visible"/>
                                      </p:to>
                                    </p:set>
                                    <p:animEffect filter="wipe(left)">
                                      <p:cBhvr>
                                        <p:cTn id="13" dur="500"/>
                                        <p:tgtEl>
                                          <p:spTgt spid="256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bldLvl="0" animBg="1"/>
      <p:bldP spid="25607"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9"/>
          <p:cNvSpPr>
            <a:spLocks noChangeArrowheads="1"/>
          </p:cNvSpPr>
          <p:nvPr/>
        </p:nvSpPr>
        <p:spPr bwMode="auto">
          <a:xfrm>
            <a:off x="781050" y="639763"/>
            <a:ext cx="5483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数组的类型</a:t>
            </a:r>
          </a:p>
        </p:txBody>
      </p:sp>
      <p:sp>
        <p:nvSpPr>
          <p:cNvPr id="8196" name="矩形 1"/>
          <p:cNvSpPr>
            <a:spLocks noChangeArrowheads="1"/>
          </p:cNvSpPr>
          <p:nvPr/>
        </p:nvSpPr>
        <p:spPr bwMode="auto">
          <a:xfrm>
            <a:off x="828675" y="1393825"/>
            <a:ext cx="76327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latin typeface="Times New Roman" panose="02020603050405020304" pitchFamily="18" charset="0"/>
                <a:ea typeface="方正书宋简体" pitchFamily="1" charset="-122"/>
                <a:sym typeface="Times New Roman" panose="02020603050405020304" pitchFamily="18" charset="0"/>
              </a:rPr>
              <a:t>        </a:t>
            </a:r>
            <a:r>
              <a:rPr lang="zh-CN" altLang="en-US" sz="1800">
                <a:latin typeface="Times New Roman" panose="02020603050405020304" pitchFamily="18" charset="0"/>
                <a:ea typeface="方正书宋简体" pitchFamily="1" charset="-122"/>
                <a:sym typeface="Times New Roman" panose="02020603050405020304" pitchFamily="18" charset="0"/>
              </a:rPr>
              <a:t>PHP中将数组分为</a:t>
            </a:r>
            <a:r>
              <a:rPr lang="zh-CN" altLang="en-US" sz="1800">
                <a:solidFill>
                  <a:srgbClr val="FF0000"/>
                </a:solidFill>
                <a:latin typeface="Times New Roman" panose="02020603050405020304" pitchFamily="18" charset="0"/>
                <a:ea typeface="方正书宋简体" pitchFamily="1" charset="-122"/>
                <a:sym typeface="Times New Roman" panose="02020603050405020304" pitchFamily="18" charset="0"/>
              </a:rPr>
              <a:t>一维数组、二维数组</a:t>
            </a:r>
            <a:r>
              <a:rPr lang="zh-CN" altLang="en-US" sz="1800">
                <a:latin typeface="Times New Roman" panose="02020603050405020304" pitchFamily="18" charset="0"/>
                <a:ea typeface="方正书宋简体" pitchFamily="1" charset="-122"/>
                <a:sym typeface="Times New Roman" panose="02020603050405020304" pitchFamily="18" charset="0"/>
              </a:rPr>
              <a:t>和多维数组，但是无论是一维还是多维，可以统一将数组分为两种：</a:t>
            </a:r>
            <a:r>
              <a:rPr lang="zh-CN" altLang="en-US" sz="1800">
                <a:solidFill>
                  <a:schemeClr val="hlink"/>
                </a:solidFill>
                <a:latin typeface="Times New Roman" panose="02020603050405020304" pitchFamily="18" charset="0"/>
                <a:ea typeface="方正书宋简体" pitchFamily="1" charset="-122"/>
                <a:sym typeface="Times New Roman" panose="02020603050405020304" pitchFamily="18" charset="0"/>
              </a:rPr>
              <a:t>数字索引数组</a:t>
            </a:r>
            <a:r>
              <a:rPr lang="zh-CN" altLang="en-US" sz="1800">
                <a:latin typeface="Times New Roman" panose="02020603050405020304" pitchFamily="18" charset="0"/>
                <a:ea typeface="方正书宋简体" pitchFamily="1" charset="-122"/>
                <a:sym typeface="Times New Roman" panose="02020603050405020304" pitchFamily="18" charset="0"/>
              </a:rPr>
              <a:t>（indexed array）和</a:t>
            </a:r>
            <a:r>
              <a:rPr lang="zh-CN" altLang="en-US" sz="1800">
                <a:solidFill>
                  <a:schemeClr val="hlink"/>
                </a:solidFill>
                <a:latin typeface="Times New Roman" panose="02020603050405020304" pitchFamily="18" charset="0"/>
                <a:ea typeface="方正书宋简体" pitchFamily="1" charset="-122"/>
                <a:sym typeface="Times New Roman" panose="02020603050405020304" pitchFamily="18" charset="0"/>
              </a:rPr>
              <a:t>关联数组</a:t>
            </a:r>
            <a:r>
              <a:rPr lang="zh-CN" altLang="en-US" sz="1800">
                <a:latin typeface="Times New Roman" panose="02020603050405020304" pitchFamily="18" charset="0"/>
                <a:ea typeface="方正书宋简体" pitchFamily="1" charset="-122"/>
                <a:sym typeface="Times New Roman" panose="02020603050405020304" pitchFamily="18" charset="0"/>
              </a:rPr>
              <a:t>（associative array）。</a:t>
            </a:r>
          </a:p>
        </p:txBody>
      </p:sp>
      <p:sp>
        <p:nvSpPr>
          <p:cNvPr id="9221" name="Rectangle 2"/>
          <p:cNvSpPr>
            <a:spLocks noChangeArrowheads="1"/>
          </p:cNvSpPr>
          <p:nvPr/>
        </p:nvSpPr>
        <p:spPr bwMode="auto">
          <a:xfrm>
            <a:off x="665163" y="2635250"/>
            <a:ext cx="45720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34290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spcBef>
                <a:spcPct val="0"/>
              </a:spcBef>
              <a:buClr>
                <a:srgbClr val="99CC00"/>
              </a:buClr>
              <a:buSzPct val="110000"/>
              <a:buFontTx/>
              <a:buNone/>
            </a:pPr>
            <a:r>
              <a:rPr lang="zh-CN" altLang="en-US" sz="2000">
                <a:latin typeface="Verdana" panose="020B0604030504040204" pitchFamily="34" charset="0"/>
                <a:sym typeface="Verdana" panose="020B0604030504040204" pitchFamily="34" charset="0"/>
              </a:rPr>
              <a:t>       数字索引数组</a:t>
            </a:r>
            <a:r>
              <a:rPr lang="zh-CN" altLang="en-US" sz="1800">
                <a:latin typeface="Arial" panose="020B0604020202020204" pitchFamily="34" charset="0"/>
                <a:sym typeface="Verdana" panose="020B0604030504040204" pitchFamily="34" charset="0"/>
              </a:rPr>
              <a:t> </a:t>
            </a:r>
          </a:p>
        </p:txBody>
      </p:sp>
      <p:pic>
        <p:nvPicPr>
          <p:cNvPr id="9222" name="图片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5525" y="2500313"/>
            <a:ext cx="6731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3" name="矩形 1"/>
          <p:cNvSpPr>
            <a:spLocks noChangeArrowheads="1"/>
          </p:cNvSpPr>
          <p:nvPr/>
        </p:nvSpPr>
        <p:spPr bwMode="auto">
          <a:xfrm>
            <a:off x="827088" y="3178175"/>
            <a:ext cx="76327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latin typeface="Times New Roman" panose="02020603050405020304" pitchFamily="18" charset="0"/>
                <a:ea typeface="方正书宋简体" pitchFamily="1" charset="-122"/>
                <a:sym typeface="Times New Roman" panose="02020603050405020304" pitchFamily="18" charset="0"/>
              </a:rPr>
              <a:t>        </a:t>
            </a:r>
            <a:r>
              <a:rPr lang="zh-CN" altLang="en-US" sz="1800">
                <a:latin typeface="Times New Roman" panose="02020603050405020304" pitchFamily="18" charset="0"/>
                <a:ea typeface="方正书宋简体" pitchFamily="1" charset="-122"/>
                <a:sym typeface="Times New Roman" panose="02020603050405020304" pitchFamily="18" charset="0"/>
              </a:rPr>
              <a:t>数字索引数组，下标（键名）由数字组成，默认从0开始。</a:t>
            </a:r>
          </a:p>
        </p:txBody>
      </p:sp>
      <p:sp>
        <p:nvSpPr>
          <p:cNvPr id="9224" name="AutoShape 4"/>
          <p:cNvSpPr>
            <a:spLocks noChangeArrowheads="1"/>
          </p:cNvSpPr>
          <p:nvPr/>
        </p:nvSpPr>
        <p:spPr bwMode="auto">
          <a:xfrm>
            <a:off x="1403350" y="3749675"/>
            <a:ext cx="6624638" cy="585788"/>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400"/>
              <a:t>$arr_int = array (0=&gt;"PHP入门与实战",1=&gt;"C#入门与实战",2=&gt;"VB入门与实战");</a:t>
            </a:r>
          </a:p>
          <a:p>
            <a:pPr eaLnBrk="1" hangingPunct="1">
              <a:spcBef>
                <a:spcPct val="0"/>
              </a:spcBef>
              <a:buFontTx/>
              <a:buNone/>
            </a:pPr>
            <a:r>
              <a:rPr lang="en-US" altLang="zh-CN" sz="1400"/>
              <a:t>Echo $arr_int;</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9222"/>
                                        </p:tgtEl>
                                        <p:attrNameLst>
                                          <p:attrName>style.visibility</p:attrName>
                                        </p:attrNameLst>
                                      </p:cBhvr>
                                      <p:to>
                                        <p:strVal val="visible"/>
                                      </p:to>
                                    </p:set>
                                    <p:animEffect filter="wipe(left)">
                                      <p:cBhvr>
                                        <p:cTn id="7" dur="500"/>
                                        <p:tgtEl>
                                          <p:spTgt spid="922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221"/>
                                        </p:tgtEl>
                                        <p:attrNameLst>
                                          <p:attrName>style.visibility</p:attrName>
                                        </p:attrNameLst>
                                      </p:cBhvr>
                                      <p:to>
                                        <p:strVal val="visible"/>
                                      </p:to>
                                    </p:set>
                                    <p:animEffect filter="wipe(left)">
                                      <p:cBhvr>
                                        <p:cTn id="10" dur="500"/>
                                        <p:tgtEl>
                                          <p:spTgt spid="9221"/>
                                        </p:tgtEl>
                                      </p:cBhvr>
                                    </p:animEffect>
                                  </p:childTnLst>
                                </p:cTn>
                              </p:par>
                            </p:childTnLst>
                          </p:cTn>
                        </p:par>
                        <p:par>
                          <p:cTn id="11" fill="hold" nodeType="afterGroup">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9223"/>
                                        </p:tgtEl>
                                        <p:attrNameLst>
                                          <p:attrName>style.visibility</p:attrName>
                                        </p:attrNameLst>
                                      </p:cBhvr>
                                      <p:to>
                                        <p:strVal val="visible"/>
                                      </p:to>
                                    </p:set>
                                    <p:animEffect transition="in" filter="wipe(left)">
                                      <p:cBhvr>
                                        <p:cTn id="14" dur="500"/>
                                        <p:tgtEl>
                                          <p:spTgt spid="922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9224"/>
                                        </p:tgtEl>
                                        <p:attrNameLst>
                                          <p:attrName>style.visibility</p:attrName>
                                        </p:attrNameLst>
                                      </p:cBhvr>
                                      <p:to>
                                        <p:strVal val="visible"/>
                                      </p:to>
                                    </p:set>
                                    <p:animEffect filter="wipe(left)">
                                      <p:cBhvr>
                                        <p:cTn id="19" dur="500"/>
                                        <p:tgtEl>
                                          <p:spTgt spid="92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bldLvl="0"/>
      <p:bldP spid="9223" grpId="0" bldLvl="0"/>
      <p:bldP spid="9224" grpId="0" bldLvl="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Rectangle 9"/>
          <p:cNvSpPr>
            <a:spLocks noChangeArrowheads="1"/>
          </p:cNvSpPr>
          <p:nvPr/>
        </p:nvSpPr>
        <p:spPr bwMode="auto">
          <a:xfrm>
            <a:off x="817563" y="663575"/>
            <a:ext cx="26019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替换字符串</a:t>
            </a:r>
          </a:p>
        </p:txBody>
      </p:sp>
      <p:sp>
        <p:nvSpPr>
          <p:cNvPr id="25604" name="Rectangle 2"/>
          <p:cNvSpPr>
            <a:spLocks noChangeArrowheads="1"/>
          </p:cNvSpPr>
          <p:nvPr/>
        </p:nvSpPr>
        <p:spPr bwMode="auto">
          <a:xfrm>
            <a:off x="215900" y="1514475"/>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str_ireplace()函数</a:t>
            </a:r>
          </a:p>
        </p:txBody>
      </p:sp>
      <p:pic>
        <p:nvPicPr>
          <p:cNvPr id="25605" name="图片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88" y="1419225"/>
            <a:ext cx="6731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0" name="AutoShape 3"/>
          <p:cNvSpPr>
            <a:spLocks noChangeArrowheads="1"/>
          </p:cNvSpPr>
          <p:nvPr/>
        </p:nvSpPr>
        <p:spPr bwMode="auto">
          <a:xfrm>
            <a:off x="2144713" y="2351088"/>
            <a:ext cx="5759450" cy="6842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mixed str_ireplace ( mixed search, mixed replace</a:t>
            </a:r>
          </a:p>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 mixed subject [, int &amp;count])</a:t>
            </a:r>
          </a:p>
        </p:txBody>
      </p:sp>
      <p:pic>
        <p:nvPicPr>
          <p:cNvPr id="26631"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8063" y="20669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2" name="TextBox 11"/>
          <p:cNvSpPr>
            <a:spLocks noChangeArrowheads="1"/>
          </p:cNvSpPr>
          <p:nvPr/>
        </p:nvSpPr>
        <p:spPr bwMode="auto">
          <a:xfrm>
            <a:off x="1262063" y="2359025"/>
            <a:ext cx="593725"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26633" name="AutoShape 5"/>
          <p:cNvSpPr>
            <a:spLocks noChangeArrowheads="1"/>
          </p:cNvSpPr>
          <p:nvPr/>
        </p:nvSpPr>
        <p:spPr bwMode="auto">
          <a:xfrm>
            <a:off x="2017713" y="3509963"/>
            <a:ext cx="6551612" cy="539750"/>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latin typeface="Times New Roman" panose="02020603050405020304" pitchFamily="18" charset="0"/>
                <a:ea typeface="方正书宋简体" pitchFamily="1" charset="-122"/>
              </a:rPr>
              <a:t>     本函数不区分大小写。如果需要对大小写加以区分，可以使用str_replace()函数。</a:t>
            </a:r>
          </a:p>
        </p:txBody>
      </p:sp>
      <p:pic>
        <p:nvPicPr>
          <p:cNvPr id="26634"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088" y="3255963"/>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5" name="TextBox 11"/>
          <p:cNvSpPr>
            <a:spLocks noChangeArrowheads="1"/>
          </p:cNvSpPr>
          <p:nvPr/>
        </p:nvSpPr>
        <p:spPr bwMode="auto">
          <a:xfrm>
            <a:off x="1082675" y="3548063"/>
            <a:ext cx="5953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注意</a:t>
            </a:r>
            <a:endParaRPr lang="zh-CN" altLang="en-US" sz="1800">
              <a:latin typeface="Arial" panose="020B0604020202020204" pitchFamily="34" charset="0"/>
            </a:endParaRPr>
          </a:p>
        </p:txBody>
      </p:sp>
    </p:spTree>
    <p:extLst>
      <p:ext uri="{BB962C8B-B14F-4D97-AF65-F5344CB8AC3E}">
        <p14:creationId xmlns:p14="http://schemas.microsoft.com/office/powerpoint/2010/main" val="1875949435"/>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6632"/>
                                        </p:tgtEl>
                                        <p:attrNameLst>
                                          <p:attrName>style.visibility</p:attrName>
                                        </p:attrNameLst>
                                      </p:cBhvr>
                                      <p:to>
                                        <p:strVal val="visible"/>
                                      </p:to>
                                    </p:set>
                                    <p:animEffect filter="wipe(left)">
                                      <p:cBhvr>
                                        <p:cTn id="7" dur="500"/>
                                        <p:tgtEl>
                                          <p:spTgt spid="26632"/>
                                        </p:tgtEl>
                                      </p:cBhvr>
                                    </p:animEffect>
                                  </p:childTnLst>
                                </p:cTn>
                              </p:par>
                              <p:par>
                                <p:cTn id="8" presetID="22" presetClass="entr" presetSubtype="8" fill="hold" nodeType="withEffect">
                                  <p:stCondLst>
                                    <p:cond delay="0"/>
                                  </p:stCondLst>
                                  <p:childTnLst>
                                    <p:set>
                                      <p:cBhvr>
                                        <p:cTn id="9" dur="1" fill="hold">
                                          <p:stCondLst>
                                            <p:cond delay="0"/>
                                          </p:stCondLst>
                                        </p:cTn>
                                        <p:tgtEl>
                                          <p:spTgt spid="26631"/>
                                        </p:tgtEl>
                                        <p:attrNameLst>
                                          <p:attrName>style.visibility</p:attrName>
                                        </p:attrNameLst>
                                      </p:cBhvr>
                                      <p:to>
                                        <p:strVal val="visible"/>
                                      </p:to>
                                    </p:set>
                                    <p:animEffect filter="wipe(left)">
                                      <p:cBhvr>
                                        <p:cTn id="10" dur="500"/>
                                        <p:tgtEl>
                                          <p:spTgt spid="2663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6630"/>
                                        </p:tgtEl>
                                        <p:attrNameLst>
                                          <p:attrName>style.visibility</p:attrName>
                                        </p:attrNameLst>
                                      </p:cBhvr>
                                      <p:to>
                                        <p:strVal val="visible"/>
                                      </p:to>
                                    </p:set>
                                    <p:animEffect filter="wipe(left)">
                                      <p:cBhvr>
                                        <p:cTn id="13" dur="500"/>
                                        <p:tgtEl>
                                          <p:spTgt spid="26630"/>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6635"/>
                                        </p:tgtEl>
                                        <p:attrNameLst>
                                          <p:attrName>style.visibility</p:attrName>
                                        </p:attrNameLst>
                                      </p:cBhvr>
                                      <p:to>
                                        <p:strVal val="visible"/>
                                      </p:to>
                                    </p:set>
                                    <p:animEffect filter="wipe(left)">
                                      <p:cBhvr>
                                        <p:cTn id="18" dur="500"/>
                                        <p:tgtEl>
                                          <p:spTgt spid="26635"/>
                                        </p:tgtEl>
                                      </p:cBhvr>
                                    </p:animEffect>
                                  </p:childTnLst>
                                </p:cTn>
                              </p:par>
                              <p:par>
                                <p:cTn id="19" presetID="22" presetClass="entr" presetSubtype="8" fill="hold" nodeType="withEffect">
                                  <p:stCondLst>
                                    <p:cond delay="0"/>
                                  </p:stCondLst>
                                  <p:childTnLst>
                                    <p:set>
                                      <p:cBhvr>
                                        <p:cTn id="20" dur="1" fill="hold">
                                          <p:stCondLst>
                                            <p:cond delay="0"/>
                                          </p:stCondLst>
                                        </p:cTn>
                                        <p:tgtEl>
                                          <p:spTgt spid="26634"/>
                                        </p:tgtEl>
                                        <p:attrNameLst>
                                          <p:attrName>style.visibility</p:attrName>
                                        </p:attrNameLst>
                                      </p:cBhvr>
                                      <p:to>
                                        <p:strVal val="visible"/>
                                      </p:to>
                                    </p:set>
                                    <p:animEffect filter="wipe(left)">
                                      <p:cBhvr>
                                        <p:cTn id="21" dur="500"/>
                                        <p:tgtEl>
                                          <p:spTgt spid="26634"/>
                                        </p:tgtEl>
                                      </p:cBhvr>
                                    </p:animEffect>
                                  </p:childTnLst>
                                </p:cTn>
                              </p:par>
                            </p:childTnLst>
                          </p:cTn>
                        </p:par>
                        <p:par>
                          <p:cTn id="22" fill="hold" nodeType="afterGroup">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26633"/>
                                        </p:tgtEl>
                                        <p:attrNameLst>
                                          <p:attrName>style.visibility</p:attrName>
                                        </p:attrNameLst>
                                      </p:cBhvr>
                                      <p:to>
                                        <p:strVal val="visible"/>
                                      </p:to>
                                    </p:set>
                                    <p:animEffect filter="wipe(left)">
                                      <p:cBhvr>
                                        <p:cTn id="25" dur="500"/>
                                        <p:tgtEl>
                                          <p:spTgt spid="266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0" grpId="0" bldLvl="0" animBg="1"/>
      <p:bldP spid="26632" grpId="0" bldLvl="0"/>
      <p:bldP spid="26633" grpId="0" bldLvl="0" animBg="1"/>
      <p:bldP spid="26635" grpId="0" bldLvl="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Rectangle 9"/>
          <p:cNvSpPr>
            <a:spLocks noChangeArrowheads="1"/>
          </p:cNvSpPr>
          <p:nvPr/>
        </p:nvSpPr>
        <p:spPr bwMode="auto">
          <a:xfrm>
            <a:off x="819150" y="663575"/>
            <a:ext cx="3070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替换字符串</a:t>
            </a:r>
          </a:p>
        </p:txBody>
      </p:sp>
      <p:sp>
        <p:nvSpPr>
          <p:cNvPr id="26628" name="Rectangle 2"/>
          <p:cNvSpPr>
            <a:spLocks noChangeArrowheads="1"/>
          </p:cNvSpPr>
          <p:nvPr/>
        </p:nvSpPr>
        <p:spPr bwMode="auto">
          <a:xfrm>
            <a:off x="215900" y="133350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substr_replace()函数</a:t>
            </a:r>
          </a:p>
        </p:txBody>
      </p:sp>
      <p:sp>
        <p:nvSpPr>
          <p:cNvPr id="27653" name="AutoShape 3"/>
          <p:cNvSpPr>
            <a:spLocks noChangeArrowheads="1"/>
          </p:cNvSpPr>
          <p:nvPr/>
        </p:nvSpPr>
        <p:spPr bwMode="auto">
          <a:xfrm>
            <a:off x="1714500" y="2309813"/>
            <a:ext cx="6983413"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string substr_replace(string str,string repl,int start,[int length])</a:t>
            </a:r>
          </a:p>
        </p:txBody>
      </p:sp>
      <p:pic>
        <p:nvPicPr>
          <p:cNvPr id="27654"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238" y="1995488"/>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5" name="TextBox 11"/>
          <p:cNvSpPr>
            <a:spLocks noChangeArrowheads="1"/>
          </p:cNvSpPr>
          <p:nvPr/>
        </p:nvSpPr>
        <p:spPr bwMode="auto">
          <a:xfrm>
            <a:off x="758825" y="2287588"/>
            <a:ext cx="593725"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26632" name="图片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038" y="1257300"/>
            <a:ext cx="669925"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7" name="AutoShape 5"/>
          <p:cNvSpPr>
            <a:spLocks noChangeArrowheads="1"/>
          </p:cNvSpPr>
          <p:nvPr/>
        </p:nvSpPr>
        <p:spPr bwMode="auto">
          <a:xfrm>
            <a:off x="2882900" y="3259138"/>
            <a:ext cx="4389438" cy="539750"/>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latin typeface="Times New Roman" panose="02020603050405020304" pitchFamily="18" charset="0"/>
                <a:ea typeface="方正书宋简体" pitchFamily="1" charset="-122"/>
              </a:rPr>
              <a:t>     如果参数start设置为负数，而参数length数值小于或</a:t>
            </a:r>
          </a:p>
          <a:p>
            <a:pPr eaLnBrk="1" hangingPunct="1">
              <a:spcBef>
                <a:spcPct val="0"/>
              </a:spcBef>
              <a:buFontTx/>
              <a:buNone/>
            </a:pPr>
            <a:r>
              <a:rPr lang="zh-CN" altLang="en-US" sz="1400">
                <a:latin typeface="Times New Roman" panose="02020603050405020304" pitchFamily="18" charset="0"/>
                <a:ea typeface="方正书宋简体" pitchFamily="1" charset="-122"/>
              </a:rPr>
              <a:t>等于start数值，那么length的值自动为0。</a:t>
            </a:r>
          </a:p>
        </p:txBody>
      </p:sp>
      <p:pic>
        <p:nvPicPr>
          <p:cNvPr id="27658"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0688" y="300355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9" name="TextBox 11"/>
          <p:cNvSpPr>
            <a:spLocks noChangeArrowheads="1"/>
          </p:cNvSpPr>
          <p:nvPr/>
        </p:nvSpPr>
        <p:spPr bwMode="auto">
          <a:xfrm>
            <a:off x="1946275" y="3295650"/>
            <a:ext cx="5937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说明</a:t>
            </a:r>
            <a:endParaRPr lang="zh-CN" altLang="en-US" sz="1800">
              <a:latin typeface="Arial" panose="020B0604020202020204" pitchFamily="34" charset="0"/>
            </a:endParaRPr>
          </a:p>
        </p:txBody>
      </p:sp>
    </p:spTree>
    <p:extLst>
      <p:ext uri="{BB962C8B-B14F-4D97-AF65-F5344CB8AC3E}">
        <p14:creationId xmlns:p14="http://schemas.microsoft.com/office/powerpoint/2010/main" val="1145147134"/>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655"/>
                                        </p:tgtEl>
                                        <p:attrNameLst>
                                          <p:attrName>style.visibility</p:attrName>
                                        </p:attrNameLst>
                                      </p:cBhvr>
                                      <p:to>
                                        <p:strVal val="visible"/>
                                      </p:to>
                                    </p:set>
                                    <p:animEffect filter="wipe(left)">
                                      <p:cBhvr>
                                        <p:cTn id="7" dur="500"/>
                                        <p:tgtEl>
                                          <p:spTgt spid="27655"/>
                                        </p:tgtEl>
                                      </p:cBhvr>
                                    </p:animEffect>
                                  </p:childTnLst>
                                </p:cTn>
                              </p:par>
                              <p:par>
                                <p:cTn id="8" presetID="22" presetClass="entr" presetSubtype="8" fill="hold" nodeType="withEffect">
                                  <p:stCondLst>
                                    <p:cond delay="0"/>
                                  </p:stCondLst>
                                  <p:childTnLst>
                                    <p:set>
                                      <p:cBhvr>
                                        <p:cTn id="9" dur="1" fill="hold">
                                          <p:stCondLst>
                                            <p:cond delay="0"/>
                                          </p:stCondLst>
                                        </p:cTn>
                                        <p:tgtEl>
                                          <p:spTgt spid="27654"/>
                                        </p:tgtEl>
                                        <p:attrNameLst>
                                          <p:attrName>style.visibility</p:attrName>
                                        </p:attrNameLst>
                                      </p:cBhvr>
                                      <p:to>
                                        <p:strVal val="visible"/>
                                      </p:to>
                                    </p:set>
                                    <p:animEffect filter="wipe(left)">
                                      <p:cBhvr>
                                        <p:cTn id="10" dur="500"/>
                                        <p:tgtEl>
                                          <p:spTgt spid="27654"/>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7653"/>
                                        </p:tgtEl>
                                        <p:attrNameLst>
                                          <p:attrName>style.visibility</p:attrName>
                                        </p:attrNameLst>
                                      </p:cBhvr>
                                      <p:to>
                                        <p:strVal val="visible"/>
                                      </p:to>
                                    </p:set>
                                    <p:animEffect filter="wipe(left)">
                                      <p:cBhvr>
                                        <p:cTn id="13" dur="500"/>
                                        <p:tgtEl>
                                          <p:spTgt spid="27653"/>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7659"/>
                                        </p:tgtEl>
                                        <p:attrNameLst>
                                          <p:attrName>style.visibility</p:attrName>
                                        </p:attrNameLst>
                                      </p:cBhvr>
                                      <p:to>
                                        <p:strVal val="visible"/>
                                      </p:to>
                                    </p:set>
                                    <p:animEffect filter="wipe(left)">
                                      <p:cBhvr>
                                        <p:cTn id="18" dur="500"/>
                                        <p:tgtEl>
                                          <p:spTgt spid="27659"/>
                                        </p:tgtEl>
                                      </p:cBhvr>
                                    </p:animEffect>
                                  </p:childTnLst>
                                </p:cTn>
                              </p:par>
                              <p:par>
                                <p:cTn id="19" presetID="22" presetClass="entr" presetSubtype="8" fill="hold" nodeType="withEffect">
                                  <p:stCondLst>
                                    <p:cond delay="0"/>
                                  </p:stCondLst>
                                  <p:childTnLst>
                                    <p:set>
                                      <p:cBhvr>
                                        <p:cTn id="20" dur="1" fill="hold">
                                          <p:stCondLst>
                                            <p:cond delay="0"/>
                                          </p:stCondLst>
                                        </p:cTn>
                                        <p:tgtEl>
                                          <p:spTgt spid="27658"/>
                                        </p:tgtEl>
                                        <p:attrNameLst>
                                          <p:attrName>style.visibility</p:attrName>
                                        </p:attrNameLst>
                                      </p:cBhvr>
                                      <p:to>
                                        <p:strVal val="visible"/>
                                      </p:to>
                                    </p:set>
                                    <p:animEffect filter="wipe(left)">
                                      <p:cBhvr>
                                        <p:cTn id="21" dur="500"/>
                                        <p:tgtEl>
                                          <p:spTgt spid="27658"/>
                                        </p:tgtEl>
                                      </p:cBhvr>
                                    </p:animEffect>
                                  </p:childTnLst>
                                </p:cTn>
                              </p:par>
                            </p:childTnLst>
                          </p:cTn>
                        </p:par>
                        <p:par>
                          <p:cTn id="22" fill="hold" nodeType="afterGroup">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27657"/>
                                        </p:tgtEl>
                                        <p:attrNameLst>
                                          <p:attrName>style.visibility</p:attrName>
                                        </p:attrNameLst>
                                      </p:cBhvr>
                                      <p:to>
                                        <p:strVal val="visible"/>
                                      </p:to>
                                    </p:set>
                                    <p:animEffect filter="wipe(left)">
                                      <p:cBhvr>
                                        <p:cTn id="25" dur="500"/>
                                        <p:tgtEl>
                                          <p:spTgt spid="276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3" grpId="0" bldLvl="0" animBg="1"/>
      <p:bldP spid="27655" grpId="0" bldLvl="0"/>
      <p:bldP spid="27657" grpId="0" bldLvl="0" animBg="1"/>
      <p:bldP spid="27659" grpId="0" bldLvl="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Rectangle 9"/>
          <p:cNvSpPr>
            <a:spLocks noChangeArrowheads="1"/>
          </p:cNvSpPr>
          <p:nvPr/>
        </p:nvSpPr>
        <p:spPr bwMode="auto">
          <a:xfrm>
            <a:off x="819150" y="665163"/>
            <a:ext cx="5229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去掉字符串首尾空格和特殊字符</a:t>
            </a:r>
          </a:p>
        </p:txBody>
      </p:sp>
      <p:sp>
        <p:nvSpPr>
          <p:cNvPr id="27652" name="Rectangle 2"/>
          <p:cNvSpPr>
            <a:spLocks noChangeArrowheads="1"/>
          </p:cNvSpPr>
          <p:nvPr/>
        </p:nvSpPr>
        <p:spPr bwMode="auto">
          <a:xfrm>
            <a:off x="215900" y="1687513"/>
            <a:ext cx="500380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ltrim()函数</a:t>
            </a:r>
          </a:p>
        </p:txBody>
      </p:sp>
      <p:pic>
        <p:nvPicPr>
          <p:cNvPr id="27653" name="图片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88" y="1592263"/>
            <a:ext cx="6731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AutoShape 3"/>
          <p:cNvSpPr>
            <a:spLocks noChangeArrowheads="1"/>
          </p:cNvSpPr>
          <p:nvPr/>
        </p:nvSpPr>
        <p:spPr bwMode="auto">
          <a:xfrm>
            <a:off x="2517775" y="2708275"/>
            <a:ext cx="4489450" cy="4667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string ltrim( string str [,string charlist]);</a:t>
            </a:r>
          </a:p>
        </p:txBody>
      </p:sp>
      <p:pic>
        <p:nvPicPr>
          <p:cNvPr id="28679"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2427288"/>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0" name="TextBox 11"/>
          <p:cNvSpPr>
            <a:spLocks noChangeArrowheads="1"/>
          </p:cNvSpPr>
          <p:nvPr/>
        </p:nvSpPr>
        <p:spPr bwMode="auto">
          <a:xfrm>
            <a:off x="1549400" y="2719388"/>
            <a:ext cx="600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Tree>
    <p:extLst>
      <p:ext uri="{BB962C8B-B14F-4D97-AF65-F5344CB8AC3E}">
        <p14:creationId xmlns:p14="http://schemas.microsoft.com/office/powerpoint/2010/main" val="21033832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680"/>
                                        </p:tgtEl>
                                        <p:attrNameLst>
                                          <p:attrName>style.visibility</p:attrName>
                                        </p:attrNameLst>
                                      </p:cBhvr>
                                      <p:to>
                                        <p:strVal val="visible"/>
                                      </p:to>
                                    </p:set>
                                    <p:animEffect filter="wipe(left)">
                                      <p:cBhvr>
                                        <p:cTn id="7" dur="500"/>
                                        <p:tgtEl>
                                          <p:spTgt spid="28680"/>
                                        </p:tgtEl>
                                      </p:cBhvr>
                                    </p:animEffect>
                                  </p:childTnLst>
                                </p:cTn>
                              </p:par>
                              <p:par>
                                <p:cTn id="8" presetID="22" presetClass="entr" presetSubtype="8" fill="hold" nodeType="withEffect">
                                  <p:stCondLst>
                                    <p:cond delay="0"/>
                                  </p:stCondLst>
                                  <p:childTnLst>
                                    <p:set>
                                      <p:cBhvr>
                                        <p:cTn id="9" dur="1" fill="hold">
                                          <p:stCondLst>
                                            <p:cond delay="0"/>
                                          </p:stCondLst>
                                        </p:cTn>
                                        <p:tgtEl>
                                          <p:spTgt spid="28679"/>
                                        </p:tgtEl>
                                        <p:attrNameLst>
                                          <p:attrName>style.visibility</p:attrName>
                                        </p:attrNameLst>
                                      </p:cBhvr>
                                      <p:to>
                                        <p:strVal val="visible"/>
                                      </p:to>
                                    </p:set>
                                    <p:animEffect filter="wipe(left)">
                                      <p:cBhvr>
                                        <p:cTn id="10" dur="500"/>
                                        <p:tgtEl>
                                          <p:spTgt spid="28679"/>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8678"/>
                                        </p:tgtEl>
                                        <p:attrNameLst>
                                          <p:attrName>style.visibility</p:attrName>
                                        </p:attrNameLst>
                                      </p:cBhvr>
                                      <p:to>
                                        <p:strVal val="visible"/>
                                      </p:to>
                                    </p:set>
                                    <p:animEffect filter="wipe(left)">
                                      <p:cBhvr>
                                        <p:cTn id="13" dur="500"/>
                                        <p:tgtEl>
                                          <p:spTgt spid="286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8" grpId="0" bldLvl="0" animBg="1"/>
      <p:bldP spid="28680" grpId="0" bldLvl="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Rectangle 9"/>
          <p:cNvSpPr>
            <a:spLocks noChangeArrowheads="1"/>
          </p:cNvSpPr>
          <p:nvPr/>
        </p:nvSpPr>
        <p:spPr bwMode="auto">
          <a:xfrm>
            <a:off x="819150" y="663575"/>
            <a:ext cx="5157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去掉字符串首尾空格和特殊字符</a:t>
            </a:r>
          </a:p>
        </p:txBody>
      </p:sp>
      <p:sp>
        <p:nvSpPr>
          <p:cNvPr id="28676" name="Rectangle 2"/>
          <p:cNvSpPr>
            <a:spLocks noChangeArrowheads="1"/>
          </p:cNvSpPr>
          <p:nvPr/>
        </p:nvSpPr>
        <p:spPr bwMode="auto">
          <a:xfrm>
            <a:off x="215900" y="173355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rtrim()函数</a:t>
            </a:r>
          </a:p>
        </p:txBody>
      </p:sp>
      <p:sp>
        <p:nvSpPr>
          <p:cNvPr id="29701" name="AutoShape 3"/>
          <p:cNvSpPr>
            <a:spLocks noChangeArrowheads="1"/>
          </p:cNvSpPr>
          <p:nvPr/>
        </p:nvSpPr>
        <p:spPr bwMode="auto">
          <a:xfrm>
            <a:off x="2484438" y="2779713"/>
            <a:ext cx="4464050"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String rtrim(string str [,string charlist]);</a:t>
            </a:r>
          </a:p>
        </p:txBody>
      </p:sp>
      <p:pic>
        <p:nvPicPr>
          <p:cNvPr id="29702"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4763" y="246380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3" name="TextBox 11"/>
          <p:cNvSpPr>
            <a:spLocks noChangeArrowheads="1"/>
          </p:cNvSpPr>
          <p:nvPr/>
        </p:nvSpPr>
        <p:spPr bwMode="auto">
          <a:xfrm>
            <a:off x="1530350" y="2755900"/>
            <a:ext cx="593725"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28680" name="图片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038" y="1657350"/>
            <a:ext cx="669925"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842375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703"/>
                                        </p:tgtEl>
                                        <p:attrNameLst>
                                          <p:attrName>style.visibility</p:attrName>
                                        </p:attrNameLst>
                                      </p:cBhvr>
                                      <p:to>
                                        <p:strVal val="visible"/>
                                      </p:to>
                                    </p:set>
                                    <p:animEffect filter="wipe(left)">
                                      <p:cBhvr>
                                        <p:cTn id="7" dur="500"/>
                                        <p:tgtEl>
                                          <p:spTgt spid="29703"/>
                                        </p:tgtEl>
                                      </p:cBhvr>
                                    </p:animEffect>
                                  </p:childTnLst>
                                </p:cTn>
                              </p:par>
                              <p:par>
                                <p:cTn id="8" presetID="22" presetClass="entr" presetSubtype="8" fill="hold" nodeType="withEffect">
                                  <p:stCondLst>
                                    <p:cond delay="0"/>
                                  </p:stCondLst>
                                  <p:childTnLst>
                                    <p:set>
                                      <p:cBhvr>
                                        <p:cTn id="9" dur="1" fill="hold">
                                          <p:stCondLst>
                                            <p:cond delay="0"/>
                                          </p:stCondLst>
                                        </p:cTn>
                                        <p:tgtEl>
                                          <p:spTgt spid="29702"/>
                                        </p:tgtEl>
                                        <p:attrNameLst>
                                          <p:attrName>style.visibility</p:attrName>
                                        </p:attrNameLst>
                                      </p:cBhvr>
                                      <p:to>
                                        <p:strVal val="visible"/>
                                      </p:to>
                                    </p:set>
                                    <p:animEffect filter="wipe(left)">
                                      <p:cBhvr>
                                        <p:cTn id="10" dur="500"/>
                                        <p:tgtEl>
                                          <p:spTgt spid="2970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9701"/>
                                        </p:tgtEl>
                                        <p:attrNameLst>
                                          <p:attrName>style.visibility</p:attrName>
                                        </p:attrNameLst>
                                      </p:cBhvr>
                                      <p:to>
                                        <p:strVal val="visible"/>
                                      </p:to>
                                    </p:set>
                                    <p:animEffect filter="wipe(left)">
                                      <p:cBhvr>
                                        <p:cTn id="13" dur="500"/>
                                        <p:tgtEl>
                                          <p:spTgt spid="297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1" grpId="0" bldLvl="0" animBg="1"/>
      <p:bldP spid="29703" grpId="0" bldLvl="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Rectangle 9"/>
          <p:cNvSpPr>
            <a:spLocks noChangeArrowheads="1"/>
          </p:cNvSpPr>
          <p:nvPr/>
        </p:nvSpPr>
        <p:spPr bwMode="auto">
          <a:xfrm>
            <a:off x="819150" y="663575"/>
            <a:ext cx="54451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去掉字符串首尾空格和特殊字符</a:t>
            </a:r>
          </a:p>
        </p:txBody>
      </p:sp>
      <p:sp>
        <p:nvSpPr>
          <p:cNvPr id="29700" name="Rectangle 2"/>
          <p:cNvSpPr>
            <a:spLocks noChangeArrowheads="1"/>
          </p:cNvSpPr>
          <p:nvPr/>
        </p:nvSpPr>
        <p:spPr bwMode="auto">
          <a:xfrm>
            <a:off x="215900" y="170815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trim()函数</a:t>
            </a:r>
          </a:p>
        </p:txBody>
      </p:sp>
      <p:sp>
        <p:nvSpPr>
          <p:cNvPr id="30725" name="AutoShape 3"/>
          <p:cNvSpPr>
            <a:spLocks noChangeArrowheads="1"/>
          </p:cNvSpPr>
          <p:nvPr/>
        </p:nvSpPr>
        <p:spPr bwMode="auto">
          <a:xfrm>
            <a:off x="2482850" y="2681288"/>
            <a:ext cx="4394200"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string trim(string str [,string charlist]);</a:t>
            </a:r>
          </a:p>
        </p:txBody>
      </p:sp>
      <p:pic>
        <p:nvPicPr>
          <p:cNvPr id="30726"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3175" y="236537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7" name="TextBox 11"/>
          <p:cNvSpPr>
            <a:spLocks noChangeArrowheads="1"/>
          </p:cNvSpPr>
          <p:nvPr/>
        </p:nvSpPr>
        <p:spPr bwMode="auto">
          <a:xfrm>
            <a:off x="1528763" y="2657475"/>
            <a:ext cx="593725"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29704" name="图片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7875" y="1600200"/>
            <a:ext cx="6604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357880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0727"/>
                                        </p:tgtEl>
                                        <p:attrNameLst>
                                          <p:attrName>style.visibility</p:attrName>
                                        </p:attrNameLst>
                                      </p:cBhvr>
                                      <p:to>
                                        <p:strVal val="visible"/>
                                      </p:to>
                                    </p:set>
                                    <p:animEffect filter="wipe(left)">
                                      <p:cBhvr>
                                        <p:cTn id="7" dur="500"/>
                                        <p:tgtEl>
                                          <p:spTgt spid="30727"/>
                                        </p:tgtEl>
                                      </p:cBhvr>
                                    </p:animEffect>
                                  </p:childTnLst>
                                </p:cTn>
                              </p:par>
                              <p:par>
                                <p:cTn id="8" presetID="22" presetClass="entr" presetSubtype="8" fill="hold" nodeType="withEffect">
                                  <p:stCondLst>
                                    <p:cond delay="0"/>
                                  </p:stCondLst>
                                  <p:childTnLst>
                                    <p:set>
                                      <p:cBhvr>
                                        <p:cTn id="9" dur="1" fill="hold">
                                          <p:stCondLst>
                                            <p:cond delay="0"/>
                                          </p:stCondLst>
                                        </p:cTn>
                                        <p:tgtEl>
                                          <p:spTgt spid="30726"/>
                                        </p:tgtEl>
                                        <p:attrNameLst>
                                          <p:attrName>style.visibility</p:attrName>
                                        </p:attrNameLst>
                                      </p:cBhvr>
                                      <p:to>
                                        <p:strVal val="visible"/>
                                      </p:to>
                                    </p:set>
                                    <p:animEffect filter="wipe(left)">
                                      <p:cBhvr>
                                        <p:cTn id="10" dur="500"/>
                                        <p:tgtEl>
                                          <p:spTgt spid="3072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0725"/>
                                        </p:tgtEl>
                                        <p:attrNameLst>
                                          <p:attrName>style.visibility</p:attrName>
                                        </p:attrNameLst>
                                      </p:cBhvr>
                                      <p:to>
                                        <p:strVal val="visible"/>
                                      </p:to>
                                    </p:set>
                                    <p:animEffect filter="wipe(left)">
                                      <p:cBhvr>
                                        <p:cTn id="13" dur="500"/>
                                        <p:tgtEl>
                                          <p:spTgt spid="307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5" grpId="0" bldLvl="0" animBg="1"/>
      <p:bldP spid="30727" grpId="0" bldLvl="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Rectangle 9"/>
          <p:cNvSpPr>
            <a:spLocks noChangeArrowheads="1"/>
          </p:cNvSpPr>
          <p:nvPr/>
        </p:nvSpPr>
        <p:spPr bwMode="auto">
          <a:xfrm>
            <a:off x="819150" y="663575"/>
            <a:ext cx="54451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格式化字符串</a:t>
            </a:r>
          </a:p>
        </p:txBody>
      </p:sp>
      <p:sp>
        <p:nvSpPr>
          <p:cNvPr id="31748" name="AutoShape 3"/>
          <p:cNvSpPr>
            <a:spLocks noChangeArrowheads="1"/>
          </p:cNvSpPr>
          <p:nvPr/>
        </p:nvSpPr>
        <p:spPr bwMode="auto">
          <a:xfrm>
            <a:off x="1714500" y="2565400"/>
            <a:ext cx="6948488" cy="692150"/>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string number_format(float number,[int num_decimal_places],</a:t>
            </a:r>
          </a:p>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[string dec_seperator],string thousands_seperator)</a:t>
            </a:r>
          </a:p>
        </p:txBody>
      </p:sp>
      <p:pic>
        <p:nvPicPr>
          <p:cNvPr id="31749"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238" y="224790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0" name="TextBox 11"/>
          <p:cNvSpPr>
            <a:spLocks noChangeArrowheads="1"/>
          </p:cNvSpPr>
          <p:nvPr/>
        </p:nvSpPr>
        <p:spPr bwMode="auto">
          <a:xfrm>
            <a:off x="758825" y="2540000"/>
            <a:ext cx="593725"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30727" name="Rectangle 7"/>
          <p:cNvSpPr>
            <a:spLocks noChangeArrowheads="1"/>
          </p:cNvSpPr>
          <p:nvPr/>
        </p:nvSpPr>
        <p:spPr bwMode="auto">
          <a:xfrm>
            <a:off x="647700" y="1663700"/>
            <a:ext cx="76676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t>number_format()函数用来将数字字符串格式化。</a:t>
            </a:r>
          </a:p>
        </p:txBody>
      </p:sp>
    </p:spTree>
    <p:extLst>
      <p:ext uri="{BB962C8B-B14F-4D97-AF65-F5344CB8AC3E}">
        <p14:creationId xmlns:p14="http://schemas.microsoft.com/office/powerpoint/2010/main" val="1192971408"/>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1750"/>
                                        </p:tgtEl>
                                        <p:attrNameLst>
                                          <p:attrName>style.visibility</p:attrName>
                                        </p:attrNameLst>
                                      </p:cBhvr>
                                      <p:to>
                                        <p:strVal val="visible"/>
                                      </p:to>
                                    </p:set>
                                    <p:animEffect filter="wipe(left)">
                                      <p:cBhvr>
                                        <p:cTn id="7" dur="500"/>
                                        <p:tgtEl>
                                          <p:spTgt spid="31750"/>
                                        </p:tgtEl>
                                      </p:cBhvr>
                                    </p:animEffect>
                                  </p:childTnLst>
                                </p:cTn>
                              </p:par>
                              <p:par>
                                <p:cTn id="8" presetID="22" presetClass="entr" presetSubtype="8" fill="hold" nodeType="withEffect">
                                  <p:stCondLst>
                                    <p:cond delay="0"/>
                                  </p:stCondLst>
                                  <p:childTnLst>
                                    <p:set>
                                      <p:cBhvr>
                                        <p:cTn id="9" dur="1" fill="hold">
                                          <p:stCondLst>
                                            <p:cond delay="0"/>
                                          </p:stCondLst>
                                        </p:cTn>
                                        <p:tgtEl>
                                          <p:spTgt spid="31749"/>
                                        </p:tgtEl>
                                        <p:attrNameLst>
                                          <p:attrName>style.visibility</p:attrName>
                                        </p:attrNameLst>
                                      </p:cBhvr>
                                      <p:to>
                                        <p:strVal val="visible"/>
                                      </p:to>
                                    </p:set>
                                    <p:animEffect filter="wipe(left)">
                                      <p:cBhvr>
                                        <p:cTn id="10" dur="500"/>
                                        <p:tgtEl>
                                          <p:spTgt spid="31749"/>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1748"/>
                                        </p:tgtEl>
                                        <p:attrNameLst>
                                          <p:attrName>style.visibility</p:attrName>
                                        </p:attrNameLst>
                                      </p:cBhvr>
                                      <p:to>
                                        <p:strVal val="visible"/>
                                      </p:to>
                                    </p:set>
                                    <p:animEffect filter="wipe(left)">
                                      <p:cBhvr>
                                        <p:cTn id="13" dur="500"/>
                                        <p:tgtEl>
                                          <p:spTgt spid="317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bldLvl="0" animBg="1"/>
      <p:bldP spid="31750" grpId="0" bldLvl="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Rectangle 9"/>
          <p:cNvSpPr>
            <a:spLocks noChangeArrowheads="1"/>
          </p:cNvSpPr>
          <p:nvPr/>
        </p:nvSpPr>
        <p:spPr bwMode="auto">
          <a:xfrm>
            <a:off x="819150" y="665163"/>
            <a:ext cx="5229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分割、合成字符串</a:t>
            </a:r>
          </a:p>
        </p:txBody>
      </p:sp>
      <p:sp>
        <p:nvSpPr>
          <p:cNvPr id="31748" name="Rectangle 2"/>
          <p:cNvSpPr>
            <a:spLocks noChangeArrowheads="1"/>
          </p:cNvSpPr>
          <p:nvPr/>
        </p:nvSpPr>
        <p:spPr bwMode="auto">
          <a:xfrm>
            <a:off x="215900" y="1760538"/>
            <a:ext cx="500380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explode()函数</a:t>
            </a:r>
          </a:p>
        </p:txBody>
      </p:sp>
      <p:pic>
        <p:nvPicPr>
          <p:cNvPr id="31749" name="图片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88" y="1665288"/>
            <a:ext cx="6731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4" name="AutoShape 3"/>
          <p:cNvSpPr>
            <a:spLocks noChangeArrowheads="1"/>
          </p:cNvSpPr>
          <p:nvPr/>
        </p:nvSpPr>
        <p:spPr bwMode="auto">
          <a:xfrm>
            <a:off x="2159000" y="2755900"/>
            <a:ext cx="5653088" cy="4667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explode(string separator,string str,[int limit])</a:t>
            </a:r>
          </a:p>
        </p:txBody>
      </p:sp>
      <p:pic>
        <p:nvPicPr>
          <p:cNvPr id="32775"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6625" y="24733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6" name="TextBox 11"/>
          <p:cNvSpPr>
            <a:spLocks noChangeArrowheads="1"/>
          </p:cNvSpPr>
          <p:nvPr/>
        </p:nvSpPr>
        <p:spPr bwMode="auto">
          <a:xfrm>
            <a:off x="1190625" y="2765425"/>
            <a:ext cx="593725"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Tree>
    <p:extLst>
      <p:ext uri="{BB962C8B-B14F-4D97-AF65-F5344CB8AC3E}">
        <p14:creationId xmlns:p14="http://schemas.microsoft.com/office/powerpoint/2010/main" val="171234706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2776"/>
                                        </p:tgtEl>
                                        <p:attrNameLst>
                                          <p:attrName>style.visibility</p:attrName>
                                        </p:attrNameLst>
                                      </p:cBhvr>
                                      <p:to>
                                        <p:strVal val="visible"/>
                                      </p:to>
                                    </p:set>
                                    <p:animEffect filter="wipe(left)">
                                      <p:cBhvr>
                                        <p:cTn id="7" dur="500"/>
                                        <p:tgtEl>
                                          <p:spTgt spid="32776"/>
                                        </p:tgtEl>
                                      </p:cBhvr>
                                    </p:animEffect>
                                  </p:childTnLst>
                                </p:cTn>
                              </p:par>
                              <p:par>
                                <p:cTn id="8" presetID="22" presetClass="entr" presetSubtype="8" fill="hold" nodeType="withEffect">
                                  <p:stCondLst>
                                    <p:cond delay="0"/>
                                  </p:stCondLst>
                                  <p:childTnLst>
                                    <p:set>
                                      <p:cBhvr>
                                        <p:cTn id="9" dur="1" fill="hold">
                                          <p:stCondLst>
                                            <p:cond delay="0"/>
                                          </p:stCondLst>
                                        </p:cTn>
                                        <p:tgtEl>
                                          <p:spTgt spid="32775"/>
                                        </p:tgtEl>
                                        <p:attrNameLst>
                                          <p:attrName>style.visibility</p:attrName>
                                        </p:attrNameLst>
                                      </p:cBhvr>
                                      <p:to>
                                        <p:strVal val="visible"/>
                                      </p:to>
                                    </p:set>
                                    <p:animEffect filter="wipe(left)">
                                      <p:cBhvr>
                                        <p:cTn id="10" dur="500"/>
                                        <p:tgtEl>
                                          <p:spTgt spid="3277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2774"/>
                                        </p:tgtEl>
                                        <p:attrNameLst>
                                          <p:attrName>style.visibility</p:attrName>
                                        </p:attrNameLst>
                                      </p:cBhvr>
                                      <p:to>
                                        <p:strVal val="visible"/>
                                      </p:to>
                                    </p:set>
                                    <p:animEffect filter="wipe(left)">
                                      <p:cBhvr>
                                        <p:cTn id="13" dur="500"/>
                                        <p:tgtEl>
                                          <p:spTgt spid="327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4" grpId="0" bldLvl="0" animBg="1"/>
      <p:bldP spid="32776" grpId="0" bldLvl="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1" name="Rectangle 9"/>
          <p:cNvSpPr>
            <a:spLocks noChangeArrowheads="1"/>
          </p:cNvSpPr>
          <p:nvPr/>
        </p:nvSpPr>
        <p:spPr bwMode="auto">
          <a:xfrm>
            <a:off x="819150" y="663575"/>
            <a:ext cx="5157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分割、合成字符串</a:t>
            </a:r>
          </a:p>
        </p:txBody>
      </p:sp>
      <p:sp>
        <p:nvSpPr>
          <p:cNvPr id="32772" name="Rectangle 2"/>
          <p:cNvSpPr>
            <a:spLocks noChangeArrowheads="1"/>
          </p:cNvSpPr>
          <p:nvPr/>
        </p:nvSpPr>
        <p:spPr bwMode="auto">
          <a:xfrm>
            <a:off x="215900" y="167640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implode()函数</a:t>
            </a:r>
          </a:p>
        </p:txBody>
      </p:sp>
      <p:sp>
        <p:nvSpPr>
          <p:cNvPr id="33797" name="AutoShape 3"/>
          <p:cNvSpPr>
            <a:spLocks noChangeArrowheads="1"/>
          </p:cNvSpPr>
          <p:nvPr/>
        </p:nvSpPr>
        <p:spPr bwMode="auto">
          <a:xfrm>
            <a:off x="2484438" y="2816225"/>
            <a:ext cx="4608512"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string implode(string glue, array pieces)</a:t>
            </a:r>
          </a:p>
        </p:txBody>
      </p:sp>
      <p:pic>
        <p:nvPicPr>
          <p:cNvPr id="33798"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4763" y="2500313"/>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9" name="TextBox 11"/>
          <p:cNvSpPr>
            <a:spLocks noChangeArrowheads="1"/>
          </p:cNvSpPr>
          <p:nvPr/>
        </p:nvSpPr>
        <p:spPr bwMode="auto">
          <a:xfrm>
            <a:off x="1530350" y="2792413"/>
            <a:ext cx="593725"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32776" name="图片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038" y="1600200"/>
            <a:ext cx="669925"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9850595"/>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3799"/>
                                        </p:tgtEl>
                                        <p:attrNameLst>
                                          <p:attrName>style.visibility</p:attrName>
                                        </p:attrNameLst>
                                      </p:cBhvr>
                                      <p:to>
                                        <p:strVal val="visible"/>
                                      </p:to>
                                    </p:set>
                                    <p:animEffect filter="wipe(left)">
                                      <p:cBhvr>
                                        <p:cTn id="7" dur="500"/>
                                        <p:tgtEl>
                                          <p:spTgt spid="33799"/>
                                        </p:tgtEl>
                                      </p:cBhvr>
                                    </p:animEffect>
                                  </p:childTnLst>
                                </p:cTn>
                              </p:par>
                              <p:par>
                                <p:cTn id="8" presetID="22" presetClass="entr" presetSubtype="8" fill="hold" nodeType="withEffect">
                                  <p:stCondLst>
                                    <p:cond delay="0"/>
                                  </p:stCondLst>
                                  <p:childTnLst>
                                    <p:set>
                                      <p:cBhvr>
                                        <p:cTn id="9" dur="1" fill="hold">
                                          <p:stCondLst>
                                            <p:cond delay="0"/>
                                          </p:stCondLst>
                                        </p:cTn>
                                        <p:tgtEl>
                                          <p:spTgt spid="33798"/>
                                        </p:tgtEl>
                                        <p:attrNameLst>
                                          <p:attrName>style.visibility</p:attrName>
                                        </p:attrNameLst>
                                      </p:cBhvr>
                                      <p:to>
                                        <p:strVal val="visible"/>
                                      </p:to>
                                    </p:set>
                                    <p:animEffect filter="wipe(left)">
                                      <p:cBhvr>
                                        <p:cTn id="10" dur="500"/>
                                        <p:tgtEl>
                                          <p:spTgt spid="33798"/>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3797"/>
                                        </p:tgtEl>
                                        <p:attrNameLst>
                                          <p:attrName>style.visibility</p:attrName>
                                        </p:attrNameLst>
                                      </p:cBhvr>
                                      <p:to>
                                        <p:strVal val="visible"/>
                                      </p:to>
                                    </p:set>
                                    <p:animEffect filter="wipe(left)">
                                      <p:cBhvr>
                                        <p:cTn id="13" dur="500"/>
                                        <p:tgtEl>
                                          <p:spTgt spid="337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7" grpId="0" bldLvl="0" animBg="1"/>
      <p:bldP spid="33799" grpId="0" bldLvl="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Rectangle 9"/>
          <p:cNvSpPr>
            <a:spLocks noChangeArrowheads="1"/>
          </p:cNvSpPr>
          <p:nvPr/>
        </p:nvSpPr>
        <p:spPr bwMode="auto">
          <a:xfrm>
            <a:off x="819150" y="663575"/>
            <a:ext cx="5157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字符串与HTML转换</a:t>
            </a:r>
          </a:p>
        </p:txBody>
      </p:sp>
      <p:sp>
        <p:nvSpPr>
          <p:cNvPr id="34820" name="AutoShape 3"/>
          <p:cNvSpPr>
            <a:spLocks noChangeArrowheads="1"/>
          </p:cNvSpPr>
          <p:nvPr/>
        </p:nvSpPr>
        <p:spPr bwMode="auto">
          <a:xfrm>
            <a:off x="971550" y="3219450"/>
            <a:ext cx="7200900" cy="469900"/>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string htmlentities(string string,[int quote_style],[string charset])</a:t>
            </a:r>
          </a:p>
        </p:txBody>
      </p:sp>
      <p:pic>
        <p:nvPicPr>
          <p:cNvPr id="34821"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5375" y="2192338"/>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TextBox 11"/>
          <p:cNvSpPr>
            <a:spLocks noChangeArrowheads="1"/>
          </p:cNvSpPr>
          <p:nvPr/>
        </p:nvSpPr>
        <p:spPr bwMode="auto">
          <a:xfrm>
            <a:off x="1350963" y="2484438"/>
            <a:ext cx="600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33799" name="Rectangle 7"/>
          <p:cNvSpPr>
            <a:spLocks noChangeArrowheads="1"/>
          </p:cNvSpPr>
          <p:nvPr/>
        </p:nvSpPr>
        <p:spPr bwMode="auto">
          <a:xfrm>
            <a:off x="576263" y="1600200"/>
            <a:ext cx="76676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t>htmlentities()函数将所有的字符都转成HTML字符串。</a:t>
            </a:r>
          </a:p>
        </p:txBody>
      </p:sp>
    </p:spTree>
    <p:extLst>
      <p:ext uri="{BB962C8B-B14F-4D97-AF65-F5344CB8AC3E}">
        <p14:creationId xmlns:p14="http://schemas.microsoft.com/office/powerpoint/2010/main" val="355052517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4822"/>
                                        </p:tgtEl>
                                        <p:attrNameLst>
                                          <p:attrName>style.visibility</p:attrName>
                                        </p:attrNameLst>
                                      </p:cBhvr>
                                      <p:to>
                                        <p:strVal val="visible"/>
                                      </p:to>
                                    </p:set>
                                    <p:animEffect filter="wipe(left)">
                                      <p:cBhvr>
                                        <p:cTn id="7" dur="500"/>
                                        <p:tgtEl>
                                          <p:spTgt spid="34822"/>
                                        </p:tgtEl>
                                      </p:cBhvr>
                                    </p:animEffect>
                                  </p:childTnLst>
                                </p:cTn>
                              </p:par>
                              <p:par>
                                <p:cTn id="8" presetID="22" presetClass="entr" presetSubtype="8" fill="hold" nodeType="withEffect">
                                  <p:stCondLst>
                                    <p:cond delay="0"/>
                                  </p:stCondLst>
                                  <p:childTnLst>
                                    <p:set>
                                      <p:cBhvr>
                                        <p:cTn id="9" dur="1" fill="hold">
                                          <p:stCondLst>
                                            <p:cond delay="0"/>
                                          </p:stCondLst>
                                        </p:cTn>
                                        <p:tgtEl>
                                          <p:spTgt spid="34821"/>
                                        </p:tgtEl>
                                        <p:attrNameLst>
                                          <p:attrName>style.visibility</p:attrName>
                                        </p:attrNameLst>
                                      </p:cBhvr>
                                      <p:to>
                                        <p:strVal val="visible"/>
                                      </p:to>
                                    </p:set>
                                    <p:animEffect filter="wipe(left)">
                                      <p:cBhvr>
                                        <p:cTn id="10" dur="500"/>
                                        <p:tgtEl>
                                          <p:spTgt spid="3482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4820"/>
                                        </p:tgtEl>
                                        <p:attrNameLst>
                                          <p:attrName>style.visibility</p:attrName>
                                        </p:attrNameLst>
                                      </p:cBhvr>
                                      <p:to>
                                        <p:strVal val="visible"/>
                                      </p:to>
                                    </p:set>
                                    <p:animEffect filter="wipe(left)">
                                      <p:cBhvr>
                                        <p:cTn id="13" dur="500"/>
                                        <p:tgtEl>
                                          <p:spTgt spid="34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bldLvl="0" animBg="1"/>
      <p:bldP spid="34822" grpId="0" bldLvl="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Rectangle 9"/>
          <p:cNvSpPr>
            <a:spLocks noChangeArrowheads="1"/>
          </p:cNvSpPr>
          <p:nvPr/>
        </p:nvSpPr>
        <p:spPr bwMode="auto">
          <a:xfrm>
            <a:off x="819150" y="665163"/>
            <a:ext cx="5229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其他常用字符串函数</a:t>
            </a:r>
          </a:p>
        </p:txBody>
      </p:sp>
      <p:sp>
        <p:nvSpPr>
          <p:cNvPr id="34820" name="Rectangle 2"/>
          <p:cNvSpPr>
            <a:spLocks noChangeArrowheads="1"/>
          </p:cNvSpPr>
          <p:nvPr/>
        </p:nvSpPr>
        <p:spPr bwMode="auto">
          <a:xfrm>
            <a:off x="215900" y="133350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strrev()函数</a:t>
            </a:r>
          </a:p>
        </p:txBody>
      </p:sp>
      <p:pic>
        <p:nvPicPr>
          <p:cNvPr id="34821" name="图片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88" y="1238250"/>
            <a:ext cx="6731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6" name="AutoShape 3"/>
          <p:cNvSpPr>
            <a:spLocks noChangeArrowheads="1"/>
          </p:cNvSpPr>
          <p:nvPr/>
        </p:nvSpPr>
        <p:spPr bwMode="auto">
          <a:xfrm>
            <a:off x="3130550" y="2276475"/>
            <a:ext cx="2809875" cy="4667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string strrev (string str)</a:t>
            </a:r>
          </a:p>
        </p:txBody>
      </p:sp>
      <p:pic>
        <p:nvPicPr>
          <p:cNvPr id="35847"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6588" y="1995488"/>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8" name="TextBox 11"/>
          <p:cNvSpPr>
            <a:spLocks noChangeArrowheads="1"/>
          </p:cNvSpPr>
          <p:nvPr/>
        </p:nvSpPr>
        <p:spPr bwMode="auto">
          <a:xfrm>
            <a:off x="2160588" y="2287588"/>
            <a:ext cx="593725"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35849" name="AutoShape 5"/>
          <p:cNvSpPr>
            <a:spLocks noChangeArrowheads="1"/>
          </p:cNvSpPr>
          <p:nvPr/>
        </p:nvSpPr>
        <p:spPr bwMode="auto">
          <a:xfrm>
            <a:off x="2667000" y="3405188"/>
            <a:ext cx="4895850" cy="538162"/>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latin typeface="Times New Roman" panose="02020603050405020304" pitchFamily="18" charset="0"/>
                <a:ea typeface="方正书宋简体" pitchFamily="1" charset="-122"/>
              </a:rPr>
              <a:t>     strrev()函数不能用于中文字符串，否则可能会出现乱码。</a:t>
            </a:r>
          </a:p>
        </p:txBody>
      </p:sp>
      <p:pic>
        <p:nvPicPr>
          <p:cNvPr id="35850"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6375" y="3148013"/>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51" name="TextBox 11"/>
          <p:cNvSpPr>
            <a:spLocks noChangeArrowheads="1"/>
          </p:cNvSpPr>
          <p:nvPr/>
        </p:nvSpPr>
        <p:spPr bwMode="auto">
          <a:xfrm>
            <a:off x="1731963" y="3440113"/>
            <a:ext cx="5937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注意</a:t>
            </a:r>
            <a:endParaRPr lang="zh-CN" altLang="en-US" sz="1800">
              <a:latin typeface="Arial" panose="020B0604020202020204" pitchFamily="34" charset="0"/>
            </a:endParaRPr>
          </a:p>
        </p:txBody>
      </p:sp>
    </p:spTree>
    <p:extLst>
      <p:ext uri="{BB962C8B-B14F-4D97-AF65-F5344CB8AC3E}">
        <p14:creationId xmlns:p14="http://schemas.microsoft.com/office/powerpoint/2010/main" val="423911586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5848"/>
                                        </p:tgtEl>
                                        <p:attrNameLst>
                                          <p:attrName>style.visibility</p:attrName>
                                        </p:attrNameLst>
                                      </p:cBhvr>
                                      <p:to>
                                        <p:strVal val="visible"/>
                                      </p:to>
                                    </p:set>
                                    <p:animEffect filter="wipe(left)">
                                      <p:cBhvr>
                                        <p:cTn id="7" dur="500"/>
                                        <p:tgtEl>
                                          <p:spTgt spid="35848"/>
                                        </p:tgtEl>
                                      </p:cBhvr>
                                    </p:animEffect>
                                  </p:childTnLst>
                                </p:cTn>
                              </p:par>
                              <p:par>
                                <p:cTn id="8" presetID="22" presetClass="entr" presetSubtype="8" fill="hold" nodeType="withEffect">
                                  <p:stCondLst>
                                    <p:cond delay="0"/>
                                  </p:stCondLst>
                                  <p:childTnLst>
                                    <p:set>
                                      <p:cBhvr>
                                        <p:cTn id="9" dur="1" fill="hold">
                                          <p:stCondLst>
                                            <p:cond delay="0"/>
                                          </p:stCondLst>
                                        </p:cTn>
                                        <p:tgtEl>
                                          <p:spTgt spid="35847"/>
                                        </p:tgtEl>
                                        <p:attrNameLst>
                                          <p:attrName>style.visibility</p:attrName>
                                        </p:attrNameLst>
                                      </p:cBhvr>
                                      <p:to>
                                        <p:strVal val="visible"/>
                                      </p:to>
                                    </p:set>
                                    <p:animEffect filter="wipe(left)">
                                      <p:cBhvr>
                                        <p:cTn id="10" dur="500"/>
                                        <p:tgtEl>
                                          <p:spTgt spid="3584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5846"/>
                                        </p:tgtEl>
                                        <p:attrNameLst>
                                          <p:attrName>style.visibility</p:attrName>
                                        </p:attrNameLst>
                                      </p:cBhvr>
                                      <p:to>
                                        <p:strVal val="visible"/>
                                      </p:to>
                                    </p:set>
                                    <p:animEffect filter="wipe(left)">
                                      <p:cBhvr>
                                        <p:cTn id="13" dur="500"/>
                                        <p:tgtEl>
                                          <p:spTgt spid="35846"/>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35851"/>
                                        </p:tgtEl>
                                        <p:attrNameLst>
                                          <p:attrName>style.visibility</p:attrName>
                                        </p:attrNameLst>
                                      </p:cBhvr>
                                      <p:to>
                                        <p:strVal val="visible"/>
                                      </p:to>
                                    </p:set>
                                    <p:animEffect filter="wipe(left)">
                                      <p:cBhvr>
                                        <p:cTn id="18" dur="500"/>
                                        <p:tgtEl>
                                          <p:spTgt spid="35851"/>
                                        </p:tgtEl>
                                      </p:cBhvr>
                                    </p:animEffect>
                                  </p:childTnLst>
                                </p:cTn>
                              </p:par>
                              <p:par>
                                <p:cTn id="19" presetID="22" presetClass="entr" presetSubtype="8" fill="hold" nodeType="withEffect">
                                  <p:stCondLst>
                                    <p:cond delay="0"/>
                                  </p:stCondLst>
                                  <p:childTnLst>
                                    <p:set>
                                      <p:cBhvr>
                                        <p:cTn id="20" dur="1" fill="hold">
                                          <p:stCondLst>
                                            <p:cond delay="0"/>
                                          </p:stCondLst>
                                        </p:cTn>
                                        <p:tgtEl>
                                          <p:spTgt spid="35850"/>
                                        </p:tgtEl>
                                        <p:attrNameLst>
                                          <p:attrName>style.visibility</p:attrName>
                                        </p:attrNameLst>
                                      </p:cBhvr>
                                      <p:to>
                                        <p:strVal val="visible"/>
                                      </p:to>
                                    </p:set>
                                    <p:animEffect filter="wipe(left)">
                                      <p:cBhvr>
                                        <p:cTn id="21" dur="500"/>
                                        <p:tgtEl>
                                          <p:spTgt spid="35850"/>
                                        </p:tgtEl>
                                      </p:cBhvr>
                                    </p:animEffect>
                                  </p:childTnLst>
                                </p:cTn>
                              </p:par>
                            </p:childTnLst>
                          </p:cTn>
                        </p:par>
                        <p:par>
                          <p:cTn id="22" fill="hold" nodeType="afterGroup">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35849"/>
                                        </p:tgtEl>
                                        <p:attrNameLst>
                                          <p:attrName>style.visibility</p:attrName>
                                        </p:attrNameLst>
                                      </p:cBhvr>
                                      <p:to>
                                        <p:strVal val="visible"/>
                                      </p:to>
                                    </p:set>
                                    <p:animEffect filter="wipe(left)">
                                      <p:cBhvr>
                                        <p:cTn id="25" dur="500"/>
                                        <p:tgtEl>
                                          <p:spTgt spid="358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6" grpId="0" bldLvl="0" animBg="1"/>
      <p:bldP spid="35848" grpId="0" bldLvl="0"/>
      <p:bldP spid="35849" grpId="0" bldLvl="0" animBg="1"/>
      <p:bldP spid="35851"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Rectangle 9"/>
          <p:cNvSpPr>
            <a:spLocks noChangeArrowheads="1"/>
          </p:cNvSpPr>
          <p:nvPr/>
        </p:nvSpPr>
        <p:spPr bwMode="auto">
          <a:xfrm>
            <a:off x="781050" y="639763"/>
            <a:ext cx="5483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数组的类型</a:t>
            </a:r>
          </a:p>
        </p:txBody>
      </p:sp>
      <p:pic>
        <p:nvPicPr>
          <p:cNvPr id="9220" name="图片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 y="1384300"/>
            <a:ext cx="6699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Rectangle 2"/>
          <p:cNvSpPr>
            <a:spLocks noChangeArrowheads="1"/>
          </p:cNvSpPr>
          <p:nvPr/>
        </p:nvSpPr>
        <p:spPr bwMode="auto">
          <a:xfrm>
            <a:off x="903288" y="1519238"/>
            <a:ext cx="46085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34290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spcBef>
                <a:spcPct val="0"/>
              </a:spcBef>
              <a:buClr>
                <a:srgbClr val="99CC00"/>
              </a:buClr>
              <a:buSzPct val="110000"/>
              <a:buFontTx/>
              <a:buNone/>
            </a:pPr>
            <a:r>
              <a:rPr lang="zh-CN" altLang="en-US" sz="2000">
                <a:latin typeface="Verdana" panose="020B0604030504040204" pitchFamily="34" charset="0"/>
                <a:sym typeface="Verdana" panose="020B0604030504040204" pitchFamily="34" charset="0"/>
              </a:rPr>
              <a:t>关联数组</a:t>
            </a:r>
            <a:endParaRPr lang="zh-CN" altLang="en-US" sz="1800">
              <a:latin typeface="Arial" panose="020B0604020202020204" pitchFamily="34" charset="0"/>
            </a:endParaRPr>
          </a:p>
        </p:txBody>
      </p:sp>
      <p:sp>
        <p:nvSpPr>
          <p:cNvPr id="9222" name="矩形 1"/>
          <p:cNvSpPr>
            <a:spLocks noChangeArrowheads="1"/>
          </p:cNvSpPr>
          <p:nvPr/>
        </p:nvSpPr>
        <p:spPr bwMode="auto">
          <a:xfrm>
            <a:off x="812800" y="2133600"/>
            <a:ext cx="7632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latin typeface="Times New Roman" panose="02020603050405020304" pitchFamily="18" charset="0"/>
                <a:ea typeface="方正书宋简体" pitchFamily="1" charset="-122"/>
                <a:sym typeface="Times New Roman" panose="02020603050405020304" pitchFamily="18" charset="0"/>
              </a:rPr>
              <a:t>        </a:t>
            </a:r>
            <a:r>
              <a:rPr lang="zh-CN" altLang="en-US" sz="1800">
                <a:latin typeface="Times New Roman" panose="02020603050405020304" pitchFamily="18" charset="0"/>
                <a:ea typeface="方正书宋简体" pitchFamily="1" charset="-122"/>
                <a:sym typeface="Times New Roman" panose="02020603050405020304" pitchFamily="18" charset="0"/>
              </a:rPr>
              <a:t>关联数组的键名可以是数字和字符串混合的形式。</a:t>
            </a:r>
          </a:p>
        </p:txBody>
      </p:sp>
      <p:sp>
        <p:nvSpPr>
          <p:cNvPr id="10247" name="AutoShape 4"/>
          <p:cNvSpPr>
            <a:spLocks noChangeArrowheads="1"/>
          </p:cNvSpPr>
          <p:nvPr/>
        </p:nvSpPr>
        <p:spPr bwMode="auto">
          <a:xfrm>
            <a:off x="71438" y="2717800"/>
            <a:ext cx="9144000" cy="900113"/>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400"/>
              <a:t>$arr_string = array (“PHP”=&gt;“PHP入门与实战”,“Java”=&gt;“Java入门与实战”,“C#”=&gt;“C#入门与实战“,1=&gt;”Python</a:t>
            </a:r>
            <a:r>
              <a:rPr lang="zh-CN" altLang="en-US" sz="1400"/>
              <a:t>程序设计</a:t>
            </a:r>
            <a:r>
              <a:rPr lang="en-US" altLang="zh-CN" sz="1400"/>
              <a:t>”);</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247"/>
                                        </p:tgtEl>
                                        <p:attrNameLst>
                                          <p:attrName>style.visibility</p:attrName>
                                        </p:attrNameLst>
                                      </p:cBhvr>
                                      <p:to>
                                        <p:strVal val="visible"/>
                                      </p:to>
                                    </p:set>
                                    <p:animEffect filter="wipe(left)">
                                      <p:cBhvr>
                                        <p:cTn id="7" dur="500"/>
                                        <p:tgtEl>
                                          <p:spTgt spid="10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7" grpId="0" bldLvl="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Rectangle 9"/>
          <p:cNvSpPr>
            <a:spLocks noChangeArrowheads="1"/>
          </p:cNvSpPr>
          <p:nvPr/>
        </p:nvSpPr>
        <p:spPr bwMode="auto">
          <a:xfrm>
            <a:off x="819150" y="663575"/>
            <a:ext cx="5157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其他常用字符串函数</a:t>
            </a:r>
          </a:p>
        </p:txBody>
      </p:sp>
      <p:sp>
        <p:nvSpPr>
          <p:cNvPr id="35844" name="Rectangle 2"/>
          <p:cNvSpPr>
            <a:spLocks noChangeArrowheads="1"/>
          </p:cNvSpPr>
          <p:nvPr/>
        </p:nvSpPr>
        <p:spPr bwMode="auto">
          <a:xfrm>
            <a:off x="215900" y="1733550"/>
            <a:ext cx="500380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str_repeat()函数</a:t>
            </a:r>
          </a:p>
        </p:txBody>
      </p:sp>
      <p:sp>
        <p:nvSpPr>
          <p:cNvPr id="36869" name="AutoShape 3"/>
          <p:cNvSpPr>
            <a:spLocks noChangeArrowheads="1"/>
          </p:cNvSpPr>
          <p:nvPr/>
        </p:nvSpPr>
        <p:spPr bwMode="auto">
          <a:xfrm>
            <a:off x="2484438" y="2887663"/>
            <a:ext cx="4464050"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string str_repeat (string str, int times)</a:t>
            </a:r>
          </a:p>
        </p:txBody>
      </p:sp>
      <p:pic>
        <p:nvPicPr>
          <p:cNvPr id="36870"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4763" y="257175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1" name="TextBox 11"/>
          <p:cNvSpPr>
            <a:spLocks noChangeArrowheads="1"/>
          </p:cNvSpPr>
          <p:nvPr/>
        </p:nvSpPr>
        <p:spPr bwMode="auto">
          <a:xfrm>
            <a:off x="1530350" y="2863850"/>
            <a:ext cx="593725"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35848" name="图片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038" y="1657350"/>
            <a:ext cx="669925"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707380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6871"/>
                                        </p:tgtEl>
                                        <p:attrNameLst>
                                          <p:attrName>style.visibility</p:attrName>
                                        </p:attrNameLst>
                                      </p:cBhvr>
                                      <p:to>
                                        <p:strVal val="visible"/>
                                      </p:to>
                                    </p:set>
                                    <p:animEffect filter="wipe(left)">
                                      <p:cBhvr>
                                        <p:cTn id="7" dur="500"/>
                                        <p:tgtEl>
                                          <p:spTgt spid="36871"/>
                                        </p:tgtEl>
                                      </p:cBhvr>
                                    </p:animEffect>
                                  </p:childTnLst>
                                </p:cTn>
                              </p:par>
                              <p:par>
                                <p:cTn id="8" presetID="22" presetClass="entr" presetSubtype="8" fill="hold" nodeType="withEffect">
                                  <p:stCondLst>
                                    <p:cond delay="0"/>
                                  </p:stCondLst>
                                  <p:childTnLst>
                                    <p:set>
                                      <p:cBhvr>
                                        <p:cTn id="9" dur="1" fill="hold">
                                          <p:stCondLst>
                                            <p:cond delay="0"/>
                                          </p:stCondLst>
                                        </p:cTn>
                                        <p:tgtEl>
                                          <p:spTgt spid="36870"/>
                                        </p:tgtEl>
                                        <p:attrNameLst>
                                          <p:attrName>style.visibility</p:attrName>
                                        </p:attrNameLst>
                                      </p:cBhvr>
                                      <p:to>
                                        <p:strVal val="visible"/>
                                      </p:to>
                                    </p:set>
                                    <p:animEffect filter="wipe(left)">
                                      <p:cBhvr>
                                        <p:cTn id="10" dur="500"/>
                                        <p:tgtEl>
                                          <p:spTgt spid="3687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6869"/>
                                        </p:tgtEl>
                                        <p:attrNameLst>
                                          <p:attrName>style.visibility</p:attrName>
                                        </p:attrNameLst>
                                      </p:cBhvr>
                                      <p:to>
                                        <p:strVal val="visible"/>
                                      </p:to>
                                    </p:set>
                                    <p:animEffect filter="wipe(left)">
                                      <p:cBhvr>
                                        <p:cTn id="13" dur="500"/>
                                        <p:tgtEl>
                                          <p:spTgt spid="368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9" grpId="0" bldLvl="0" animBg="1"/>
      <p:bldP spid="36871" grpId="0" bldLvl="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Rectangle 9"/>
          <p:cNvSpPr>
            <a:spLocks noChangeArrowheads="1"/>
          </p:cNvSpPr>
          <p:nvPr/>
        </p:nvSpPr>
        <p:spPr bwMode="auto">
          <a:xfrm>
            <a:off x="819150" y="663575"/>
            <a:ext cx="54451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其他常用字符串函数</a:t>
            </a:r>
          </a:p>
        </p:txBody>
      </p:sp>
      <p:sp>
        <p:nvSpPr>
          <p:cNvPr id="36868" name="Rectangle 2"/>
          <p:cNvSpPr>
            <a:spLocks noChangeArrowheads="1"/>
          </p:cNvSpPr>
          <p:nvPr/>
        </p:nvSpPr>
        <p:spPr bwMode="auto">
          <a:xfrm>
            <a:off x="215900" y="1492250"/>
            <a:ext cx="6842125"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mb_convert_encoding()函数</a:t>
            </a:r>
          </a:p>
        </p:txBody>
      </p:sp>
      <p:sp>
        <p:nvSpPr>
          <p:cNvPr id="37893" name="AutoShape 3"/>
          <p:cNvSpPr>
            <a:spLocks noChangeArrowheads="1"/>
          </p:cNvSpPr>
          <p:nvPr/>
        </p:nvSpPr>
        <p:spPr bwMode="auto">
          <a:xfrm>
            <a:off x="2362200" y="2282825"/>
            <a:ext cx="5292725" cy="693738"/>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string mb_convert_encoding(string str, </a:t>
            </a:r>
          </a:p>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string to_encoding [, mixed from_encoding])</a:t>
            </a:r>
          </a:p>
        </p:txBody>
      </p:sp>
      <p:pic>
        <p:nvPicPr>
          <p:cNvPr id="37894"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2525" y="20669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5" name="TextBox 11"/>
          <p:cNvSpPr>
            <a:spLocks noChangeArrowheads="1"/>
          </p:cNvSpPr>
          <p:nvPr/>
        </p:nvSpPr>
        <p:spPr bwMode="auto">
          <a:xfrm>
            <a:off x="1408113" y="2359025"/>
            <a:ext cx="593725"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36872" name="图片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7875" y="1384300"/>
            <a:ext cx="6604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7" name="AutoShape 4"/>
          <p:cNvSpPr>
            <a:spLocks noChangeArrowheads="1"/>
          </p:cNvSpPr>
          <p:nvPr/>
        </p:nvSpPr>
        <p:spPr bwMode="auto">
          <a:xfrm>
            <a:off x="2195513" y="3317875"/>
            <a:ext cx="4427537" cy="863600"/>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400"/>
              <a:t>&lt;?php</a:t>
            </a:r>
          </a:p>
          <a:p>
            <a:pPr eaLnBrk="1" hangingPunct="1">
              <a:spcBef>
                <a:spcPct val="0"/>
              </a:spcBef>
              <a:buFontTx/>
              <a:buNone/>
            </a:pPr>
            <a:r>
              <a:rPr lang="en-US" altLang="zh-CN" sz="1400"/>
              <a:t>mb_convert_encoding("我喜欢PHP","UTF-8","GB2312");</a:t>
            </a:r>
          </a:p>
          <a:p>
            <a:pPr eaLnBrk="1" hangingPunct="1">
              <a:spcBef>
                <a:spcPct val="0"/>
              </a:spcBef>
              <a:buFontTx/>
              <a:buNone/>
            </a:pPr>
            <a:r>
              <a:rPr lang="en-US" altLang="zh-CN" sz="1400"/>
              <a:t>?&gt;</a:t>
            </a:r>
          </a:p>
        </p:txBody>
      </p:sp>
    </p:spTree>
    <p:extLst>
      <p:ext uri="{BB962C8B-B14F-4D97-AF65-F5344CB8AC3E}">
        <p14:creationId xmlns:p14="http://schemas.microsoft.com/office/powerpoint/2010/main" val="3592437659"/>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7895"/>
                                        </p:tgtEl>
                                        <p:attrNameLst>
                                          <p:attrName>style.visibility</p:attrName>
                                        </p:attrNameLst>
                                      </p:cBhvr>
                                      <p:to>
                                        <p:strVal val="visible"/>
                                      </p:to>
                                    </p:set>
                                    <p:animEffect filter="wipe(left)">
                                      <p:cBhvr>
                                        <p:cTn id="7" dur="500"/>
                                        <p:tgtEl>
                                          <p:spTgt spid="37895"/>
                                        </p:tgtEl>
                                      </p:cBhvr>
                                    </p:animEffect>
                                  </p:childTnLst>
                                </p:cTn>
                              </p:par>
                              <p:par>
                                <p:cTn id="8" presetID="22" presetClass="entr" presetSubtype="8" fill="hold" nodeType="withEffect">
                                  <p:stCondLst>
                                    <p:cond delay="0"/>
                                  </p:stCondLst>
                                  <p:childTnLst>
                                    <p:set>
                                      <p:cBhvr>
                                        <p:cTn id="9" dur="1" fill="hold">
                                          <p:stCondLst>
                                            <p:cond delay="0"/>
                                          </p:stCondLst>
                                        </p:cTn>
                                        <p:tgtEl>
                                          <p:spTgt spid="37894"/>
                                        </p:tgtEl>
                                        <p:attrNameLst>
                                          <p:attrName>style.visibility</p:attrName>
                                        </p:attrNameLst>
                                      </p:cBhvr>
                                      <p:to>
                                        <p:strVal val="visible"/>
                                      </p:to>
                                    </p:set>
                                    <p:animEffect filter="wipe(left)">
                                      <p:cBhvr>
                                        <p:cTn id="10" dur="500"/>
                                        <p:tgtEl>
                                          <p:spTgt spid="37894"/>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7893"/>
                                        </p:tgtEl>
                                        <p:attrNameLst>
                                          <p:attrName>style.visibility</p:attrName>
                                        </p:attrNameLst>
                                      </p:cBhvr>
                                      <p:to>
                                        <p:strVal val="visible"/>
                                      </p:to>
                                    </p:set>
                                    <p:animEffect filter="wipe(left)">
                                      <p:cBhvr>
                                        <p:cTn id="13" dur="500"/>
                                        <p:tgtEl>
                                          <p:spTgt spid="37893"/>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37897"/>
                                        </p:tgtEl>
                                        <p:attrNameLst>
                                          <p:attrName>style.visibility</p:attrName>
                                        </p:attrNameLst>
                                      </p:cBhvr>
                                      <p:to>
                                        <p:strVal val="visible"/>
                                      </p:to>
                                    </p:set>
                                    <p:animEffect filter="wipe(left)">
                                      <p:cBhvr>
                                        <p:cTn id="18" dur="500"/>
                                        <p:tgtEl>
                                          <p:spTgt spid="378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3" grpId="0" bldLvl="0" animBg="1"/>
      <p:bldP spid="37895" grpId="0" bldLvl="0"/>
      <p:bldP spid="37897" grpId="0" bldLvl="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4"/>
          <p:cNvSpPr>
            <a:spLocks noChangeArrowheads="1"/>
          </p:cNvSpPr>
          <p:nvPr/>
        </p:nvSpPr>
        <p:spPr bwMode="auto">
          <a:xfrm>
            <a:off x="7383463" y="1835150"/>
            <a:ext cx="138112"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a:spcBef>
                <a:spcPct val="0"/>
              </a:spcBef>
              <a:buFontTx/>
              <a:buNone/>
            </a:pPr>
            <a:endParaRPr lang="zh-CN" altLang="en-US" sz="1500">
              <a:solidFill>
                <a:schemeClr val="accent1"/>
              </a:solidFill>
              <a:latin typeface="Lucida Sans Unicode" panose="020B0602030504020204" pitchFamily="34" charset="0"/>
              <a:sym typeface="Lucida Sans Unicode" panose="020B0602030504020204" pitchFamily="34" charset="0"/>
            </a:endParaRPr>
          </a:p>
        </p:txBody>
      </p:sp>
      <p:pic>
        <p:nvPicPr>
          <p:cNvPr id="481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2" name="Rectangle 9"/>
          <p:cNvSpPr>
            <a:spLocks noChangeArrowheads="1"/>
          </p:cNvSpPr>
          <p:nvPr/>
        </p:nvSpPr>
        <p:spPr bwMode="auto">
          <a:xfrm>
            <a:off x="673100" y="612775"/>
            <a:ext cx="1162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en-US" sz="2700" b="1">
                <a:solidFill>
                  <a:srgbClr val="FF6600"/>
                </a:solidFill>
                <a:latin typeface="Arial" panose="020B0604020202020204" pitchFamily="34" charset="0"/>
                <a:ea typeface="隶书" panose="02010509060101010101" pitchFamily="49" charset="-122"/>
                <a:sym typeface="Arial" panose="020B0604020202020204" pitchFamily="34" charset="0"/>
              </a:rPr>
              <a:t>小结</a:t>
            </a:r>
            <a:endParaRPr lang="zh-CN" altLang="en-US" sz="1800">
              <a:latin typeface="Arial" panose="020B0604020202020204" pitchFamily="34" charset="0"/>
            </a:endParaRPr>
          </a:p>
        </p:txBody>
      </p:sp>
      <p:sp>
        <p:nvSpPr>
          <p:cNvPr id="48133" name="Text Box 3"/>
          <p:cNvSpPr>
            <a:spLocks noChangeArrowheads="1"/>
          </p:cNvSpPr>
          <p:nvPr/>
        </p:nvSpPr>
        <p:spPr bwMode="auto">
          <a:xfrm>
            <a:off x="611188" y="1670050"/>
            <a:ext cx="7885112" cy="3228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FontTx/>
              <a:buNone/>
            </a:pPr>
            <a:r>
              <a:rPr lang="zh-CN" altLang="en-US" sz="2000" b="1" dirty="0">
                <a:solidFill>
                  <a:srgbClr val="494429"/>
                </a:solidFill>
                <a:latin typeface="宋体" panose="02010600030101010101" pitchFamily="2" charset="-122"/>
              </a:rPr>
              <a:t>    本章的重点是数组的常用</a:t>
            </a:r>
            <a:r>
              <a:rPr lang="zh-CN" altLang="en-US" sz="2000" b="1" dirty="0" smtClean="0">
                <a:solidFill>
                  <a:srgbClr val="494429"/>
                </a:solidFill>
                <a:latin typeface="宋体" panose="02010600030101010101" pitchFamily="2" charset="-122"/>
              </a:rPr>
              <a:t>操作</a:t>
            </a:r>
            <a:r>
              <a:rPr lang="zh-CN" altLang="en-US" sz="2000" b="1" dirty="0" smtClean="0">
                <a:solidFill>
                  <a:srgbClr val="494429"/>
                </a:solidFill>
                <a:latin typeface="宋体" panose="02010600030101010101" pitchFamily="2" charset="-122"/>
              </a:rPr>
              <a:t>字符串的操作技术</a:t>
            </a:r>
            <a:r>
              <a:rPr lang="zh-CN" altLang="en-US" sz="2000" b="1" dirty="0" smtClean="0">
                <a:solidFill>
                  <a:srgbClr val="494429"/>
                </a:solidFill>
                <a:latin typeface="宋体" panose="02010600030101010101" pitchFamily="2" charset="-122"/>
              </a:rPr>
              <a:t>，</a:t>
            </a:r>
            <a:r>
              <a:rPr lang="zh-CN" altLang="en-US" sz="2000" b="1" dirty="0">
                <a:solidFill>
                  <a:srgbClr val="494429"/>
                </a:solidFill>
                <a:latin typeface="宋体" panose="02010600030101010101" pitchFamily="2" charset="-122"/>
              </a:rPr>
              <a:t>这些操作会在实际应用中经常用到。另外，PHP提供了大量的</a:t>
            </a:r>
            <a:r>
              <a:rPr lang="zh-CN" altLang="en-US" sz="2000" b="1" dirty="0" smtClean="0">
                <a:solidFill>
                  <a:srgbClr val="494429"/>
                </a:solidFill>
                <a:latin typeface="宋体" panose="02010600030101010101" pitchFamily="2" charset="-122"/>
              </a:rPr>
              <a:t>数组和字符串函数，字符串操作技术对程序的开发虽然不起决定性的作用，但是在对一些细节的处理上却是必不可少的，例如，在搜索引擎模块的查询关键字描红功能的实现中，就必须应用到字符串的替换技术。希望</a:t>
            </a:r>
            <a:r>
              <a:rPr lang="zh-CN" altLang="en-US" sz="2000" b="1" dirty="0">
                <a:solidFill>
                  <a:srgbClr val="494429"/>
                </a:solidFill>
                <a:latin typeface="宋体" panose="02010600030101010101" pitchFamily="2" charset="-122"/>
              </a:rPr>
              <a:t>通过本章的学习，读者能够举一反三，对所学知识进行灵活运用，开发实用的PHP程序。</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8133"/>
                                        </p:tgtEl>
                                        <p:attrNameLst>
                                          <p:attrName>style.visibility</p:attrName>
                                        </p:attrNameLst>
                                      </p:cBhvr>
                                      <p:to>
                                        <p:strVal val="visible"/>
                                      </p:to>
                                    </p:set>
                                    <p:animEffect filter="wipe(left)">
                                      <p:cBhvr>
                                        <p:cTn id="7" dur="500"/>
                                        <p:tgtEl>
                                          <p:spTgt spid="48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3"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a:spLocks noChangeArrowheads="1"/>
          </p:cNvSpPr>
          <p:nvPr/>
        </p:nvSpPr>
        <p:spPr bwMode="auto">
          <a:xfrm>
            <a:off x="863600" y="1455738"/>
            <a:ext cx="7610475" cy="61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sym typeface="宋体" panose="02010600030101010101" pitchFamily="2" charset="-122"/>
              </a:rPr>
              <a:t>PHP中的一种比较灵活的数组声明方式是通过数组标识符“[]”直接为数组元素赋值。</a:t>
            </a:r>
            <a:r>
              <a:rPr lang="zh-CN" altLang="en-US" sz="1800">
                <a:latin typeface="Arial" panose="020B0604020202020204" pitchFamily="34" charset="0"/>
                <a:sym typeface="宋体" panose="02010600030101010101" pitchFamily="2" charset="-122"/>
              </a:rPr>
              <a:t> </a:t>
            </a:r>
            <a:endParaRPr lang="en-US" altLang="zh-CN" sz="1800">
              <a:sym typeface="宋体" panose="02010600030101010101" pitchFamily="2" charset="-122"/>
            </a:endParaRPr>
          </a:p>
        </p:txBody>
      </p:sp>
      <p:pic>
        <p:nvPicPr>
          <p:cNvPr id="1229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Rectangle 9"/>
          <p:cNvSpPr>
            <a:spLocks noChangeArrowheads="1"/>
          </p:cNvSpPr>
          <p:nvPr/>
        </p:nvSpPr>
        <p:spPr bwMode="auto">
          <a:xfrm>
            <a:off x="673100" y="641350"/>
            <a:ext cx="4656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通过数组标识符“</a:t>
            </a: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a:t>
            </a: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创建数组</a:t>
            </a:r>
          </a:p>
        </p:txBody>
      </p:sp>
      <p:sp>
        <p:nvSpPr>
          <p:cNvPr id="13317" name="AutoShape 3"/>
          <p:cNvSpPr>
            <a:spLocks noChangeArrowheads="1"/>
          </p:cNvSpPr>
          <p:nvPr/>
        </p:nvSpPr>
        <p:spPr bwMode="auto">
          <a:xfrm>
            <a:off x="3455988" y="2355850"/>
            <a:ext cx="2228850" cy="693738"/>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$arr[key] = value;</a:t>
            </a:r>
          </a:p>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 = value;</a:t>
            </a:r>
          </a:p>
        </p:txBody>
      </p:sp>
      <p:pic>
        <p:nvPicPr>
          <p:cNvPr id="13318"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5363" y="2176463"/>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9" name="TextBox 11"/>
          <p:cNvSpPr>
            <a:spLocks noChangeArrowheads="1"/>
          </p:cNvSpPr>
          <p:nvPr/>
        </p:nvSpPr>
        <p:spPr bwMode="auto">
          <a:xfrm>
            <a:off x="2484438" y="2468563"/>
            <a:ext cx="649287"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3314"/>
                                        </p:tgtEl>
                                        <p:attrNameLst>
                                          <p:attrName>style.visibility</p:attrName>
                                        </p:attrNameLst>
                                      </p:cBhvr>
                                      <p:to>
                                        <p:strVal val="visible"/>
                                      </p:to>
                                    </p:set>
                                    <p:animEffect filter="wipe(left)">
                                      <p:cBhvr>
                                        <p:cTn id="7" dur="500"/>
                                        <p:tgtEl>
                                          <p:spTgt spid="133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319"/>
                                        </p:tgtEl>
                                        <p:attrNameLst>
                                          <p:attrName>style.visibility</p:attrName>
                                        </p:attrNameLst>
                                      </p:cBhvr>
                                      <p:to>
                                        <p:strVal val="visible"/>
                                      </p:to>
                                    </p:set>
                                    <p:animEffect filter="wipe(left)">
                                      <p:cBhvr>
                                        <p:cTn id="12" dur="500"/>
                                        <p:tgtEl>
                                          <p:spTgt spid="13319"/>
                                        </p:tgtEl>
                                      </p:cBhvr>
                                    </p:animEffect>
                                  </p:childTnLst>
                                </p:cTn>
                              </p:par>
                              <p:par>
                                <p:cTn id="13" presetID="22" presetClass="entr" presetSubtype="8" fill="hold" nodeType="withEffect">
                                  <p:stCondLst>
                                    <p:cond delay="0"/>
                                  </p:stCondLst>
                                  <p:childTnLst>
                                    <p:set>
                                      <p:cBhvr>
                                        <p:cTn id="14" dur="1" fill="hold">
                                          <p:stCondLst>
                                            <p:cond delay="0"/>
                                          </p:stCondLst>
                                        </p:cTn>
                                        <p:tgtEl>
                                          <p:spTgt spid="13318"/>
                                        </p:tgtEl>
                                        <p:attrNameLst>
                                          <p:attrName>style.visibility</p:attrName>
                                        </p:attrNameLst>
                                      </p:cBhvr>
                                      <p:to>
                                        <p:strVal val="visible"/>
                                      </p:to>
                                    </p:set>
                                    <p:animEffect filter="wipe(left)">
                                      <p:cBhvr>
                                        <p:cTn id="15" dur="500"/>
                                        <p:tgtEl>
                                          <p:spTgt spid="13318"/>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3317"/>
                                        </p:tgtEl>
                                        <p:attrNameLst>
                                          <p:attrName>style.visibility</p:attrName>
                                        </p:attrNameLst>
                                      </p:cBhvr>
                                      <p:to>
                                        <p:strVal val="visible"/>
                                      </p:to>
                                    </p:set>
                                    <p:animEffect filter="wipe(left)">
                                      <p:cBhvr>
                                        <p:cTn id="18" dur="500"/>
                                        <p:tgtEl>
                                          <p:spTgt spid="13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ldLvl="0"/>
      <p:bldP spid="13317" grpId="0" bldLvl="0" animBg="1"/>
      <p:bldP spid="13319" grpId="0" bldLvl="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Rectangle 9"/>
          <p:cNvSpPr>
            <a:spLocks noChangeArrowheads="1"/>
          </p:cNvSpPr>
          <p:nvPr/>
        </p:nvSpPr>
        <p:spPr bwMode="auto">
          <a:xfrm>
            <a:off x="674688" y="641350"/>
            <a:ext cx="41497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使用</a:t>
            </a: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array()</a:t>
            </a: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函数创建数组</a:t>
            </a:r>
          </a:p>
        </p:txBody>
      </p:sp>
      <p:sp>
        <p:nvSpPr>
          <p:cNvPr id="13316" name="AutoShape 3"/>
          <p:cNvSpPr>
            <a:spLocks noChangeArrowheads="1"/>
          </p:cNvSpPr>
          <p:nvPr/>
        </p:nvSpPr>
        <p:spPr bwMode="auto">
          <a:xfrm>
            <a:off x="2730500" y="1635125"/>
            <a:ext cx="2914650"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latin typeface="Arial" panose="020B0604020202020204" pitchFamily="34" charset="0"/>
                <a:ea typeface="黑体" panose="02010609060101010101" pitchFamily="49" charset="-122"/>
                <a:sym typeface="Arial" panose="020B0604020202020204" pitchFamily="34" charset="0"/>
              </a:rPr>
              <a:t>array array ( [mixed ...])</a:t>
            </a:r>
          </a:p>
        </p:txBody>
      </p:sp>
      <p:pic>
        <p:nvPicPr>
          <p:cNvPr id="13317"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1300" y="1357313"/>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TextBox 11"/>
          <p:cNvSpPr>
            <a:spLocks noChangeArrowheads="1"/>
          </p:cNvSpPr>
          <p:nvPr/>
        </p:nvSpPr>
        <p:spPr bwMode="auto">
          <a:xfrm>
            <a:off x="1730375" y="1649413"/>
            <a:ext cx="59690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13319" name="Text Box 2"/>
          <p:cNvSpPr>
            <a:spLocks noChangeArrowheads="1"/>
          </p:cNvSpPr>
          <p:nvPr/>
        </p:nvSpPr>
        <p:spPr bwMode="auto">
          <a:xfrm>
            <a:off x="576263" y="2571750"/>
            <a:ext cx="7610475"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sym typeface="宋体" panose="02010600030101010101" pitchFamily="2" charset="-122"/>
              </a:rPr>
              <a:t>参数mixed的格式为“</a:t>
            </a:r>
            <a:r>
              <a:rPr lang="zh-CN" altLang="en-US" sz="1800">
                <a:solidFill>
                  <a:schemeClr val="hlink"/>
                </a:solidFill>
                <a:sym typeface="宋体" panose="02010600030101010101" pitchFamily="2" charset="-122"/>
              </a:rPr>
              <a:t>key =&gt; value</a:t>
            </a:r>
            <a:r>
              <a:rPr lang="zh-CN" altLang="en-US" sz="1800">
                <a:sym typeface="宋体" panose="02010600030101010101" pitchFamily="2" charset="-122"/>
              </a:rPr>
              <a:t>”，多个参数mixed用逗号分开</a:t>
            </a:r>
            <a:r>
              <a:rPr lang="zh-CN" altLang="en-US" sz="1800">
                <a:latin typeface="Arial" panose="020B0604020202020204" pitchFamily="34" charset="0"/>
                <a:sym typeface="宋体" panose="02010600030101010101" pitchFamily="2" charset="-122"/>
              </a:rPr>
              <a:t>。</a:t>
            </a:r>
            <a:endParaRPr lang="zh-CN" altLang="en-US" sz="1800" b="1">
              <a:latin typeface="Arial" panose="020B0604020202020204" pitchFamily="34" charset="0"/>
              <a:sym typeface="宋体" panose="02010600030101010101" pitchFamily="2" charset="-122"/>
            </a:endParaRPr>
          </a:p>
        </p:txBody>
      </p:sp>
      <p:sp>
        <p:nvSpPr>
          <p:cNvPr id="14344" name="AutoShape 5"/>
          <p:cNvSpPr>
            <a:spLocks noChangeArrowheads="1"/>
          </p:cNvSpPr>
          <p:nvPr/>
        </p:nvSpPr>
        <p:spPr bwMode="auto">
          <a:xfrm>
            <a:off x="1873250" y="3425825"/>
            <a:ext cx="6334125" cy="730250"/>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600">
                <a:latin typeface="Arial" panose="020B0604020202020204" pitchFamily="34" charset="0"/>
                <a:sym typeface="宋体" panose="02010600030101010101" pitchFamily="2" charset="-122"/>
              </a:rPr>
              <a:t>（</a:t>
            </a:r>
            <a:r>
              <a:rPr lang="en-US" altLang="zh-CN" sz="1600">
                <a:latin typeface="Arial" panose="020B0604020202020204" pitchFamily="34" charset="0"/>
                <a:sym typeface="宋体" panose="02010600030101010101" pitchFamily="2" charset="-122"/>
              </a:rPr>
              <a:t>1</a:t>
            </a:r>
            <a:r>
              <a:rPr lang="zh-CN" altLang="en-US" sz="1600">
                <a:latin typeface="Arial" panose="020B0604020202020204" pitchFamily="34" charset="0"/>
                <a:sym typeface="宋体" panose="02010600030101010101" pitchFamily="2" charset="-122"/>
              </a:rPr>
              <a:t>）数组中的索引（</a:t>
            </a:r>
            <a:r>
              <a:rPr lang="en-US" altLang="zh-CN" sz="1600">
                <a:latin typeface="Arial" panose="020B0604020202020204" pitchFamily="34" charset="0"/>
                <a:sym typeface="宋体" panose="02010600030101010101" pitchFamily="2" charset="-122"/>
              </a:rPr>
              <a:t>key</a:t>
            </a:r>
            <a:r>
              <a:rPr lang="zh-CN" altLang="en-US" sz="1600">
                <a:latin typeface="Arial" panose="020B0604020202020204" pitchFamily="34" charset="0"/>
                <a:sym typeface="宋体" panose="02010600030101010101" pitchFamily="2" charset="-122"/>
              </a:rPr>
              <a:t>）可以是字符串或数字。</a:t>
            </a:r>
          </a:p>
          <a:p>
            <a:pPr eaLnBrk="1" hangingPunct="1">
              <a:spcBef>
                <a:spcPct val="0"/>
              </a:spcBef>
              <a:buFontTx/>
              <a:buNone/>
            </a:pPr>
            <a:r>
              <a:rPr lang="zh-CN" altLang="en-US" sz="1600">
                <a:latin typeface="Arial" panose="020B0604020202020204" pitchFamily="34" charset="0"/>
                <a:sym typeface="宋体" panose="02010600030101010101" pitchFamily="2" charset="-122"/>
              </a:rPr>
              <a:t>（</a:t>
            </a:r>
            <a:r>
              <a:rPr lang="en-US" altLang="zh-CN" sz="1600">
                <a:latin typeface="Arial" panose="020B0604020202020204" pitchFamily="34" charset="0"/>
                <a:sym typeface="宋体" panose="02010600030101010101" pitchFamily="2" charset="-122"/>
              </a:rPr>
              <a:t>2</a:t>
            </a:r>
            <a:r>
              <a:rPr lang="zh-CN" altLang="en-US" sz="1600">
                <a:latin typeface="Arial" panose="020B0604020202020204" pitchFamily="34" charset="0"/>
                <a:sym typeface="宋体" panose="02010600030101010101" pitchFamily="2" charset="-122"/>
              </a:rPr>
              <a:t>）数组中的各数据元素的数据类型可以不同，也可以是数组类型。</a:t>
            </a:r>
          </a:p>
        </p:txBody>
      </p:sp>
      <p:pic>
        <p:nvPicPr>
          <p:cNvPr id="14345" name="图片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138" y="3219450"/>
            <a:ext cx="113506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6" name="TextBox 11"/>
          <p:cNvSpPr>
            <a:spLocks noChangeArrowheads="1"/>
          </p:cNvSpPr>
          <p:nvPr/>
        </p:nvSpPr>
        <p:spPr bwMode="auto">
          <a:xfrm>
            <a:off x="1008063" y="3543300"/>
            <a:ext cx="649287"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说明 </a:t>
            </a:r>
            <a:endParaRPr lang="zh-CN" altLang="en-US" sz="1800">
              <a:latin typeface="Arial" panose="020B0604020202020204" pitchFamily="34"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4345"/>
                                        </p:tgtEl>
                                        <p:attrNameLst>
                                          <p:attrName>style.visibility</p:attrName>
                                        </p:attrNameLst>
                                      </p:cBhvr>
                                      <p:to>
                                        <p:strVal val="visible"/>
                                      </p:to>
                                    </p:set>
                                    <p:animEffect filter="wipe(left)">
                                      <p:cBhvr>
                                        <p:cTn id="7" dur="500"/>
                                        <p:tgtEl>
                                          <p:spTgt spid="1434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4346"/>
                                        </p:tgtEl>
                                        <p:attrNameLst>
                                          <p:attrName>style.visibility</p:attrName>
                                        </p:attrNameLst>
                                      </p:cBhvr>
                                      <p:to>
                                        <p:strVal val="visible"/>
                                      </p:to>
                                    </p:set>
                                    <p:animEffect filter="wipe(left)">
                                      <p:cBhvr>
                                        <p:cTn id="10" dur="500"/>
                                        <p:tgtEl>
                                          <p:spTgt spid="14346"/>
                                        </p:tgtEl>
                                      </p:cBhvr>
                                    </p:animEffect>
                                  </p:childTnLst>
                                </p:cTn>
                              </p:par>
                            </p:childTnLst>
                          </p:cTn>
                        </p:par>
                        <p:par>
                          <p:cTn id="11" fill="hold" nodeType="afterGroup">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4344"/>
                                        </p:tgtEl>
                                        <p:attrNameLst>
                                          <p:attrName>style.visibility</p:attrName>
                                        </p:attrNameLst>
                                      </p:cBhvr>
                                      <p:to>
                                        <p:strVal val="visible"/>
                                      </p:to>
                                    </p:set>
                                    <p:animEffect filter="wipe(left)">
                                      <p:cBhvr>
                                        <p:cTn id="14" dur="500"/>
                                        <p:tgtEl>
                                          <p:spTgt spid="143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4" grpId="0" bldLvl="0" animBg="1"/>
      <p:bldP spid="14346" grpId="0" bldLvl="0"/>
    </p:bldLst>
  </p:timing>
</p:sld>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529</TotalTime>
  <Pages>0</Pages>
  <Words>2578</Words>
  <Characters>0</Characters>
  <Application>Microsoft Office PowerPoint</Application>
  <DocSecurity>0</DocSecurity>
  <PresentationFormat>全屏显示(16:9)</PresentationFormat>
  <Lines>0</Lines>
  <Paragraphs>432</Paragraphs>
  <Slides>72</Slides>
  <Notes>1</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1</vt:i4>
      </vt:variant>
      <vt:variant>
        <vt:lpstr>幻灯片标题</vt:lpstr>
      </vt:variant>
      <vt:variant>
        <vt:i4>72</vt:i4>
      </vt:variant>
    </vt:vector>
  </HeadingPairs>
  <TitlesOfParts>
    <vt:vector size="83" baseType="lpstr">
      <vt:lpstr>Arial</vt:lpstr>
      <vt:lpstr>宋体</vt:lpstr>
      <vt:lpstr>Calibri</vt:lpstr>
      <vt:lpstr>黑体</vt:lpstr>
      <vt:lpstr>隶书</vt:lpstr>
      <vt:lpstr>Times New Roman</vt:lpstr>
      <vt:lpstr>方正书宋简体</vt:lpstr>
      <vt:lpstr>Verdana</vt:lpstr>
      <vt:lpstr>Lucida Sans Unicode</vt:lpstr>
      <vt:lpstr>Office 主题</vt:lpstr>
      <vt:lpstr>Microsoft Word 文档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明日科技</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第3章  面向对象编程基础</dc:title>
  <dc:subject>C#程序设计实用教程</dc:subject>
  <dc:creator>小科</dc:creator>
  <cp:keywords/>
  <dc:description/>
  <cp:lastModifiedBy>jiangli</cp:lastModifiedBy>
  <cp:revision>977</cp:revision>
  <dcterms:created xsi:type="dcterms:W3CDTF">2014-12-17T01:03:00Z</dcterms:created>
  <dcterms:modified xsi:type="dcterms:W3CDTF">2023-08-21T16:14:33Z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65BE9EDC94084FBCA1F85862DF03366F</vt:lpwstr>
  </property>
</Properties>
</file>