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43"/>
  </p:notesMasterIdLst>
  <p:sldIdLst>
    <p:sldId id="259" r:id="rId3"/>
    <p:sldId id="260" r:id="rId4"/>
    <p:sldId id="509" r:id="rId5"/>
    <p:sldId id="695" r:id="rId6"/>
    <p:sldId id="517" r:id="rId7"/>
    <p:sldId id="678" r:id="rId8"/>
    <p:sldId id="667" r:id="rId9"/>
    <p:sldId id="696" r:id="rId10"/>
    <p:sldId id="668" r:id="rId11"/>
    <p:sldId id="512" r:id="rId12"/>
    <p:sldId id="551" r:id="rId13"/>
    <p:sldId id="557" r:id="rId14"/>
    <p:sldId id="558" r:id="rId15"/>
    <p:sldId id="685" r:id="rId16"/>
    <p:sldId id="718" r:id="rId17"/>
    <p:sldId id="719" r:id="rId18"/>
    <p:sldId id="720" r:id="rId19"/>
    <p:sldId id="721" r:id="rId20"/>
    <p:sldId id="722" r:id="rId21"/>
    <p:sldId id="723" r:id="rId22"/>
    <p:sldId id="724" r:id="rId23"/>
    <p:sldId id="725" r:id="rId24"/>
    <p:sldId id="726" r:id="rId25"/>
    <p:sldId id="727" r:id="rId26"/>
    <p:sldId id="728" r:id="rId27"/>
    <p:sldId id="729" r:id="rId28"/>
    <p:sldId id="731" r:id="rId29"/>
    <p:sldId id="687" r:id="rId30"/>
    <p:sldId id="688" r:id="rId31"/>
    <p:sldId id="689" r:id="rId32"/>
    <p:sldId id="690" r:id="rId33"/>
    <p:sldId id="691" r:id="rId34"/>
    <p:sldId id="732" r:id="rId35"/>
    <p:sldId id="693" r:id="rId36"/>
    <p:sldId id="733" r:id="rId37"/>
    <p:sldId id="734" r:id="rId38"/>
    <p:sldId id="735" r:id="rId39"/>
    <p:sldId id="694" r:id="rId40"/>
    <p:sldId id="449" r:id="rId41"/>
    <p:sldId id="736" r:id="rId42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4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6" d="100"/>
          <a:sy n="106" d="100"/>
        </p:scale>
        <p:origin x="631" y="69"/>
      </p:cViewPr>
      <p:guideLst>
        <p:guide orient="horz" pos="1644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fld id="{CE515512-2169-42AC-83BB-FED524387055}" type="datetime1">
              <a:rPr lang="zh-CN" altLang="en-US"/>
              <a:pPr>
                <a:defRPr/>
              </a:pPr>
              <a:t>2023-8-22</a:t>
            </a:fld>
            <a:endParaRPr lang="en-US"/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301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单击此处编辑母版文本样式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第二级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第三级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第四级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fld id="{AB39604D-6701-4EBA-BFC6-A9B7261B9C3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AF213-B90C-48E9-8C4E-AE5090D9D75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51698-8579-49D1-856F-543D6E8E583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39352"/>
      </p:ext>
    </p:extLst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1A946-F780-456A-9771-2480C698D05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BC5CB-247F-47E1-A9F1-4F41BA352ED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529230"/>
      </p:ext>
    </p:extLst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428CE-C25B-4A78-BF57-7F0032463F3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2E584-768B-44FE-9E15-0205AF677B0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678432"/>
      </p:ext>
    </p:extLst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5EDEB-9316-4811-9AE6-FB92798A823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3F500-FBDB-4C4B-A55B-D1EC87EA581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804977"/>
      </p:ext>
    </p:extLst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F48BC-C6BC-4927-BBEF-12FCD7D21C8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96AE7-391F-4747-943E-83E60B44EBF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20894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23903-8BEA-419B-A3B7-520C6FC3D00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BD10-07BA-4D91-BB0B-D3428C65D6D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427042"/>
      </p:ext>
    </p:extLst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85CC3-747D-48CB-A4FC-BEF0BD70F79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3B04C-4E2B-4B0E-9C09-565BC1FD3C1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804634"/>
      </p:ext>
    </p:extLst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FC08D-95B4-40F5-BD08-D8199CC4D896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B81FE-1237-44B9-9203-241F6F70A5B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228491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D9EB7-20FC-4AEF-B4D8-29097C9ABE5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04F3E-DD2F-49FF-992B-A10FAB09908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144080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D5CB4-A930-461A-8BEA-20A94FF4B232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70965-3241-4EB2-BBA7-72D6F85178D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107707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E935D-DD03-43F4-91F7-CBC8BDDD6156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124A2-8811-4E18-B95A-38471384163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21789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8E5A1-1EA2-47B2-9477-2C168A8EAEA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50F28-B881-4909-BA3C-72CEF113FBE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00512"/>
      </p:ext>
    </p:extLst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D3F5B-8568-4BA3-8AB6-D7CAD037D19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42464-105A-477E-825B-93BE2F5CBA3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321068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7990F-5787-4B5D-A2B8-8E7EE7E7890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EF691-2EEC-4FE5-9EDF-B1AB2CD4894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305475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C79727-6938-4B23-B368-EF0ACA01766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30F69-A0A7-4B19-B672-937DD38008A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185708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D4E12-C34C-4D08-996E-8042373B9527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15CF3-4BFF-4E7C-AA11-73512E918E2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887812"/>
      </p:ext>
    </p:extLst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C719A-94DE-41DE-A363-42E9CBAFBC2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9FF1C-5DBA-4132-8CA1-2C6C3AC566F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2862"/>
      </p:ext>
    </p:extLst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46222-87A5-4B8D-96B4-9E32032700F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DF96C-2999-426E-9B7E-78547808931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127909"/>
      </p:ext>
    </p:extLst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EC365-5F26-4882-9FAD-6489912DD15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E6A7E-084D-4693-A31F-E6632A3B3DF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333395"/>
      </p:ext>
    </p:extLst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84DF6-CCF8-4316-B877-5B53D54A1CA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32AA7-CEC0-499D-BEAD-6922C327CB5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398136"/>
      </p:ext>
    </p:extLst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F4A22-55CA-4253-BC1D-771D8B9022E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1D36F-2C39-4EF7-81F6-9B092BE17CD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197951"/>
      </p:ext>
    </p:extLst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93877-884C-4894-9B21-9D8F2B69EC5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47B8A-B3E9-44F4-AC03-636022DADE8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687809"/>
      </p:ext>
    </p:extLst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5DDB46F-9072-4215-880C-4072B00D659F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329ECB-C60F-4495-8469-988764F1A4D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5760929-C8C9-4E28-BEAB-C5C93AA6119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05B3449-FB39-4A14-A9E6-E284720FD12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828800"/>
            <a:ext cx="662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9"/>
          <p:cNvSpPr>
            <a:spLocks noChangeArrowheads="1"/>
          </p:cNvSpPr>
          <p:nvPr/>
        </p:nvSpPr>
        <p:spPr bwMode="auto">
          <a:xfrm>
            <a:off x="1979613" y="2400300"/>
            <a:ext cx="492918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第</a:t>
            </a:r>
            <a:r>
              <a:rPr lang="en-US" altLang="zh-CN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4</a:t>
            </a:r>
            <a:r>
              <a:rPr lang="zh-CN" altLang="en-US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章  </a:t>
            </a:r>
            <a:r>
              <a:rPr lang="en-US" altLang="zh-CN" sz="30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30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与</a:t>
            </a:r>
            <a:r>
              <a:rPr lang="en-US" altLang="zh-CN" sz="30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Web</a:t>
            </a:r>
            <a:r>
              <a:rPr lang="zh-CN" altLang="en-US" sz="30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页面交互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673100" y="639763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$_GET[]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全局变量</a:t>
            </a:r>
            <a:endParaRPr lang="en-US" altLang="zh-CN" sz="270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76263" y="1563688"/>
            <a:ext cx="7667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 PHP</a:t>
            </a:r>
            <a:r>
              <a:rPr lang="zh-CN" altLang="en-US" sz="1800"/>
              <a:t>使用</a:t>
            </a:r>
            <a:r>
              <a:rPr lang="en-US" altLang="zh-CN" sz="1800"/>
              <a:t>$_GET[]</a:t>
            </a:r>
            <a:r>
              <a:rPr lang="zh-CN" altLang="en-US" sz="1800"/>
              <a:t>全局变量获取通过</a:t>
            </a:r>
            <a:r>
              <a:rPr lang="en-US" altLang="zh-CN" sz="1800"/>
              <a:t>GET</a:t>
            </a:r>
            <a:r>
              <a:rPr lang="zh-CN" altLang="en-US" sz="1800"/>
              <a:t>方法传递的值。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4341" name="AutoShape 4"/>
          <p:cNvSpPr>
            <a:spLocks noChangeArrowheads="1"/>
          </p:cNvSpPr>
          <p:nvPr/>
        </p:nvSpPr>
        <p:spPr bwMode="auto">
          <a:xfrm>
            <a:off x="2447925" y="2247900"/>
            <a:ext cx="2268538" cy="82708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      $user=$_GET["user"];</a:t>
            </a:r>
            <a:endParaRPr lang="zh-CN" altLang="en-US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 </a:t>
            </a:r>
          </a:p>
        </p:txBody>
      </p:sp>
      <p:sp>
        <p:nvSpPr>
          <p:cNvPr id="14342" name="AutoShape 5"/>
          <p:cNvSpPr>
            <a:spLocks noChangeArrowheads="1"/>
          </p:cNvSpPr>
          <p:nvPr/>
        </p:nvSpPr>
        <p:spPr bwMode="auto">
          <a:xfrm>
            <a:off x="2482850" y="3436938"/>
            <a:ext cx="4860925" cy="10429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 </a:t>
            </a:r>
            <a:r>
              <a:rPr lang="en-US" altLang="zh-CN" sz="1400">
                <a:latin typeface="Times New Roman" panose="02020603050405020304" pitchFamily="18" charset="0"/>
                <a:ea typeface="方正书宋简体" pitchFamily="1" charset="-122"/>
              </a:rPr>
              <a:t>PHP</a:t>
            </a: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可以应用</a:t>
            </a:r>
            <a:r>
              <a:rPr lang="en-US" altLang="zh-CN" sz="1400">
                <a:latin typeface="Times New Roman" panose="02020603050405020304" pitchFamily="18" charset="0"/>
                <a:ea typeface="方正书宋简体" pitchFamily="1" charset="-122"/>
              </a:rPr>
              <a:t>$_POST[]</a:t>
            </a: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或</a:t>
            </a:r>
            <a:r>
              <a:rPr lang="en-US" altLang="zh-CN" sz="1400">
                <a:latin typeface="Times New Roman" panose="02020603050405020304" pitchFamily="18" charset="0"/>
                <a:ea typeface="方正书宋简体" pitchFamily="1" charset="-122"/>
              </a:rPr>
              <a:t>$_GET[]</a:t>
            </a: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全局变量来获取表单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元素的值。但值得注意的是，</a:t>
            </a:r>
            <a:r>
              <a:rPr lang="zh-CN" altLang="en-US" sz="14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</a:rPr>
              <a:t>获取的表单元素名称区分字母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</a:rPr>
              <a:t>大小写。</a:t>
            </a: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如果在编写</a:t>
            </a:r>
            <a:r>
              <a:rPr lang="en-US" altLang="zh-CN" sz="1400">
                <a:latin typeface="Times New Roman" panose="02020603050405020304" pitchFamily="18" charset="0"/>
                <a:ea typeface="方正书宋简体" pitchFamily="1" charset="-122"/>
              </a:rPr>
              <a:t>Web</a:t>
            </a: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程序时忽略字母大小写，那么在程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序运行时将获取不到表单元素的值或弹出错误提示信息。</a:t>
            </a:r>
          </a:p>
        </p:txBody>
      </p:sp>
      <p:pic>
        <p:nvPicPr>
          <p:cNvPr id="14343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219450"/>
            <a:ext cx="11350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Box 11"/>
          <p:cNvSpPr>
            <a:spLocks noChangeArrowheads="1"/>
          </p:cNvSpPr>
          <p:nvPr/>
        </p:nvSpPr>
        <p:spPr bwMode="auto">
          <a:xfrm>
            <a:off x="1584325" y="3543300"/>
            <a:ext cx="649288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注意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9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 animBg="1"/>
      <p:bldP spid="14342" grpId="0" bldLvl="0" animBg="1"/>
      <p:bldP spid="14344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3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使用表单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388" name="Text Box 2"/>
          <p:cNvSpPr>
            <a:spLocks noChangeArrowheads="1"/>
          </p:cNvSpPr>
          <p:nvPr/>
        </p:nvSpPr>
        <p:spPr bwMode="auto">
          <a:xfrm>
            <a:off x="2516188" y="1384300"/>
            <a:ext cx="39989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创建表单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389" name="Text Box 2"/>
          <p:cNvSpPr>
            <a:spLocks noChangeArrowheads="1"/>
          </p:cNvSpPr>
          <p:nvPr/>
        </p:nvSpPr>
        <p:spPr bwMode="auto">
          <a:xfrm>
            <a:off x="2511425" y="2119313"/>
            <a:ext cx="4832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表单元素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390" name="Text Box 2"/>
          <p:cNvSpPr>
            <a:spLocks noChangeArrowheads="1"/>
          </p:cNvSpPr>
          <p:nvPr/>
        </p:nvSpPr>
        <p:spPr bwMode="auto">
          <a:xfrm>
            <a:off x="2519363" y="2822575"/>
            <a:ext cx="4608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使用数组提交表单数据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6391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8" y="14716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文本框 5"/>
          <p:cNvSpPr>
            <a:spLocks noChangeArrowheads="1"/>
          </p:cNvSpPr>
          <p:nvPr/>
        </p:nvSpPr>
        <p:spPr bwMode="auto">
          <a:xfrm>
            <a:off x="2278063" y="158273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6393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20503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4" name="文本框 23"/>
          <p:cNvSpPr>
            <a:spLocks noChangeArrowheads="1"/>
          </p:cNvSpPr>
          <p:nvPr/>
        </p:nvSpPr>
        <p:spPr bwMode="auto">
          <a:xfrm>
            <a:off x="2270125" y="2314575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6395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9194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6" name="文本框 25"/>
          <p:cNvSpPr>
            <a:spLocks noChangeArrowheads="1"/>
          </p:cNvSpPr>
          <p:nvPr/>
        </p:nvSpPr>
        <p:spPr bwMode="auto">
          <a:xfrm>
            <a:off x="2270125" y="3030538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397" name="Text Box 2"/>
          <p:cNvSpPr>
            <a:spLocks noChangeArrowheads="1"/>
          </p:cNvSpPr>
          <p:nvPr/>
        </p:nvSpPr>
        <p:spPr bwMode="auto">
          <a:xfrm>
            <a:off x="2520950" y="3506788"/>
            <a:ext cx="4608513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表单综合应用</a:t>
            </a:r>
            <a:endParaRPr lang="zh-CN" altLang="en-US" sz="18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6398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88" y="360362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9" name="文本框 25"/>
          <p:cNvSpPr>
            <a:spLocks noChangeArrowheads="1"/>
          </p:cNvSpPr>
          <p:nvPr/>
        </p:nvSpPr>
        <p:spPr bwMode="auto">
          <a:xfrm>
            <a:off x="2271713" y="371475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04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3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6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ldLvl="0"/>
      <p:bldP spid="16389" grpId="0" bldLvl="0"/>
      <p:bldP spid="16390" grpId="0" bldLvl="0"/>
      <p:bldP spid="16392" grpId="0" bldLvl="0"/>
      <p:bldP spid="16394" grpId="0" bldLvl="0"/>
      <p:bldP spid="16396" grpId="0" bldLvl="0"/>
      <p:bldP spid="16397" grpId="0" bldLvl="0"/>
      <p:bldP spid="16399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673100" y="639763"/>
            <a:ext cx="1774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创建表单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388" name="AutoShape 3"/>
          <p:cNvSpPr>
            <a:spLocks noChangeArrowheads="1"/>
          </p:cNvSpPr>
          <p:nvPr/>
        </p:nvSpPr>
        <p:spPr bwMode="auto">
          <a:xfrm>
            <a:off x="1574800" y="1347788"/>
            <a:ext cx="6727825" cy="12604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</a:t>
            </a:r>
            <a:r>
              <a:rPr lang="en-US" altLang="zh-CN" sz="1800" b="1">
                <a:solidFill>
                  <a:schemeClr val="hlink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form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 name=“form_name” 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method=“post” 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action=“photo/5-6.php"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enctype="value" target="target_win" id="id"&gt;</a:t>
            </a:r>
            <a:r>
              <a:rPr lang="en-US" altLang="zh-CN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  <a:sym typeface="Arial" panose="020B0604020202020204" pitchFamily="34" charset="0"/>
              </a:rPr>
              <a:t>……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&lt;/</a:t>
            </a:r>
            <a:r>
              <a:rPr lang="en-US" altLang="zh-CN" sz="1800" b="1">
                <a:solidFill>
                  <a:schemeClr val="hlink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form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&gt; &lt;table&gt;&lt;tr&gt;&lt;td&gt;&lt;/td&gt;&lt;/tr&gt;&lt;/table&gt;</a:t>
            </a:r>
          </a:p>
        </p:txBody>
      </p:sp>
      <p:pic>
        <p:nvPicPr>
          <p:cNvPr id="16389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3188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Box 11"/>
          <p:cNvSpPr>
            <a:spLocks noChangeArrowheads="1"/>
          </p:cNvSpPr>
          <p:nvPr/>
        </p:nvSpPr>
        <p:spPr bwMode="auto">
          <a:xfrm>
            <a:off x="566738" y="1423988"/>
            <a:ext cx="105727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表单结构</a:t>
            </a:r>
          </a:p>
        </p:txBody>
      </p:sp>
      <p:graphicFrame>
        <p:nvGraphicFramePr>
          <p:cNvPr id="17415" name="Group 7"/>
          <p:cNvGraphicFramePr>
            <a:graphicFrameLocks noGrp="1"/>
          </p:cNvGraphicFramePr>
          <p:nvPr/>
        </p:nvGraphicFramePr>
        <p:xfrm>
          <a:off x="866775" y="2679700"/>
          <a:ext cx="7408863" cy="2460625"/>
        </p:xfrm>
        <a:graphic>
          <a:graphicData uri="http://schemas.openxmlformats.org/drawingml/2006/table">
            <a:tbl>
              <a:tblPr/>
              <a:tblGrid>
                <a:gridCol w="1978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0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6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&lt;form&gt;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标记属性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说    明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8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name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表单的名称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3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method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设置表单的提交方式，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get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或者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post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方法  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$_GET   $_POST</a:t>
                      </a: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8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action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指向处理该表单页面的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URL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（相对地址或者绝对地址）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4-2.php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如果为空，表示在当前页面处理。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7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enctype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设置表单内容的编码方式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3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target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设置返回信息的显示方式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8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id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表单的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ID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号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表单元素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142875" y="1411288"/>
            <a:ext cx="439261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文字域text</a:t>
            </a:r>
          </a:p>
        </p:txBody>
      </p:sp>
      <p:pic>
        <p:nvPicPr>
          <p:cNvPr id="1741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384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文本框 5"/>
          <p:cNvSpPr>
            <a:spLocks noChangeArrowheads="1"/>
          </p:cNvSpPr>
          <p:nvPr/>
        </p:nvSpPr>
        <p:spPr bwMode="auto">
          <a:xfrm>
            <a:off x="757238" y="149542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8439" name="AutoShape 3"/>
          <p:cNvSpPr>
            <a:spLocks noChangeArrowheads="1"/>
          </p:cNvSpPr>
          <p:nvPr/>
        </p:nvSpPr>
        <p:spPr bwMode="auto">
          <a:xfrm>
            <a:off x="1692275" y="1997075"/>
            <a:ext cx="7056438" cy="7905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&lt;input 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type=”text” name=”textfield” 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maxlength=max_value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 size=size_value value=”field_value”&gt;</a:t>
            </a:r>
          </a:p>
        </p:txBody>
      </p:sp>
      <p:pic>
        <p:nvPicPr>
          <p:cNvPr id="18440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240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TextBox 11"/>
          <p:cNvSpPr>
            <a:spLocks noChangeArrowheads="1"/>
          </p:cNvSpPr>
          <p:nvPr/>
        </p:nvSpPr>
        <p:spPr bwMode="auto">
          <a:xfrm>
            <a:off x="808038" y="2116138"/>
            <a:ext cx="595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graphicFrame>
        <p:nvGraphicFramePr>
          <p:cNvPr id="18442" name="Group 10"/>
          <p:cNvGraphicFramePr>
            <a:graphicFrameLocks noGrp="1"/>
          </p:cNvGraphicFramePr>
          <p:nvPr/>
        </p:nvGraphicFramePr>
        <p:xfrm>
          <a:off x="558800" y="3095625"/>
          <a:ext cx="8118475" cy="1312863"/>
        </p:xfrm>
        <a:graphic>
          <a:graphicData uri="http://schemas.openxmlformats.org/drawingml/2006/table">
            <a:tbl>
              <a:tblPr/>
              <a:tblGrid>
                <a:gridCol w="1001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16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0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示例代码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&lt;input name="user" type="text" value= "</a:t>
                      </a:r>
                      <a:r>
                        <a:rPr kumimoji="0" 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纯净水</a:t>
                      </a:r>
                      <a:r>
                        <a:rPr kumimoji="0" lang="zh-CN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" size="12" maxlength="1000"&gt;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运行效果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8466" name="Picture 34" descr="文本框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543300"/>
            <a:ext cx="9731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bldLvl="0" animBg="1"/>
      <p:bldP spid="18441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表单元素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142875" y="1411288"/>
            <a:ext cx="439261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密码域password</a:t>
            </a:r>
          </a:p>
        </p:txBody>
      </p:sp>
      <p:pic>
        <p:nvPicPr>
          <p:cNvPr id="18437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384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文本框 5"/>
          <p:cNvSpPr>
            <a:spLocks noChangeArrowheads="1"/>
          </p:cNvSpPr>
          <p:nvPr/>
        </p:nvSpPr>
        <p:spPr bwMode="auto">
          <a:xfrm>
            <a:off x="757238" y="149542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463" name="AutoShape 3"/>
          <p:cNvSpPr>
            <a:spLocks noChangeArrowheads="1"/>
          </p:cNvSpPr>
          <p:nvPr/>
        </p:nvSpPr>
        <p:spPr bwMode="auto">
          <a:xfrm>
            <a:off x="2339975" y="1997075"/>
            <a:ext cx="5256213" cy="7905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&lt;input type=”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password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” name=”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field_name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”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maxlength=max_value size=size_value  value&gt;</a:t>
            </a:r>
          </a:p>
        </p:txBody>
      </p:sp>
      <p:pic>
        <p:nvPicPr>
          <p:cNvPr id="19464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240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TextBox 11"/>
          <p:cNvSpPr>
            <a:spLocks noChangeArrowheads="1"/>
          </p:cNvSpPr>
          <p:nvPr/>
        </p:nvSpPr>
        <p:spPr bwMode="auto">
          <a:xfrm>
            <a:off x="1455738" y="2116138"/>
            <a:ext cx="595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19466" name="Group 10"/>
          <p:cNvGraphicFramePr>
            <a:graphicFrameLocks noGrp="1"/>
          </p:cNvGraphicFramePr>
          <p:nvPr/>
        </p:nvGraphicFramePr>
        <p:xfrm>
          <a:off x="781050" y="3040063"/>
          <a:ext cx="7581900" cy="1041400"/>
        </p:xfrm>
        <a:graphic>
          <a:graphicData uri="http://schemas.openxmlformats.org/drawingml/2006/table">
            <a:tbl>
              <a:tblPr/>
              <a:tblGrid>
                <a:gridCol w="1098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3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8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示例代码</a:t>
                      </a:r>
                    </a:p>
                  </a:txBody>
                  <a:tcPr marT="45682" marB="4568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&lt;input name="pwd" type="password" size="12" maxlength="20"&gt;</a:t>
                      </a:r>
                    </a:p>
                  </a:txBody>
                  <a:tcPr marT="45682" marB="4568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8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运行效果</a:t>
                      </a:r>
                    </a:p>
                  </a:txBody>
                  <a:tcPr marT="45682" marB="4568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</a:t>
                      </a:r>
                    </a:p>
                  </a:txBody>
                  <a:tcPr marT="45682" marB="4568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682" marB="4568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682" marB="4568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9490" name="Picture 34" descr="密码域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436938"/>
            <a:ext cx="11223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bldLvl="0" animBg="1"/>
      <p:bldP spid="19465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表单元素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460" name="Rectangle 2"/>
          <p:cNvSpPr>
            <a:spLocks noChangeArrowheads="1"/>
          </p:cNvSpPr>
          <p:nvPr/>
        </p:nvSpPr>
        <p:spPr bwMode="auto">
          <a:xfrm>
            <a:off x="142875" y="1411288"/>
            <a:ext cx="439261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单选按钮radio</a:t>
            </a:r>
          </a:p>
        </p:txBody>
      </p:sp>
      <p:pic>
        <p:nvPicPr>
          <p:cNvPr id="19461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384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文本框 5"/>
          <p:cNvSpPr>
            <a:spLocks noChangeArrowheads="1"/>
          </p:cNvSpPr>
          <p:nvPr/>
        </p:nvSpPr>
        <p:spPr bwMode="auto">
          <a:xfrm>
            <a:off x="757238" y="149542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487" name="AutoShape 3"/>
          <p:cNvSpPr>
            <a:spLocks noChangeArrowheads="1"/>
          </p:cNvSpPr>
          <p:nvPr/>
        </p:nvSpPr>
        <p:spPr bwMode="auto">
          <a:xfrm>
            <a:off x="1511300" y="2068513"/>
            <a:ext cx="7345363" cy="538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&lt;input type=”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radio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” name=”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field_name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” checked value=”value”&gt;</a:t>
            </a:r>
          </a:p>
        </p:txBody>
      </p:sp>
      <p:pic>
        <p:nvPicPr>
          <p:cNvPr id="20488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18240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9" name="TextBox 11"/>
          <p:cNvSpPr>
            <a:spLocks noChangeArrowheads="1"/>
          </p:cNvSpPr>
          <p:nvPr/>
        </p:nvSpPr>
        <p:spPr bwMode="auto">
          <a:xfrm>
            <a:off x="628650" y="2116138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20490" name="Group 10"/>
          <p:cNvGraphicFramePr>
            <a:graphicFrameLocks noGrp="1"/>
          </p:cNvGraphicFramePr>
          <p:nvPr/>
        </p:nvGraphicFramePr>
        <p:xfrm>
          <a:off x="425450" y="3035300"/>
          <a:ext cx="8101013" cy="1062038"/>
        </p:xfrm>
        <a:graphic>
          <a:graphicData uri="http://schemas.openxmlformats.org/drawingml/2006/table">
            <a:tbl>
              <a:tblPr/>
              <a:tblGrid>
                <a:gridCol w="1313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7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示例代码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&lt;input name=“sex” type=“radio” </a:t>
                      </a: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value=“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男</a:t>
                      </a: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" checked </a:t>
                      </a: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/&gt;</a:t>
                      </a:r>
                      <a:r>
                        <a:rPr kumimoji="0" 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男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&lt;input name=“sex” type=“radio” value=“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女</a:t>
                      </a: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" /&gt;</a:t>
                      </a:r>
                      <a:r>
                        <a:rPr kumimoji="0" 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女 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运行效果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507" name="Picture 27" descr="单选按钮组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3832225"/>
            <a:ext cx="11652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bldLvl="0" animBg="1"/>
      <p:bldP spid="20489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表单元素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142875" y="1411288"/>
            <a:ext cx="439261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复选框</a:t>
            </a:r>
            <a:r>
              <a:rPr lang="zh-CN" altLang="en-US" sz="2000">
                <a:solidFill>
                  <a:srgbClr val="FF0000"/>
                </a:solidFill>
                <a:latin typeface="Verdana" panose="020B0604030504040204" pitchFamily="34" charset="0"/>
                <a:sym typeface="Verdana" panose="020B0604030504040204" pitchFamily="34" charset="0"/>
              </a:rPr>
              <a:t>checkbox</a:t>
            </a:r>
          </a:p>
        </p:txBody>
      </p:sp>
      <p:pic>
        <p:nvPicPr>
          <p:cNvPr id="20485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384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文本框 5"/>
          <p:cNvSpPr>
            <a:spLocks noChangeArrowheads="1"/>
          </p:cNvSpPr>
          <p:nvPr/>
        </p:nvSpPr>
        <p:spPr bwMode="auto">
          <a:xfrm>
            <a:off x="757238" y="149542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511" name="AutoShape 3"/>
          <p:cNvSpPr>
            <a:spLocks noChangeArrowheads="1"/>
          </p:cNvSpPr>
          <p:nvPr/>
        </p:nvSpPr>
        <p:spPr bwMode="auto">
          <a:xfrm>
            <a:off x="1244600" y="2068513"/>
            <a:ext cx="7740650" cy="539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&lt;input 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type=”checkbox” 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name=”field_name” checked value=”value”&gt;</a:t>
            </a:r>
          </a:p>
        </p:txBody>
      </p:sp>
      <p:pic>
        <p:nvPicPr>
          <p:cNvPr id="21512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8240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TextBox 11"/>
          <p:cNvSpPr>
            <a:spLocks noChangeArrowheads="1"/>
          </p:cNvSpPr>
          <p:nvPr/>
        </p:nvSpPr>
        <p:spPr bwMode="auto">
          <a:xfrm>
            <a:off x="360363" y="2116138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21514" name="Group 10"/>
          <p:cNvGraphicFramePr>
            <a:graphicFrameLocks noGrp="1"/>
          </p:cNvGraphicFramePr>
          <p:nvPr/>
        </p:nvGraphicFramePr>
        <p:xfrm>
          <a:off x="287338" y="2895600"/>
          <a:ext cx="8639175" cy="1663700"/>
        </p:xfrm>
        <a:graphic>
          <a:graphicData uri="http://schemas.openxmlformats.org/drawingml/2006/table">
            <a:tbl>
              <a:tblPr/>
              <a:tblGrid>
                <a:gridCol w="125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88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981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示例代码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&lt;input name=“interest</a:t>
                      </a: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[]</a:t>
                      </a: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” type= “checkbox” value=“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体育 </a:t>
                      </a: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" checked /&gt;</a:t>
                      </a:r>
                      <a:r>
                        <a:rPr kumimoji="0" 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体育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&lt;input name="interest</a:t>
                      </a: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[]</a:t>
                      </a: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" type= "checkbox" value="music" checked /&gt;</a:t>
                      </a:r>
                      <a:r>
                        <a:rPr kumimoji="0" 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音乐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&lt;input name="interest</a:t>
                      </a: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[]</a:t>
                      </a: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" type= "checkbox" value="film" /&gt;</a:t>
                      </a:r>
                      <a:r>
                        <a:rPr kumimoji="0" 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影视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5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运行效果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1531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048125"/>
            <a:ext cx="19812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bldLvl="0" animBg="1"/>
      <p:bldP spid="21513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表单元素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142875" y="1411288"/>
            <a:ext cx="439261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普通按钮</a:t>
            </a:r>
            <a:r>
              <a:rPr lang="zh-CN" altLang="en-US" sz="2000">
                <a:solidFill>
                  <a:srgbClr val="FF0000"/>
                </a:solidFill>
                <a:latin typeface="Verdana" panose="020B0604030504040204" pitchFamily="34" charset="0"/>
                <a:sym typeface="Verdana" panose="020B0604030504040204" pitchFamily="34" charset="0"/>
              </a:rPr>
              <a:t>button</a:t>
            </a:r>
          </a:p>
        </p:txBody>
      </p:sp>
      <p:pic>
        <p:nvPicPr>
          <p:cNvPr id="21509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384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文本框 5"/>
          <p:cNvSpPr>
            <a:spLocks noChangeArrowheads="1"/>
          </p:cNvSpPr>
          <p:nvPr/>
        </p:nvSpPr>
        <p:spPr bwMode="auto">
          <a:xfrm>
            <a:off x="757238" y="149542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2535" name="AutoShape 3"/>
          <p:cNvSpPr>
            <a:spLocks noChangeArrowheads="1"/>
          </p:cNvSpPr>
          <p:nvPr/>
        </p:nvSpPr>
        <p:spPr bwMode="auto">
          <a:xfrm>
            <a:off x="1352550" y="2070100"/>
            <a:ext cx="7288213" cy="5381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&lt;input 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type=”button” 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name=”field_name” value=”button_text”&gt;</a:t>
            </a:r>
          </a:p>
        </p:txBody>
      </p:sp>
      <p:pic>
        <p:nvPicPr>
          <p:cNvPr id="22536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240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TextBox 11"/>
          <p:cNvSpPr>
            <a:spLocks noChangeArrowheads="1"/>
          </p:cNvSpPr>
          <p:nvPr/>
        </p:nvSpPr>
        <p:spPr bwMode="auto">
          <a:xfrm>
            <a:off x="484188" y="2116138"/>
            <a:ext cx="595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pSp>
        <p:nvGrpSpPr>
          <p:cNvPr id="22538" name="Group 10"/>
          <p:cNvGrpSpPr>
            <a:grpSpLocks/>
          </p:cNvGrpSpPr>
          <p:nvPr/>
        </p:nvGrpSpPr>
        <p:grpSpPr bwMode="auto">
          <a:xfrm>
            <a:off x="1289050" y="3133725"/>
            <a:ext cx="6564313" cy="733425"/>
            <a:chOff x="0" y="0"/>
            <a:chExt cx="4135" cy="462"/>
          </a:xfrm>
        </p:grpSpPr>
        <p:sp>
          <p:nvSpPr>
            <p:cNvPr id="21516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692" cy="230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zh-CN" altLang="zh-CN" sz="1800" b="1">
                  <a:solidFill>
                    <a:srgbClr val="FFFFFF"/>
                  </a:solidFill>
                </a:rPr>
                <a:t>示例代码</a:t>
              </a:r>
            </a:p>
          </p:txBody>
        </p:sp>
        <p:sp>
          <p:nvSpPr>
            <p:cNvPr id="21517" name="Rectangle 12"/>
            <p:cNvSpPr>
              <a:spLocks noChangeArrowheads="1"/>
            </p:cNvSpPr>
            <p:nvPr/>
          </p:nvSpPr>
          <p:spPr bwMode="auto">
            <a:xfrm>
              <a:off x="692" y="0"/>
              <a:ext cx="3443" cy="230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zh-CN" altLang="zh-CN" sz="1800" b="1">
                  <a:solidFill>
                    <a:srgbClr val="FFFFFF"/>
                  </a:solidFill>
                </a:rPr>
                <a:t>&lt;input type="button" name= "Submit" value="按钮" /&gt;</a:t>
              </a:r>
            </a:p>
          </p:txBody>
        </p:sp>
        <p:sp>
          <p:nvSpPr>
            <p:cNvPr id="21518" name="Rectangle 13"/>
            <p:cNvSpPr>
              <a:spLocks noChangeArrowheads="1"/>
            </p:cNvSpPr>
            <p:nvPr/>
          </p:nvSpPr>
          <p:spPr bwMode="auto">
            <a:xfrm>
              <a:off x="0" y="230"/>
              <a:ext cx="692" cy="232"/>
            </a:xfrm>
            <a:prstGeom prst="rect">
              <a:avLst/>
            </a:prstGeom>
            <a:solidFill>
              <a:srgbClr val="D0D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zh-CN" altLang="zh-CN" sz="1800"/>
                <a:t>运行效果</a:t>
              </a:r>
            </a:p>
          </p:txBody>
        </p:sp>
        <p:sp>
          <p:nvSpPr>
            <p:cNvPr id="21519" name="Rectangle 14"/>
            <p:cNvSpPr>
              <a:spLocks noChangeArrowheads="1"/>
            </p:cNvSpPr>
            <p:nvPr/>
          </p:nvSpPr>
          <p:spPr bwMode="auto">
            <a:xfrm>
              <a:off x="692" y="230"/>
              <a:ext cx="3443" cy="232"/>
            </a:xfrm>
            <a:prstGeom prst="rect">
              <a:avLst/>
            </a:prstGeom>
            <a:solidFill>
              <a:srgbClr val="D0D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zh-CN" altLang="zh-CN" sz="1800"/>
                <a:t> </a:t>
              </a:r>
            </a:p>
          </p:txBody>
        </p:sp>
        <p:sp>
          <p:nvSpPr>
            <p:cNvPr id="21520" name="Rectangle 15"/>
            <p:cNvSpPr>
              <a:spLocks noChangeArrowheads="1"/>
            </p:cNvSpPr>
            <p:nvPr/>
          </p:nvSpPr>
          <p:spPr bwMode="auto">
            <a:xfrm>
              <a:off x="0" y="462"/>
              <a:ext cx="692" cy="0"/>
            </a:xfrm>
            <a:prstGeom prst="rect">
              <a:avLst/>
            </a:prstGeom>
            <a:solidFill>
              <a:srgbClr val="E9ED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buFontTx/>
                <a:buNone/>
              </a:pPr>
              <a:endParaRPr lang="zh-CN" altLang="zh-CN" sz="1800"/>
            </a:p>
          </p:txBody>
        </p:sp>
        <p:sp>
          <p:nvSpPr>
            <p:cNvPr id="21521" name="Rectangle 16"/>
            <p:cNvSpPr>
              <a:spLocks noChangeArrowheads="1"/>
            </p:cNvSpPr>
            <p:nvPr/>
          </p:nvSpPr>
          <p:spPr bwMode="auto">
            <a:xfrm>
              <a:off x="692" y="462"/>
              <a:ext cx="3443" cy="0"/>
            </a:xfrm>
            <a:prstGeom prst="rect">
              <a:avLst/>
            </a:prstGeom>
            <a:solidFill>
              <a:srgbClr val="E9ED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buFontTx/>
                <a:buNone/>
              </a:pPr>
              <a:endParaRPr lang="zh-CN" altLang="zh-CN" sz="1800"/>
            </a:p>
          </p:txBody>
        </p:sp>
        <p:sp>
          <p:nvSpPr>
            <p:cNvPr id="21522" name="Line 17"/>
            <p:cNvSpPr>
              <a:spLocks noChangeShapeType="1"/>
            </p:cNvSpPr>
            <p:nvPr/>
          </p:nvSpPr>
          <p:spPr bwMode="auto">
            <a:xfrm>
              <a:off x="0" y="0"/>
              <a:ext cx="692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3" name="Line 18"/>
            <p:cNvSpPr>
              <a:spLocks noChangeShapeType="1"/>
            </p:cNvSpPr>
            <p:nvPr/>
          </p:nvSpPr>
          <p:spPr bwMode="auto">
            <a:xfrm>
              <a:off x="692" y="0"/>
              <a:ext cx="3443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4" name="Line 19"/>
            <p:cNvSpPr>
              <a:spLocks noChangeShapeType="1"/>
            </p:cNvSpPr>
            <p:nvPr/>
          </p:nvSpPr>
          <p:spPr bwMode="auto">
            <a:xfrm>
              <a:off x="0" y="230"/>
              <a:ext cx="692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5" name="Line 20"/>
            <p:cNvSpPr>
              <a:spLocks noChangeShapeType="1"/>
            </p:cNvSpPr>
            <p:nvPr/>
          </p:nvSpPr>
          <p:spPr bwMode="auto">
            <a:xfrm>
              <a:off x="692" y="230"/>
              <a:ext cx="3443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6" name="Line 21"/>
            <p:cNvSpPr>
              <a:spLocks noChangeShapeType="1"/>
            </p:cNvSpPr>
            <p:nvPr/>
          </p:nvSpPr>
          <p:spPr bwMode="auto">
            <a:xfrm>
              <a:off x="0" y="462"/>
              <a:ext cx="692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7" name="Line 22"/>
            <p:cNvSpPr>
              <a:spLocks noChangeShapeType="1"/>
            </p:cNvSpPr>
            <p:nvPr/>
          </p:nvSpPr>
          <p:spPr bwMode="auto">
            <a:xfrm>
              <a:off x="692" y="462"/>
              <a:ext cx="3443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8" name="Line 23"/>
            <p:cNvSpPr>
              <a:spLocks noChangeShapeType="1"/>
            </p:cNvSpPr>
            <p:nvPr/>
          </p:nvSpPr>
          <p:spPr bwMode="auto">
            <a:xfrm>
              <a:off x="0" y="462"/>
              <a:ext cx="692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9" name="Line 24"/>
            <p:cNvSpPr>
              <a:spLocks noChangeShapeType="1"/>
            </p:cNvSpPr>
            <p:nvPr/>
          </p:nvSpPr>
          <p:spPr bwMode="auto">
            <a:xfrm>
              <a:off x="692" y="462"/>
              <a:ext cx="3443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0" name="Line 25"/>
            <p:cNvSpPr>
              <a:spLocks noChangeShapeType="1"/>
            </p:cNvSpPr>
            <p:nvPr/>
          </p:nvSpPr>
          <p:spPr bwMode="auto">
            <a:xfrm>
              <a:off x="0" y="0"/>
              <a:ext cx="0" cy="23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1" name="Line 26"/>
            <p:cNvSpPr>
              <a:spLocks noChangeShapeType="1"/>
            </p:cNvSpPr>
            <p:nvPr/>
          </p:nvSpPr>
          <p:spPr bwMode="auto">
            <a:xfrm>
              <a:off x="0" y="230"/>
              <a:ext cx="0" cy="232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2" name="Line 27"/>
            <p:cNvSpPr>
              <a:spLocks noChangeShapeType="1"/>
            </p:cNvSpPr>
            <p:nvPr/>
          </p:nvSpPr>
          <p:spPr bwMode="auto">
            <a:xfrm>
              <a:off x="0" y="462"/>
              <a:ext cx="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3" name="Line 28"/>
            <p:cNvSpPr>
              <a:spLocks noChangeShapeType="1"/>
            </p:cNvSpPr>
            <p:nvPr/>
          </p:nvSpPr>
          <p:spPr bwMode="auto">
            <a:xfrm>
              <a:off x="692" y="0"/>
              <a:ext cx="0" cy="23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4" name="Line 29"/>
            <p:cNvSpPr>
              <a:spLocks noChangeShapeType="1"/>
            </p:cNvSpPr>
            <p:nvPr/>
          </p:nvSpPr>
          <p:spPr bwMode="auto">
            <a:xfrm>
              <a:off x="692" y="230"/>
              <a:ext cx="0" cy="232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5" name="Line 30"/>
            <p:cNvSpPr>
              <a:spLocks noChangeShapeType="1"/>
            </p:cNvSpPr>
            <p:nvPr/>
          </p:nvSpPr>
          <p:spPr bwMode="auto">
            <a:xfrm>
              <a:off x="692" y="462"/>
              <a:ext cx="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6" name="Line 31"/>
            <p:cNvSpPr>
              <a:spLocks noChangeShapeType="1"/>
            </p:cNvSpPr>
            <p:nvPr/>
          </p:nvSpPr>
          <p:spPr bwMode="auto">
            <a:xfrm>
              <a:off x="4135" y="0"/>
              <a:ext cx="0" cy="23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7" name="Line 32"/>
            <p:cNvSpPr>
              <a:spLocks noChangeShapeType="1"/>
            </p:cNvSpPr>
            <p:nvPr/>
          </p:nvSpPr>
          <p:spPr bwMode="auto">
            <a:xfrm>
              <a:off x="4135" y="230"/>
              <a:ext cx="0" cy="232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8" name="Line 33"/>
            <p:cNvSpPr>
              <a:spLocks noChangeShapeType="1"/>
            </p:cNvSpPr>
            <p:nvPr/>
          </p:nvSpPr>
          <p:spPr bwMode="auto">
            <a:xfrm>
              <a:off x="4135" y="462"/>
              <a:ext cx="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2562" name="Picture 34" descr="普通按钮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850" y="3579813"/>
            <a:ext cx="50482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bldLvl="0" animBg="1"/>
      <p:bldP spid="22537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表单元素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2532" name="Rectangle 2"/>
          <p:cNvSpPr>
            <a:spLocks noChangeArrowheads="1"/>
          </p:cNvSpPr>
          <p:nvPr/>
        </p:nvSpPr>
        <p:spPr bwMode="auto">
          <a:xfrm>
            <a:off x="142875" y="1411288"/>
            <a:ext cx="439261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提交按钮submit</a:t>
            </a:r>
          </a:p>
        </p:txBody>
      </p:sp>
      <p:pic>
        <p:nvPicPr>
          <p:cNvPr id="2253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384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文本框 5"/>
          <p:cNvSpPr>
            <a:spLocks noChangeArrowheads="1"/>
          </p:cNvSpPr>
          <p:nvPr/>
        </p:nvSpPr>
        <p:spPr bwMode="auto">
          <a:xfrm>
            <a:off x="757238" y="149542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3559" name="AutoShape 3"/>
          <p:cNvSpPr>
            <a:spLocks noChangeArrowheads="1"/>
          </p:cNvSpPr>
          <p:nvPr/>
        </p:nvSpPr>
        <p:spPr bwMode="auto">
          <a:xfrm>
            <a:off x="1352550" y="2070100"/>
            <a:ext cx="7288213" cy="5381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&lt;input 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type=”submit” 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name=”field_name” value=”submit_text”&gt;</a:t>
            </a:r>
          </a:p>
        </p:txBody>
      </p:sp>
      <p:pic>
        <p:nvPicPr>
          <p:cNvPr id="23560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240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TextBox 11"/>
          <p:cNvSpPr>
            <a:spLocks noChangeArrowheads="1"/>
          </p:cNvSpPr>
          <p:nvPr/>
        </p:nvSpPr>
        <p:spPr bwMode="auto">
          <a:xfrm>
            <a:off x="484188" y="2116138"/>
            <a:ext cx="595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23562" name="Group 10"/>
          <p:cNvGraphicFramePr>
            <a:graphicFrameLocks noGrp="1"/>
          </p:cNvGraphicFramePr>
          <p:nvPr/>
        </p:nvGraphicFramePr>
        <p:xfrm>
          <a:off x="1187450" y="2968625"/>
          <a:ext cx="6850063" cy="1146175"/>
        </p:xfrm>
        <a:graphic>
          <a:graphicData uri="http://schemas.openxmlformats.org/drawingml/2006/table">
            <a:tbl>
              <a:tblPr/>
              <a:tblGrid>
                <a:gridCol w="11445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5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示例代码</a:t>
                      </a:r>
                    </a:p>
                  </a:txBody>
                  <a:tcPr marT="45688" marB="45688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&lt;input type="</a:t>
                      </a: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submit</a:t>
                      </a: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" name= "Submit" value="</a:t>
                      </a:r>
                      <a:r>
                        <a:rPr kumimoji="0" 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提交</a:t>
                      </a: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" /&gt;</a:t>
                      </a:r>
                    </a:p>
                  </a:txBody>
                  <a:tcPr marT="45688" marB="45688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0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运行效果</a:t>
                      </a:r>
                    </a:p>
                  </a:txBody>
                  <a:tcPr marT="45688" marB="45688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</a:t>
                      </a:r>
                    </a:p>
                  </a:txBody>
                  <a:tcPr marT="45688" marB="45688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3586" name="Picture 34" descr="提交按钮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3471863"/>
            <a:ext cx="50482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 bldLvl="0" animBg="1"/>
      <p:bldP spid="23561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166813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14"/>
          <p:cNvSpPr>
            <a:spLocks noChangeArrowheads="1"/>
          </p:cNvSpPr>
          <p:nvPr/>
        </p:nvSpPr>
        <p:spPr bwMode="auto">
          <a:xfrm>
            <a:off x="2751138" y="1311275"/>
            <a:ext cx="29368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表单数据的提交方式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614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924050"/>
            <a:ext cx="47513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14"/>
          <p:cNvSpPr>
            <a:spLocks noChangeArrowheads="1"/>
          </p:cNvSpPr>
          <p:nvPr/>
        </p:nvSpPr>
        <p:spPr bwMode="auto">
          <a:xfrm>
            <a:off x="2751138" y="2066925"/>
            <a:ext cx="462915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02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应用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全局变量获取表单数据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6150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640013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14"/>
          <p:cNvSpPr>
            <a:spLocks noChangeArrowheads="1"/>
          </p:cNvSpPr>
          <p:nvPr/>
        </p:nvSpPr>
        <p:spPr bwMode="auto">
          <a:xfrm>
            <a:off x="2751138" y="2846388"/>
            <a:ext cx="2608262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03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使用表单 </a:t>
            </a:r>
          </a:p>
        </p:txBody>
      </p:sp>
      <p:pic>
        <p:nvPicPr>
          <p:cNvPr id="615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435350"/>
            <a:ext cx="47513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Text Box 14"/>
          <p:cNvSpPr>
            <a:spLocks noChangeArrowheads="1"/>
          </p:cNvSpPr>
          <p:nvPr/>
        </p:nvSpPr>
        <p:spPr bwMode="auto">
          <a:xfrm>
            <a:off x="2751138" y="3579813"/>
            <a:ext cx="2608262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04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实现文件的上传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6154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192588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Text Box 14"/>
          <p:cNvSpPr>
            <a:spLocks noChangeArrowheads="1"/>
          </p:cNvSpPr>
          <p:nvPr/>
        </p:nvSpPr>
        <p:spPr bwMode="auto">
          <a:xfrm>
            <a:off x="2751138" y="4335463"/>
            <a:ext cx="4376737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05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服务器端获取数据的其他方法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4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9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2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ldLvl="0"/>
      <p:bldP spid="6149" grpId="0" bldLvl="0"/>
      <p:bldP spid="6151" grpId="0" bldLvl="0"/>
      <p:bldP spid="6153" grpId="0" bldLvl="0"/>
      <p:bldP spid="6155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表单元素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142875" y="1411288"/>
            <a:ext cx="439261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重置按钮reset</a:t>
            </a:r>
          </a:p>
        </p:txBody>
      </p:sp>
      <p:pic>
        <p:nvPicPr>
          <p:cNvPr id="23557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384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文本框 5"/>
          <p:cNvSpPr>
            <a:spLocks noChangeArrowheads="1"/>
          </p:cNvSpPr>
          <p:nvPr/>
        </p:nvSpPr>
        <p:spPr bwMode="auto">
          <a:xfrm>
            <a:off x="827088" y="149542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4583" name="AutoShape 3"/>
          <p:cNvSpPr>
            <a:spLocks noChangeArrowheads="1"/>
          </p:cNvSpPr>
          <p:nvPr/>
        </p:nvSpPr>
        <p:spPr bwMode="auto">
          <a:xfrm>
            <a:off x="1495425" y="2070100"/>
            <a:ext cx="6964363" cy="539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&lt;input type=”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reset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” name=”field_name” value=”reset_text”&gt;</a:t>
            </a:r>
          </a:p>
        </p:txBody>
      </p:sp>
      <p:pic>
        <p:nvPicPr>
          <p:cNvPr id="24584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18240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TextBox 11"/>
          <p:cNvSpPr>
            <a:spLocks noChangeArrowheads="1"/>
          </p:cNvSpPr>
          <p:nvPr/>
        </p:nvSpPr>
        <p:spPr bwMode="auto">
          <a:xfrm>
            <a:off x="628650" y="2116138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24586" name="Group 10"/>
          <p:cNvGraphicFramePr>
            <a:graphicFrameLocks noGrp="1"/>
          </p:cNvGraphicFramePr>
          <p:nvPr/>
        </p:nvGraphicFramePr>
        <p:xfrm>
          <a:off x="1331913" y="3238500"/>
          <a:ext cx="6664325" cy="1100138"/>
        </p:xfrm>
        <a:graphic>
          <a:graphicData uri="http://schemas.openxmlformats.org/drawingml/2006/table">
            <a:tbl>
              <a:tblPr/>
              <a:tblGrid>
                <a:gridCol w="1154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10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80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示例代码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&lt;input type="reset" name="Submit" value="</a:t>
                      </a: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重置</a:t>
                      </a: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" /&gt;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4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运行效果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685" marB="4568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685" marB="4568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4610" name="Picture 34" descr="重置按钮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388" y="3689350"/>
            <a:ext cx="468312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bldLvl="0" animBg="1"/>
      <p:bldP spid="24585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表单元素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142875" y="1411288"/>
            <a:ext cx="439261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图像域image</a:t>
            </a:r>
          </a:p>
        </p:txBody>
      </p:sp>
      <p:pic>
        <p:nvPicPr>
          <p:cNvPr id="24581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384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文本框 5"/>
          <p:cNvSpPr>
            <a:spLocks noChangeArrowheads="1"/>
          </p:cNvSpPr>
          <p:nvPr/>
        </p:nvSpPr>
        <p:spPr bwMode="auto">
          <a:xfrm>
            <a:off x="827088" y="149542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5607" name="AutoShape 3"/>
          <p:cNvSpPr>
            <a:spLocks noChangeArrowheads="1"/>
          </p:cNvSpPr>
          <p:nvPr/>
        </p:nvSpPr>
        <p:spPr bwMode="auto">
          <a:xfrm>
            <a:off x="1692275" y="2114550"/>
            <a:ext cx="6964363" cy="539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&lt;input type=”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image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” name=”field_name” src=”image_url”&gt;</a:t>
            </a:r>
          </a:p>
        </p:txBody>
      </p:sp>
      <p:pic>
        <p:nvPicPr>
          <p:cNvPr id="25608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18240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TextBox 11"/>
          <p:cNvSpPr>
            <a:spLocks noChangeArrowheads="1"/>
          </p:cNvSpPr>
          <p:nvPr/>
        </p:nvSpPr>
        <p:spPr bwMode="auto">
          <a:xfrm>
            <a:off x="628650" y="2116138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25610" name="Group 10"/>
          <p:cNvGraphicFramePr>
            <a:graphicFrameLocks noGrp="1"/>
          </p:cNvGraphicFramePr>
          <p:nvPr/>
        </p:nvGraphicFramePr>
        <p:xfrm>
          <a:off x="590550" y="3111500"/>
          <a:ext cx="7761288" cy="1060450"/>
        </p:xfrm>
        <a:graphic>
          <a:graphicData uri="http://schemas.openxmlformats.org/drawingml/2006/table">
            <a:tbl>
              <a:tblPr/>
              <a:tblGrid>
                <a:gridCol w="1169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1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示例代码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&lt;input name="imageField" type="image" src="images/log.gif" width="120" height="24" border="0" /&gt;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运行效果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5627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759200"/>
            <a:ext cx="503238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bldLvl="0" animBg="1"/>
      <p:bldP spid="25609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表单元素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142875" y="1411288"/>
            <a:ext cx="439261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隐藏域</a:t>
            </a:r>
            <a:r>
              <a:rPr lang="zh-CN" altLang="en-US" sz="2000">
                <a:solidFill>
                  <a:srgbClr val="FF0000"/>
                </a:solidFill>
                <a:latin typeface="Verdana" panose="020B0604030504040204" pitchFamily="34" charset="0"/>
                <a:sym typeface="Verdana" panose="020B0604030504040204" pitchFamily="34" charset="0"/>
              </a:rPr>
              <a:t>hidden</a:t>
            </a:r>
          </a:p>
        </p:txBody>
      </p:sp>
      <p:pic>
        <p:nvPicPr>
          <p:cNvPr id="25605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384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文本框 5"/>
          <p:cNvSpPr>
            <a:spLocks noChangeArrowheads="1"/>
          </p:cNvSpPr>
          <p:nvPr/>
        </p:nvSpPr>
        <p:spPr bwMode="auto">
          <a:xfrm>
            <a:off x="827088" y="149542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6631" name="AutoShape 3"/>
          <p:cNvSpPr>
            <a:spLocks noChangeArrowheads="1"/>
          </p:cNvSpPr>
          <p:nvPr/>
        </p:nvSpPr>
        <p:spPr bwMode="auto">
          <a:xfrm>
            <a:off x="1495425" y="2070100"/>
            <a:ext cx="6964363" cy="539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&lt;input type=”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hidden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” name=”field_name” value=”value”&gt;</a:t>
            </a:r>
          </a:p>
        </p:txBody>
      </p:sp>
      <p:pic>
        <p:nvPicPr>
          <p:cNvPr id="26632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18240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3" name="TextBox 11"/>
          <p:cNvSpPr>
            <a:spLocks noChangeArrowheads="1"/>
          </p:cNvSpPr>
          <p:nvPr/>
        </p:nvSpPr>
        <p:spPr bwMode="auto">
          <a:xfrm>
            <a:off x="628650" y="2116138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6634" name="AutoShape 5"/>
          <p:cNvSpPr>
            <a:spLocks noChangeArrowheads="1"/>
          </p:cNvSpPr>
          <p:nvPr/>
        </p:nvSpPr>
        <p:spPr bwMode="auto">
          <a:xfrm>
            <a:off x="1835150" y="3257550"/>
            <a:ext cx="6408738" cy="82708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 表单中的隐藏域主要用来传递一些参数，而这些参数不需要在页面中显示。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例如隐藏用户的id值，写法如下：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&lt;input type=”hidden” name=”user_id” value=”101”&gt;</a:t>
            </a:r>
          </a:p>
        </p:txBody>
      </p:sp>
      <p:pic>
        <p:nvPicPr>
          <p:cNvPr id="26635" name="图片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040063"/>
            <a:ext cx="11350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6" name="TextBox 11"/>
          <p:cNvSpPr>
            <a:spLocks noChangeArrowheads="1"/>
          </p:cNvSpPr>
          <p:nvPr/>
        </p:nvSpPr>
        <p:spPr bwMode="auto">
          <a:xfrm>
            <a:off x="936625" y="3363913"/>
            <a:ext cx="6461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说明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5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bldLvl="0" animBg="1"/>
      <p:bldP spid="26633" grpId="0" bldLvl="0"/>
      <p:bldP spid="26634" grpId="0" bldLvl="0" animBg="1"/>
      <p:bldP spid="26636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表单元素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142875" y="1411288"/>
            <a:ext cx="439261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文件域file</a:t>
            </a:r>
          </a:p>
        </p:txBody>
      </p:sp>
      <p:pic>
        <p:nvPicPr>
          <p:cNvPr id="26629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384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文本框 5"/>
          <p:cNvSpPr>
            <a:spLocks noChangeArrowheads="1"/>
          </p:cNvSpPr>
          <p:nvPr/>
        </p:nvSpPr>
        <p:spPr bwMode="auto">
          <a:xfrm>
            <a:off x="827088" y="149542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7655" name="AutoShape 3"/>
          <p:cNvSpPr>
            <a:spLocks noChangeArrowheads="1"/>
          </p:cNvSpPr>
          <p:nvPr/>
        </p:nvSpPr>
        <p:spPr bwMode="auto">
          <a:xfrm>
            <a:off x="1497013" y="2071688"/>
            <a:ext cx="6964362" cy="715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&lt;input type=”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file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” name=”field_name” maxlength=max_value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size=size_value &gt;</a:t>
            </a:r>
          </a:p>
        </p:txBody>
      </p:sp>
      <p:pic>
        <p:nvPicPr>
          <p:cNvPr id="27656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18240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7" name="TextBox 11"/>
          <p:cNvSpPr>
            <a:spLocks noChangeArrowheads="1"/>
          </p:cNvSpPr>
          <p:nvPr/>
        </p:nvSpPr>
        <p:spPr bwMode="auto">
          <a:xfrm>
            <a:off x="628650" y="2116138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7658" name="AutoShape 5"/>
          <p:cNvSpPr>
            <a:spLocks noChangeArrowheads="1"/>
          </p:cNvSpPr>
          <p:nvPr/>
        </p:nvSpPr>
        <p:spPr bwMode="auto">
          <a:xfrm>
            <a:off x="1800225" y="3005138"/>
            <a:ext cx="6265863" cy="71913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 要实现文件的上传功能，必须将表单标签&lt;form&gt;的enctype属性值设置为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multipart/form-data，method属性值设置为</a:t>
            </a:r>
            <a:r>
              <a:rPr lang="en-US" altLang="zh-CN" sz="1400">
                <a:latin typeface="Times New Roman" panose="02020603050405020304" pitchFamily="18" charset="0"/>
                <a:ea typeface="方正书宋简体" pitchFamily="1" charset="-122"/>
              </a:rPr>
              <a:t>post</a:t>
            </a: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。</a:t>
            </a:r>
          </a:p>
        </p:txBody>
      </p:sp>
      <p:pic>
        <p:nvPicPr>
          <p:cNvPr id="27659" name="图片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2752725"/>
            <a:ext cx="11350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0" name="TextBox 11"/>
          <p:cNvSpPr>
            <a:spLocks noChangeArrowheads="1"/>
          </p:cNvSpPr>
          <p:nvPr/>
        </p:nvSpPr>
        <p:spPr bwMode="auto">
          <a:xfrm>
            <a:off x="936625" y="3076575"/>
            <a:ext cx="6461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注意 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27661" name="Group 13"/>
          <p:cNvGraphicFramePr>
            <a:graphicFrameLocks noGrp="1"/>
          </p:cNvGraphicFramePr>
          <p:nvPr/>
        </p:nvGraphicFramePr>
        <p:xfrm>
          <a:off x="1011238" y="3927475"/>
          <a:ext cx="7232650" cy="733425"/>
        </p:xfrm>
        <a:graphic>
          <a:graphicData uri="http://schemas.openxmlformats.org/drawingml/2006/table">
            <a:tbl>
              <a:tblPr/>
              <a:tblGrid>
                <a:gridCol w="1147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4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6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示例代码</a:t>
                      </a:r>
                    </a:p>
                  </a:txBody>
                  <a:tcPr marT="45657" marB="4565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&lt;input name="file" type="file" size="16"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maxlength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="200" /&gt;</a:t>
                      </a:r>
                    </a:p>
                  </a:txBody>
                  <a:tcPr marT="45657" marB="4565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7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运行效果</a:t>
                      </a:r>
                    </a:p>
                  </a:txBody>
                  <a:tcPr marT="45657" marB="4565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</a:t>
                      </a:r>
                    </a:p>
                  </a:txBody>
                  <a:tcPr marT="45657" marB="4565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7678" name="Picture 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371975"/>
            <a:ext cx="18589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5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 bldLvl="0" animBg="1"/>
      <p:bldP spid="27657" grpId="0" bldLvl="0"/>
      <p:bldP spid="27658" grpId="0" bldLvl="0" animBg="1"/>
      <p:bldP spid="27660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表单元素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142875" y="1411288"/>
            <a:ext cx="439261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文本域标记&lt;</a:t>
            </a:r>
            <a:r>
              <a:rPr lang="zh-CN" altLang="en-US" sz="2000">
                <a:solidFill>
                  <a:srgbClr val="FF0000"/>
                </a:solidFill>
                <a:latin typeface="Verdana" panose="020B0604030504040204" pitchFamily="34" charset="0"/>
                <a:sym typeface="Verdana" panose="020B0604030504040204" pitchFamily="34" charset="0"/>
              </a:rPr>
              <a:t>textarea&gt;</a:t>
            </a:r>
          </a:p>
        </p:txBody>
      </p:sp>
      <p:pic>
        <p:nvPicPr>
          <p:cNvPr id="2765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384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文本框 5"/>
          <p:cNvSpPr>
            <a:spLocks noChangeArrowheads="1"/>
          </p:cNvSpPr>
          <p:nvPr/>
        </p:nvSpPr>
        <p:spPr bwMode="auto">
          <a:xfrm>
            <a:off x="827088" y="149542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28679" name="AutoShape 3"/>
          <p:cNvSpPr>
            <a:spLocks noChangeArrowheads="1"/>
          </p:cNvSpPr>
          <p:nvPr/>
        </p:nvSpPr>
        <p:spPr bwMode="auto">
          <a:xfrm>
            <a:off x="1619250" y="2027238"/>
            <a:ext cx="7180263" cy="715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&lt;textarea 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name=”textname” 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rows=rows_value cols=cols_value&gt;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content&lt;/textarea&gt;</a:t>
            </a:r>
          </a:p>
        </p:txBody>
      </p:sp>
      <p:pic>
        <p:nvPicPr>
          <p:cNvPr id="28680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18240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TextBox 11"/>
          <p:cNvSpPr>
            <a:spLocks noChangeArrowheads="1"/>
          </p:cNvSpPr>
          <p:nvPr/>
        </p:nvSpPr>
        <p:spPr bwMode="auto">
          <a:xfrm>
            <a:off x="628650" y="2116138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28682" name="Group 10"/>
          <p:cNvGraphicFramePr>
            <a:graphicFrameLocks noGrp="1"/>
          </p:cNvGraphicFramePr>
          <p:nvPr/>
        </p:nvGraphicFramePr>
        <p:xfrm>
          <a:off x="935038" y="3144838"/>
          <a:ext cx="7246937" cy="1427162"/>
        </p:xfrm>
        <a:graphic>
          <a:graphicData uri="http://schemas.openxmlformats.org/drawingml/2006/table">
            <a:tbl>
              <a:tblPr/>
              <a:tblGrid>
                <a:gridCol w="1098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0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示例代码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&lt;textarea name="remark" cols="20" rows= "4"&gt;</a:t>
                      </a:r>
                      <a:r>
                        <a:rPr kumimoji="0" 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请输入您的建议</a:t>
                      </a: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!&lt;/textarea&gt;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7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运行效果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8699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75" y="3868738"/>
            <a:ext cx="1463675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bldLvl="0" animBg="1"/>
      <p:bldP spid="28681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表单元素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142875" y="1412875"/>
            <a:ext cx="52578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选择域标记&lt;select&gt;和&lt;option&gt;</a:t>
            </a:r>
          </a:p>
        </p:txBody>
      </p:sp>
      <p:pic>
        <p:nvPicPr>
          <p:cNvPr id="28677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384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文本框 5"/>
          <p:cNvSpPr>
            <a:spLocks noChangeArrowheads="1"/>
          </p:cNvSpPr>
          <p:nvPr/>
        </p:nvSpPr>
        <p:spPr bwMode="auto">
          <a:xfrm>
            <a:off x="827088" y="149542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29703" name="AutoShape 3"/>
          <p:cNvSpPr>
            <a:spLocks noChangeArrowheads="1"/>
          </p:cNvSpPr>
          <p:nvPr/>
        </p:nvSpPr>
        <p:spPr bwMode="auto">
          <a:xfrm>
            <a:off x="2038350" y="1995488"/>
            <a:ext cx="5702300" cy="17605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&lt;select name="name" size="value" multiple&gt;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&lt;option value="value" selected&gt;选项1&lt;/option&gt;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&lt;option value="value"&gt;选项2&lt;/option&gt;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&lt;option value="value"&gt;选项3&lt;/option&gt;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…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&lt;/select&gt;</a:t>
            </a:r>
          </a:p>
        </p:txBody>
      </p:sp>
      <p:pic>
        <p:nvPicPr>
          <p:cNvPr id="29704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8240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5" name="TextBox 11"/>
          <p:cNvSpPr>
            <a:spLocks noChangeArrowheads="1"/>
          </p:cNvSpPr>
          <p:nvPr/>
        </p:nvSpPr>
        <p:spPr bwMode="auto">
          <a:xfrm>
            <a:off x="1154113" y="2116138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 bldLvl="0" animBg="1"/>
      <p:bldP spid="29705" grpId="0" bldLvl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9"/>
          <p:cNvSpPr>
            <a:spLocks noChangeArrowheads="1"/>
          </p:cNvSpPr>
          <p:nvPr/>
        </p:nvSpPr>
        <p:spPr bwMode="auto">
          <a:xfrm>
            <a:off x="817563" y="639763"/>
            <a:ext cx="49069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使用数组提交表单数据</a:t>
            </a:r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>
            <a:off x="1655763" y="1995488"/>
            <a:ext cx="5724525" cy="19446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&lt;form name="myform" method="post"&gt;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&lt;input name="</a:t>
            </a:r>
            <a:r>
              <a:rPr lang="en-US" altLang="zh-CN" sz="1400">
                <a:solidFill>
                  <a:schemeClr val="hlink"/>
                </a:solidFill>
              </a:rPr>
              <a:t>interest[]</a:t>
            </a:r>
            <a:r>
              <a:rPr lang="en-US" altLang="zh-CN" sz="1400"/>
              <a:t>" type= "checkbox" value="sports" /&gt;体育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&lt;input name="</a:t>
            </a:r>
            <a:r>
              <a:rPr lang="en-US" altLang="zh-CN" sz="1400">
                <a:solidFill>
                  <a:schemeClr val="hlink"/>
                </a:solidFill>
              </a:rPr>
              <a:t>interest[]</a:t>
            </a:r>
            <a:r>
              <a:rPr lang="en-US" altLang="zh-CN" sz="1400"/>
              <a:t>" type= "checkbox" value="music" /&gt;音乐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&lt;input name="</a:t>
            </a:r>
            <a:r>
              <a:rPr lang="en-US" altLang="zh-CN" sz="1400">
                <a:solidFill>
                  <a:schemeClr val="hlink"/>
                </a:solidFill>
              </a:rPr>
              <a:t>interest[]</a:t>
            </a:r>
            <a:r>
              <a:rPr lang="en-US" altLang="zh-CN" sz="1400"/>
              <a:t>" type= "checkbox" value="film" /&gt;影视&lt;br /&gt;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&lt;input name="</a:t>
            </a:r>
            <a:r>
              <a:rPr lang="en-US" altLang="zh-CN" sz="1400">
                <a:solidFill>
                  <a:schemeClr val="hlink"/>
                </a:solidFill>
              </a:rPr>
              <a:t>pic[]</a:t>
            </a:r>
            <a:r>
              <a:rPr lang="en-US" altLang="zh-CN" sz="1400"/>
              <a:t>" type="file" /&gt;&lt;br /&gt;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&lt;input name="</a:t>
            </a:r>
            <a:r>
              <a:rPr lang="en-US" altLang="zh-CN" sz="1400">
                <a:solidFill>
                  <a:schemeClr val="hlink"/>
                </a:solidFill>
              </a:rPr>
              <a:t>pic[]</a:t>
            </a:r>
            <a:r>
              <a:rPr lang="en-US" altLang="zh-CN" sz="1400"/>
              <a:t>" type="file" /&gt;&lt;br /&gt;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&lt;input name="</a:t>
            </a:r>
            <a:r>
              <a:rPr lang="en-US" altLang="zh-CN" sz="1400">
                <a:solidFill>
                  <a:schemeClr val="hlink"/>
                </a:solidFill>
              </a:rPr>
              <a:t>pic[]</a:t>
            </a:r>
            <a:r>
              <a:rPr lang="en-US" altLang="zh-CN" sz="1400"/>
              <a:t>" type="file" /&gt;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&lt;/form&gt;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9"/>
          <p:cNvSpPr>
            <a:spLocks noChangeArrowheads="1"/>
          </p:cNvSpPr>
          <p:nvPr/>
        </p:nvSpPr>
        <p:spPr bwMode="auto">
          <a:xfrm>
            <a:off x="817563" y="639763"/>
            <a:ext cx="49069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表单综合应用</a:t>
            </a:r>
          </a:p>
        </p:txBody>
      </p:sp>
      <p:sp>
        <p:nvSpPr>
          <p:cNvPr id="30724" name="矩形 1"/>
          <p:cNvSpPr>
            <a:spLocks noChangeArrowheads="1"/>
          </p:cNvSpPr>
          <p:nvPr/>
        </p:nvSpPr>
        <p:spPr bwMode="auto">
          <a:xfrm>
            <a:off x="647700" y="1311275"/>
            <a:ext cx="7848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应用$_POST[ ]全局变量获取用户输入的个人信息。</a:t>
            </a:r>
            <a:r>
              <a:rPr lang="zh-CN" altLang="en-US" sz="1800">
                <a:latin typeface="Arial" panose="020B0604020202020204" pitchFamily="34" charset="0"/>
                <a:sym typeface="Times New Roman" panose="02020603050405020304" pitchFamily="18" charset="0"/>
              </a:rPr>
              <a:t> 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816100"/>
            <a:ext cx="3201987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887538"/>
            <a:ext cx="320357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4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实现文件的上传</a:t>
            </a:r>
          </a:p>
        </p:txBody>
      </p:sp>
    </p:spTree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3796" name="Text Box 2"/>
          <p:cNvSpPr>
            <a:spLocks noChangeArrowheads="1"/>
          </p:cNvSpPr>
          <p:nvPr/>
        </p:nvSpPr>
        <p:spPr bwMode="auto">
          <a:xfrm>
            <a:off x="2622550" y="1482725"/>
            <a:ext cx="3998913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Arial" panose="020B0604020202020204" pitchFamily="34" charset="0"/>
              </a:rPr>
              <a:t>上传文件相关配置</a:t>
            </a:r>
          </a:p>
        </p:txBody>
      </p:sp>
      <p:sp>
        <p:nvSpPr>
          <p:cNvPr id="33797" name="Text Box 2"/>
          <p:cNvSpPr>
            <a:spLocks noChangeArrowheads="1"/>
          </p:cNvSpPr>
          <p:nvPr/>
        </p:nvSpPr>
        <p:spPr bwMode="auto">
          <a:xfrm>
            <a:off x="2617788" y="2216150"/>
            <a:ext cx="688657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</a:t>
            </a:r>
            <a:r>
              <a:rPr lang="en-US" altLang="zh-CN" sz="2800" b="1">
                <a:latin typeface="Arial" panose="020B0604020202020204" pitchFamily="34" charset="0"/>
              </a:rPr>
              <a:t>全局变量</a:t>
            </a:r>
          </a:p>
        </p:txBody>
      </p:sp>
      <p:sp>
        <p:nvSpPr>
          <p:cNvPr id="33798" name="Text Box 2"/>
          <p:cNvSpPr>
            <a:spLocks noChangeArrowheads="1"/>
          </p:cNvSpPr>
          <p:nvPr/>
        </p:nvSpPr>
        <p:spPr bwMode="auto">
          <a:xfrm>
            <a:off x="2625725" y="2921000"/>
            <a:ext cx="4608513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</a:t>
            </a:r>
            <a:r>
              <a:rPr lang="en-US" altLang="zh-CN" sz="2800" b="1">
                <a:latin typeface="Arial" panose="020B0604020202020204" pitchFamily="34" charset="0"/>
              </a:rPr>
              <a:t>实现PHP文件的上传</a:t>
            </a:r>
          </a:p>
        </p:txBody>
      </p:sp>
      <p:pic>
        <p:nvPicPr>
          <p:cNvPr id="33799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00" y="15684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文本框 5"/>
          <p:cNvSpPr>
            <a:spLocks noChangeArrowheads="1"/>
          </p:cNvSpPr>
          <p:nvPr/>
        </p:nvSpPr>
        <p:spPr bwMode="auto">
          <a:xfrm>
            <a:off x="2384425" y="1679575"/>
            <a:ext cx="463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33801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63" y="23018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2" name="文本框 23"/>
          <p:cNvSpPr>
            <a:spLocks noChangeArrowheads="1"/>
          </p:cNvSpPr>
          <p:nvPr/>
        </p:nvSpPr>
        <p:spPr bwMode="auto">
          <a:xfrm>
            <a:off x="2376488" y="241300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33803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63" y="30162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4" name="文本框 25"/>
          <p:cNvSpPr>
            <a:spLocks noChangeArrowheads="1"/>
          </p:cNvSpPr>
          <p:nvPr/>
        </p:nvSpPr>
        <p:spPr bwMode="auto">
          <a:xfrm>
            <a:off x="2376488" y="312737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bldLvl="0"/>
      <p:bldP spid="33797" grpId="0" bldLvl="0"/>
      <p:bldP spid="33798" grpId="0" bldLvl="0"/>
      <p:bldP spid="33800" grpId="0" bldLvl="0"/>
      <p:bldP spid="33802" grpId="0" bldLvl="0"/>
      <p:bldP spid="33804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43100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18"/>
          <p:cNvSpPr>
            <a:spLocks noChangeArrowheads="1"/>
          </p:cNvSpPr>
          <p:nvPr/>
        </p:nvSpPr>
        <p:spPr bwMode="auto">
          <a:xfrm>
            <a:off x="2884488" y="2301875"/>
            <a:ext cx="3230562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表单数据的提交方式</a:t>
            </a:r>
          </a:p>
        </p:txBody>
      </p:sp>
    </p:spTree>
  </p:cSld>
  <p:clrMapOvr>
    <a:masterClrMapping/>
  </p:clrMapOvr>
  <p:transition spd="med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9"/>
          <p:cNvSpPr>
            <a:spLocks noChangeArrowheads="1"/>
          </p:cNvSpPr>
          <p:nvPr/>
        </p:nvSpPr>
        <p:spPr bwMode="auto">
          <a:xfrm>
            <a:off x="781050" y="639763"/>
            <a:ext cx="3538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上传文件相关配置</a:t>
            </a:r>
          </a:p>
        </p:txBody>
      </p:sp>
      <p:sp>
        <p:nvSpPr>
          <p:cNvPr id="33796" name="矩形 1"/>
          <p:cNvSpPr>
            <a:spLocks noChangeArrowheads="1"/>
          </p:cNvSpPr>
          <p:nvPr/>
        </p:nvSpPr>
        <p:spPr bwMode="auto">
          <a:xfrm>
            <a:off x="647700" y="1538288"/>
            <a:ext cx="78486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在php.ini中，定位到File Uploads项，完成对上传相关选项的设置。上传相关选项的含义如下：</a:t>
            </a:r>
            <a:r>
              <a:rPr lang="zh-CN" altLang="en-US" sz="1800">
                <a:latin typeface="Arial" panose="020B0604020202020204" pitchFamily="34" charset="0"/>
                <a:sym typeface="Times New Roman" panose="02020603050405020304" pitchFamily="18" charset="0"/>
              </a:rPr>
              <a:t> </a:t>
            </a:r>
          </a:p>
        </p:txBody>
      </p:sp>
      <p:sp>
        <p:nvSpPr>
          <p:cNvPr id="33797" name="矩形 1"/>
          <p:cNvSpPr>
            <a:spLocks noChangeArrowheads="1"/>
          </p:cNvSpPr>
          <p:nvPr/>
        </p:nvSpPr>
        <p:spPr bwMode="auto">
          <a:xfrm>
            <a:off x="1117600" y="2301875"/>
            <a:ext cx="7272338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hlink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file_uploads：如果值是on，说明服务器支持文件上传；如果为off，则不支持。一般默认是支持的。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800">
              <a:solidFill>
                <a:schemeClr val="hlink"/>
              </a:solidFill>
              <a:latin typeface="Times New Roman" panose="02020603050405020304" pitchFamily="18" charset="0"/>
              <a:ea typeface="方正书宋简体" pitchFamily="1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hlink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upload_tmp_dir：上传文件临时目录。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800">
              <a:solidFill>
                <a:schemeClr val="hlink"/>
              </a:solidFill>
              <a:latin typeface="Times New Roman" panose="02020603050405020304" pitchFamily="18" charset="0"/>
              <a:ea typeface="方正书宋简体" pitchFamily="1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hlink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upload_max_filesize：服务器允许上传文件的最大值，以MB为单位。</a:t>
            </a:r>
            <a:endParaRPr lang="zh-CN" altLang="en-US" sz="1800">
              <a:latin typeface="Arial" panose="020B0604020202020204" pitchFamily="34" charset="0"/>
              <a:sym typeface="Times New Roman" panose="02020603050405020304" pitchFamily="18" charset="0"/>
            </a:endParaRPr>
          </a:p>
        </p:txBody>
      </p:sp>
      <p:pic>
        <p:nvPicPr>
          <p:cNvPr id="33798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2282825"/>
            <a:ext cx="4318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3111500"/>
            <a:ext cx="4318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3671888"/>
            <a:ext cx="4318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9"/>
          <p:cNvSpPr>
            <a:spLocks noChangeArrowheads="1"/>
          </p:cNvSpPr>
          <p:nvPr/>
        </p:nvSpPr>
        <p:spPr bwMode="auto">
          <a:xfrm>
            <a:off x="817563" y="663575"/>
            <a:ext cx="80756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全局变量$_FILES   </a:t>
            </a:r>
          </a:p>
        </p:txBody>
      </p:sp>
      <p:graphicFrame>
        <p:nvGraphicFramePr>
          <p:cNvPr id="35844" name="Group 4"/>
          <p:cNvGraphicFramePr>
            <a:graphicFrameLocks noGrp="1"/>
          </p:cNvGraphicFramePr>
          <p:nvPr/>
        </p:nvGraphicFramePr>
        <p:xfrm>
          <a:off x="576263" y="1589088"/>
          <a:ext cx="7924800" cy="2959100"/>
        </p:xfrm>
        <a:graphic>
          <a:graphicData uri="http://schemas.openxmlformats.org/drawingml/2006/table">
            <a:tbl>
              <a:tblPr/>
              <a:tblGrid>
                <a:gridCol w="2699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25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6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元  素  名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说    明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0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$_FILES[‘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filename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’][‘name’]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文件域的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name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属性值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存储上传文件的文件名。如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text.txt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、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title.jpg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等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$_FILES[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'filename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']['size']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存储文件大小，单位为字节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3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$_FILES[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'filename'][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'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tmp_name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']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存储文件在临时目录中使用的文件名。因为文件在上传时，首先要将其以临时文件的身份保存在临时目录中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55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$_FILES[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'filename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']['type']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存储上传文件的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MIME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类型，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MIME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类型规定各种文件格式的类型。每种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MIME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类型都是由“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/”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分隔的主类型和子类型组成的。例如：“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image/gif”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，主类型为“图像”，子类型为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GIF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格式的文件，“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text/html”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代表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HTML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格式的文本文件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$_FILES['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filename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']['error']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存储了上传文件的结果。如果返回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0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，则说明文件上传成功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9"/>
          <p:cNvSpPr>
            <a:spLocks noChangeArrowheads="1"/>
          </p:cNvSpPr>
          <p:nvPr/>
        </p:nvSpPr>
        <p:spPr bwMode="auto">
          <a:xfrm>
            <a:off x="673100" y="736600"/>
            <a:ext cx="3286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实现PHP文件的上传</a:t>
            </a:r>
          </a:p>
        </p:txBody>
      </p:sp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179388" y="1944688"/>
            <a:ext cx="4968875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is_uploaded_file()函数</a:t>
            </a:r>
          </a:p>
        </p:txBody>
      </p:sp>
      <p:pic>
        <p:nvPicPr>
          <p:cNvPr id="36869" name="图片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1851025"/>
            <a:ext cx="67310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AutoShape 3"/>
          <p:cNvSpPr>
            <a:spLocks noChangeArrowheads="1"/>
          </p:cNvSpPr>
          <p:nvPr/>
        </p:nvSpPr>
        <p:spPr bwMode="auto">
          <a:xfrm>
            <a:off x="2339975" y="2787650"/>
            <a:ext cx="4645025" cy="5381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bool is_uploaded_file ( string filename )</a:t>
            </a:r>
          </a:p>
        </p:txBody>
      </p:sp>
      <p:pic>
        <p:nvPicPr>
          <p:cNvPr id="36871" name="图片 10" descr="按扭-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543175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2" name="TextBox 11"/>
          <p:cNvSpPr>
            <a:spLocks noChangeArrowheads="1"/>
          </p:cNvSpPr>
          <p:nvPr/>
        </p:nvSpPr>
        <p:spPr bwMode="auto">
          <a:xfrm>
            <a:off x="1455738" y="2835275"/>
            <a:ext cx="59690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bldLvl="0"/>
      <p:bldP spid="36870" grpId="0" bldLvl="0" animBg="1"/>
      <p:bldP spid="36872" grpId="0" bldLvl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9"/>
          <p:cNvSpPr>
            <a:spLocks noChangeArrowheads="1"/>
          </p:cNvSpPr>
          <p:nvPr/>
        </p:nvSpPr>
        <p:spPr bwMode="auto">
          <a:xfrm>
            <a:off x="673100" y="736600"/>
            <a:ext cx="3286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实现PHP文件的上传</a:t>
            </a:r>
          </a:p>
        </p:txBody>
      </p:sp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179388" y="1509713"/>
            <a:ext cx="5795962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move_uploaded_file()函数</a:t>
            </a:r>
          </a:p>
        </p:txBody>
      </p:sp>
      <p:sp>
        <p:nvSpPr>
          <p:cNvPr id="37893" name="AutoShape 3"/>
          <p:cNvSpPr>
            <a:spLocks noChangeArrowheads="1"/>
          </p:cNvSpPr>
          <p:nvPr/>
        </p:nvSpPr>
        <p:spPr bwMode="auto">
          <a:xfrm>
            <a:off x="1657350" y="2249488"/>
            <a:ext cx="7486650" cy="5381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bool move_uploaded_file ($_FILES[‘filename’][‘name’], </a:t>
            </a:r>
            <a:r>
              <a:rPr lang="zh-CN" altLang="en-US" sz="1800" b="1"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/photo</a:t>
            </a:r>
            <a:r>
              <a:rPr lang="zh-CN" altLang="en-US" sz="1800" b="1"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)</a:t>
            </a:r>
          </a:p>
        </p:txBody>
      </p:sp>
      <p:pic>
        <p:nvPicPr>
          <p:cNvPr id="37894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200501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TextBox 11"/>
          <p:cNvSpPr>
            <a:spLocks noChangeArrowheads="1"/>
          </p:cNvSpPr>
          <p:nvPr/>
        </p:nvSpPr>
        <p:spPr bwMode="auto">
          <a:xfrm>
            <a:off x="771525" y="2297113"/>
            <a:ext cx="595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36872" name="图片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1404938"/>
            <a:ext cx="66992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7" name="AutoShape 5"/>
          <p:cNvSpPr>
            <a:spLocks noChangeArrowheads="1"/>
          </p:cNvSpPr>
          <p:nvPr/>
        </p:nvSpPr>
        <p:spPr bwMode="auto">
          <a:xfrm>
            <a:off x="1690688" y="3365500"/>
            <a:ext cx="6913562" cy="104298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 如果参数filename不是合法的上传文件，不会执行任何操作，move_uploaded_file()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将返回FALSE。如果参数filename是合法的上传文件，但出于某些原因无法移动，同样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也不会执行任何操作，move_uploaded_file()将返回FALSE，此外还会发出一条警告。</a:t>
            </a:r>
          </a:p>
        </p:txBody>
      </p:sp>
      <p:pic>
        <p:nvPicPr>
          <p:cNvPr id="37898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3148013"/>
            <a:ext cx="11350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9" name="TextBox 11"/>
          <p:cNvSpPr>
            <a:spLocks noChangeArrowheads="1"/>
          </p:cNvSpPr>
          <p:nvPr/>
        </p:nvSpPr>
        <p:spPr bwMode="auto">
          <a:xfrm>
            <a:off x="792163" y="3471863"/>
            <a:ext cx="6461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说明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5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bldLvl="0" animBg="1"/>
      <p:bldP spid="37895" grpId="0" bldLvl="0"/>
      <p:bldP spid="37897" grpId="0" bldLvl="0" animBg="1"/>
      <p:bldP spid="37899" grpId="0" bldLvl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95488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 Box 18"/>
          <p:cNvSpPr>
            <a:spLocks noChangeArrowheads="1"/>
          </p:cNvSpPr>
          <p:nvPr/>
        </p:nvSpPr>
        <p:spPr bwMode="auto">
          <a:xfrm>
            <a:off x="2584450" y="2352675"/>
            <a:ext cx="39560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</a:t>
            </a: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5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服务器端获取数据的其他方法</a:t>
            </a:r>
          </a:p>
        </p:txBody>
      </p:sp>
    </p:spTree>
  </p:cSld>
  <p:clrMapOvr>
    <a:masterClrMapping/>
  </p:clrMapOvr>
  <p:transition spd="med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9940" name="Text Box 2"/>
          <p:cNvSpPr>
            <a:spLocks noChangeArrowheads="1"/>
          </p:cNvSpPr>
          <p:nvPr/>
        </p:nvSpPr>
        <p:spPr bwMode="auto">
          <a:xfrm>
            <a:off x="2335213" y="1708150"/>
            <a:ext cx="508158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solidFill>
                  <a:srgbClr val="FF0000"/>
                </a:solidFill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$_REQUEST[ ]</a:t>
            </a:r>
            <a:r>
              <a:rPr lang="en-US" altLang="zh-CN" sz="2800" b="1">
                <a:latin typeface="Arial" panose="020B0604020202020204" pitchFamily="34" charset="0"/>
              </a:rPr>
              <a:t>全局变量</a:t>
            </a:r>
          </a:p>
        </p:txBody>
      </p:sp>
      <p:sp>
        <p:nvSpPr>
          <p:cNvPr id="39941" name="Text Box 2"/>
          <p:cNvSpPr>
            <a:spLocks noChangeArrowheads="1"/>
          </p:cNvSpPr>
          <p:nvPr/>
        </p:nvSpPr>
        <p:spPr bwMode="auto">
          <a:xfrm>
            <a:off x="2330450" y="2668588"/>
            <a:ext cx="4832350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$_SERVER[ ]</a:t>
            </a:r>
            <a:r>
              <a:rPr lang="en-US" altLang="zh-CN" sz="2800" b="1">
                <a:latin typeface="Arial" panose="020B0604020202020204" pitchFamily="34" charset="0"/>
              </a:rPr>
              <a:t>全局变量</a:t>
            </a:r>
          </a:p>
        </p:txBody>
      </p:sp>
      <p:pic>
        <p:nvPicPr>
          <p:cNvPr id="39942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475" y="17938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文本框 5"/>
          <p:cNvSpPr>
            <a:spLocks noChangeArrowheads="1"/>
          </p:cNvSpPr>
          <p:nvPr/>
        </p:nvSpPr>
        <p:spPr bwMode="auto">
          <a:xfrm>
            <a:off x="2095500" y="1905000"/>
            <a:ext cx="463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39944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27543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5" name="文本框 23"/>
          <p:cNvSpPr>
            <a:spLocks noChangeArrowheads="1"/>
          </p:cNvSpPr>
          <p:nvPr/>
        </p:nvSpPr>
        <p:spPr bwMode="auto">
          <a:xfrm>
            <a:off x="2089150" y="2863850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ldLvl="0"/>
      <p:bldP spid="39941" grpId="0" bldLvl="0"/>
      <p:bldP spid="39943" grpId="0" bldLvl="0"/>
      <p:bldP spid="39945" grpId="0" bldLvl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9"/>
          <p:cNvSpPr>
            <a:spLocks noChangeArrowheads="1"/>
          </p:cNvSpPr>
          <p:nvPr/>
        </p:nvSpPr>
        <p:spPr bwMode="auto">
          <a:xfrm>
            <a:off x="673100" y="738188"/>
            <a:ext cx="3971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$_REQUEST[ ]全局变量</a:t>
            </a:r>
          </a:p>
        </p:txBody>
      </p:sp>
      <p:sp>
        <p:nvSpPr>
          <p:cNvPr id="39940" name="Rectangle 2"/>
          <p:cNvSpPr>
            <a:spLocks noChangeArrowheads="1"/>
          </p:cNvSpPr>
          <p:nvPr/>
        </p:nvSpPr>
        <p:spPr bwMode="auto">
          <a:xfrm>
            <a:off x="684213" y="2032000"/>
            <a:ext cx="824388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可以用$_REQUEST[ ]全局变量获取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get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方法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$_GET[ ]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、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post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方法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$_POST[]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和http Cookie传递到脚本的信息。如果在编写程序时，不能确定是通过什么方法提交数据的，那么就可以通过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</a:rPr>
              <a:t>$_REQUEST[ ]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全局变量获取提交到当前页面的数据。可以替代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$_GET[ ]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</a:rPr>
              <a:t>、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</a:rPr>
              <a:t> $_POST[]</a:t>
            </a:r>
            <a:endParaRPr lang="zh-CN" altLang="en-US" sz="1800">
              <a:latin typeface="Times New Roman" panose="02020603050405020304" pitchFamily="18" charset="0"/>
              <a:ea typeface="方正书宋简体" pitchFamily="1" charset="-122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8905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9"/>
          <p:cNvSpPr>
            <a:spLocks noChangeArrowheads="1"/>
          </p:cNvSpPr>
          <p:nvPr/>
        </p:nvSpPr>
        <p:spPr bwMode="auto">
          <a:xfrm>
            <a:off x="673100" y="736600"/>
            <a:ext cx="37909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$_SERVER[ ]全局变量</a:t>
            </a:r>
          </a:p>
        </p:txBody>
      </p:sp>
      <p:graphicFrame>
        <p:nvGraphicFramePr>
          <p:cNvPr id="41988" name="Group 4"/>
          <p:cNvGraphicFramePr>
            <a:graphicFrameLocks noGrp="1"/>
          </p:cNvGraphicFramePr>
          <p:nvPr/>
        </p:nvGraphicFramePr>
        <p:xfrm>
          <a:off x="684213" y="1419225"/>
          <a:ext cx="7808912" cy="3509963"/>
        </p:xfrm>
        <a:graphic>
          <a:graphicData uri="http://schemas.openxmlformats.org/drawingml/2006/table">
            <a:tbl>
              <a:tblPr/>
              <a:tblGrid>
                <a:gridCol w="2868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40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数 组 元 素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说    明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$_SERVER['SERVER_ADDR']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当前运行脚本所在的服务器的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IP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地址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</a:t>
                      </a:r>
                      <a:endParaRPr kumimoji="0" lang="zh-CN" sz="16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$_SERVER['SERVER_NAME']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当前运行脚本所在服务器主机的名称。如果该脚本运行在一个虚拟主机上，该名称由那个虚拟主机所设置的值决定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67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$_SERVER['REQUEST_METHOD']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访问页面时的请求方法。例如：“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GET”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、“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HEAD”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、“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POST”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、“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PUT”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。如果请求的方式是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HEAD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，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PHP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脚本将在送出头信息后中止（这意味着在产生任何输出后，不再有输出缓冲）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$_SERVER['REMOTE_ADDR']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正在浏览当前页面用户的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IP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地址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1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$_SERVER['REMOTE_HOST']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正在浏览当前页面用户的主机名。反向域名解析基于该用户的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REMOTE_ADDR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4713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9"/>
          <p:cNvSpPr>
            <a:spLocks noChangeArrowheads="1"/>
          </p:cNvSpPr>
          <p:nvPr/>
        </p:nvSpPr>
        <p:spPr bwMode="auto">
          <a:xfrm>
            <a:off x="781050" y="720725"/>
            <a:ext cx="38274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$_SERVER[ ]全局变量</a:t>
            </a:r>
          </a:p>
        </p:txBody>
      </p:sp>
      <p:graphicFrame>
        <p:nvGraphicFramePr>
          <p:cNvPr id="43012" name="Group 4"/>
          <p:cNvGraphicFramePr>
            <a:graphicFrameLocks noGrp="1"/>
          </p:cNvGraphicFramePr>
          <p:nvPr/>
        </p:nvGraphicFramePr>
        <p:xfrm>
          <a:off x="539750" y="1492250"/>
          <a:ext cx="8081963" cy="3265488"/>
        </p:xfrm>
        <a:graphic>
          <a:graphicData uri="http://schemas.openxmlformats.org/drawingml/2006/table">
            <a:tbl>
              <a:tblPr/>
              <a:tblGrid>
                <a:gridCol w="30961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85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数 组 元 素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说    明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$_SERVER['REMOTE_PORT']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用户连接到服务器时所使用的端口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67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$_SERVER['SCRIPT_FILENAME']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当前执行脚本的绝对路径名。注意：如果脚本在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CLI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中被执行，作为相对路径，如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file.php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或者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../file.php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，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$_SERVER['SCRIPT_FILENAME']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将包含用户指定的相对路径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   </a:t>
                      </a:r>
                      <a:endParaRPr kumimoji="0" lang="zh-CN" sz="16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08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$_SERVER['SERVER_PORT']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服务器所使用的端口，默认为“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80”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。如果使用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SSL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安全连接，则这个值为用户设置的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HTTP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端口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$_SERVER['SERVER_SIGNATURE']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包含服务器版本和虚拟主机名的字符串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2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$_SERVER['DOCUMENT_ROOT']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当前运行脚本所在的文档根目录，在服务器配置文件中定义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ChangeArrowheads="1"/>
          </p:cNvSpPr>
          <p:nvPr/>
        </p:nvSpPr>
        <p:spPr bwMode="auto">
          <a:xfrm>
            <a:off x="7383463" y="1835150"/>
            <a:ext cx="13811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zh-CN" altLang="en-US" sz="1500">
              <a:solidFill>
                <a:schemeClr val="accent1"/>
              </a:solidFill>
              <a:latin typeface="Lucida Sans Unicode" panose="020B0602030504020204" pitchFamily="34" charset="0"/>
              <a:sym typeface="Lucida Sans Unicode" panose="020B0602030504020204" pitchFamily="34" charset="0"/>
            </a:endParaRPr>
          </a:p>
        </p:txBody>
      </p:sp>
      <p:pic>
        <p:nvPicPr>
          <p:cNvPr id="4301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9"/>
          <p:cNvSpPr>
            <a:spLocks noChangeArrowheads="1"/>
          </p:cNvSpPr>
          <p:nvPr/>
        </p:nvSpPr>
        <p:spPr bwMode="auto">
          <a:xfrm>
            <a:off x="673100" y="612775"/>
            <a:ext cx="1162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 b="1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小结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4037" name="Text Box 3"/>
          <p:cNvSpPr>
            <a:spLocks noChangeArrowheads="1"/>
          </p:cNvSpPr>
          <p:nvPr/>
        </p:nvSpPr>
        <p:spPr bwMode="auto">
          <a:xfrm>
            <a:off x="611188" y="1670050"/>
            <a:ext cx="788511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494429"/>
                </a:solidFill>
                <a:latin typeface="宋体" panose="02010600030101010101" pitchFamily="2" charset="-122"/>
              </a:rPr>
              <a:t>    本章主要介绍了创建表单及表单元素、通过POST方法和GET方法提交表单数据以及文件上传的实现。通过本章的学习，读者可以掌握PHP与Web页面的交互，为深入学习PHP打下扎实的基础。</a:t>
            </a:r>
            <a:endParaRPr lang="zh-CN" altLang="en-US" sz="2000" b="1">
              <a:solidFill>
                <a:srgbClr val="494429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8196" name="Text Box 2"/>
          <p:cNvSpPr>
            <a:spLocks noChangeArrowheads="1"/>
          </p:cNvSpPr>
          <p:nvPr/>
        </p:nvSpPr>
        <p:spPr bwMode="auto">
          <a:xfrm>
            <a:off x="1758950" y="1695450"/>
            <a:ext cx="44704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Arial" panose="020B0604020202020204" pitchFamily="34" charset="0"/>
              </a:rPr>
              <a:t>GET</a:t>
            </a:r>
            <a:r>
              <a:rPr lang="zh-CN" altLang="en-US" sz="2800" b="1">
                <a:latin typeface="Arial" panose="020B0604020202020204" pitchFamily="34" charset="0"/>
              </a:rPr>
              <a:t>方法提交表单数据</a:t>
            </a:r>
          </a:p>
        </p:txBody>
      </p:sp>
      <p:sp>
        <p:nvSpPr>
          <p:cNvPr id="8197" name="Text Box 2"/>
          <p:cNvSpPr>
            <a:spLocks noChangeArrowheads="1"/>
          </p:cNvSpPr>
          <p:nvPr/>
        </p:nvSpPr>
        <p:spPr bwMode="auto">
          <a:xfrm>
            <a:off x="1754188" y="2430463"/>
            <a:ext cx="48323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solidFill>
                  <a:srgbClr val="FF0000"/>
                </a:solidFill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POST</a:t>
            </a:r>
            <a:r>
              <a:rPr lang="zh-CN" altLang="en-US" sz="2800" b="1">
                <a:latin typeface="Arial" panose="020B0604020202020204" pitchFamily="34" charset="0"/>
              </a:rPr>
              <a:t>方法提交表单数据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8198" name="Text Box 2"/>
          <p:cNvSpPr>
            <a:spLocks noChangeArrowheads="1"/>
          </p:cNvSpPr>
          <p:nvPr/>
        </p:nvSpPr>
        <p:spPr bwMode="auto">
          <a:xfrm>
            <a:off x="1762125" y="3133725"/>
            <a:ext cx="57991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POST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方法与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GET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方法</a:t>
            </a:r>
            <a:r>
              <a:rPr lang="zh-CN" altLang="en-US" sz="2800" b="1">
                <a:latin typeface="Arial" panose="020B0604020202020204" pitchFamily="34" charset="0"/>
              </a:rPr>
              <a:t>的使用区别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8199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8276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文本框 5"/>
          <p:cNvSpPr>
            <a:spLocks noChangeArrowheads="1"/>
          </p:cNvSpPr>
          <p:nvPr/>
        </p:nvSpPr>
        <p:spPr bwMode="auto">
          <a:xfrm>
            <a:off x="1520825" y="189388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8201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251618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文本框 23"/>
          <p:cNvSpPr>
            <a:spLocks noChangeArrowheads="1"/>
          </p:cNvSpPr>
          <p:nvPr/>
        </p:nvSpPr>
        <p:spPr bwMode="auto">
          <a:xfrm>
            <a:off x="1512888" y="2625725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8203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323056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文本框 25"/>
          <p:cNvSpPr>
            <a:spLocks noChangeArrowheads="1"/>
          </p:cNvSpPr>
          <p:nvPr/>
        </p:nvSpPr>
        <p:spPr bwMode="auto">
          <a:xfrm>
            <a:off x="1512888" y="3341688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ldLvl="0"/>
      <p:bldP spid="8197" grpId="0" bldLvl="0"/>
      <p:bldP spid="8198" grpId="0" bldLvl="0"/>
      <p:bldP spid="8200" grpId="0" bldLvl="0"/>
      <p:bldP spid="8202" grpId="0" bldLvl="0"/>
      <p:bldP spid="8204" grpId="0" bldLvl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zh-CN" altLang="en-US" smtClean="0"/>
              <a:t>练习：</a:t>
            </a:r>
            <a:endParaRPr lang="en-US" altLang="zh-CN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smtClean="0"/>
              <a:t>4-8.php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smtClean="0"/>
              <a:t>4-7.php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mtClean="0"/>
              <a:t>课本</a:t>
            </a:r>
            <a:r>
              <a:rPr lang="en-US" altLang="zh-CN" smtClean="0"/>
              <a:t>111</a:t>
            </a:r>
            <a:r>
              <a:rPr lang="zh-CN" altLang="en-US" smtClean="0"/>
              <a:t>页上机指导</a:t>
            </a:r>
          </a:p>
        </p:txBody>
      </p:sp>
      <p:sp>
        <p:nvSpPr>
          <p:cNvPr id="44035" name="日期占位符 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191DF6E-4914-446A-8238-8956441C3401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8/22/2023</a:t>
            </a:fld>
            <a:endParaRPr lang="en-US" altLang="zh-CN" sz="120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9"/>
          <p:cNvSpPr>
            <a:spLocks noChangeArrowheads="1"/>
          </p:cNvSpPr>
          <p:nvPr/>
        </p:nvSpPr>
        <p:spPr bwMode="auto">
          <a:xfrm>
            <a:off x="781050" y="639763"/>
            <a:ext cx="4619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GET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方法提交表单数据</a:t>
            </a:r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2000250" y="1266825"/>
            <a:ext cx="1381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197" name="AutoShape 3"/>
          <p:cNvSpPr>
            <a:spLocks noChangeArrowheads="1"/>
          </p:cNvSpPr>
          <p:nvPr/>
        </p:nvSpPr>
        <p:spPr bwMode="auto">
          <a:xfrm>
            <a:off x="2416175" y="1376363"/>
            <a:ext cx="5180013" cy="6127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http://url?name1=value1&amp;name2=value2……</a:t>
            </a:r>
          </a:p>
        </p:txBody>
      </p:sp>
      <p:pic>
        <p:nvPicPr>
          <p:cNvPr id="8198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413" y="116998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extBox 11"/>
          <p:cNvSpPr>
            <a:spLocks noChangeArrowheads="1"/>
          </p:cNvSpPr>
          <p:nvPr/>
        </p:nvSpPr>
        <p:spPr bwMode="auto">
          <a:xfrm>
            <a:off x="1295400" y="1462088"/>
            <a:ext cx="105727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传参格式</a:t>
            </a:r>
          </a:p>
        </p:txBody>
      </p:sp>
      <p:sp>
        <p:nvSpPr>
          <p:cNvPr id="9224" name="AutoShape 4"/>
          <p:cNvSpPr>
            <a:spLocks noChangeArrowheads="1"/>
          </p:cNvSpPr>
          <p:nvPr/>
        </p:nvSpPr>
        <p:spPr bwMode="auto">
          <a:xfrm>
            <a:off x="2087563" y="2249488"/>
            <a:ext cx="4537075" cy="8270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&lt;form name="form1" </a:t>
            </a:r>
            <a:r>
              <a:rPr lang="en-US" altLang="zh-CN" sz="1400">
                <a:solidFill>
                  <a:schemeClr val="hlink"/>
                </a:solidFill>
              </a:rPr>
              <a:t>method=“get"</a:t>
            </a:r>
            <a:r>
              <a:rPr lang="en-US" altLang="zh-CN" sz="1400"/>
              <a:t> action=""&gt;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……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&lt;/form&gt;</a:t>
            </a:r>
          </a:p>
        </p:txBody>
      </p:sp>
      <p:pic>
        <p:nvPicPr>
          <p:cNvPr id="922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0835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Rectangle 9"/>
          <p:cNvSpPr>
            <a:spLocks noChangeArrowheads="1"/>
          </p:cNvSpPr>
          <p:nvPr/>
        </p:nvSpPr>
        <p:spPr bwMode="auto">
          <a:xfrm>
            <a:off x="792163" y="314801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POST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方法提交表单数据</a:t>
            </a:r>
          </a:p>
        </p:txBody>
      </p:sp>
      <p:sp>
        <p:nvSpPr>
          <p:cNvPr id="9227" name="AutoShape 4"/>
          <p:cNvSpPr>
            <a:spLocks noChangeArrowheads="1"/>
          </p:cNvSpPr>
          <p:nvPr/>
        </p:nvSpPr>
        <p:spPr bwMode="auto">
          <a:xfrm>
            <a:off x="2051050" y="3903663"/>
            <a:ext cx="4537075" cy="8270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&lt;form name="form1" </a:t>
            </a:r>
            <a:r>
              <a:rPr lang="en-US" altLang="zh-CN" sz="1400">
                <a:solidFill>
                  <a:schemeClr val="hlink"/>
                </a:solidFill>
              </a:rPr>
              <a:t>method="post"</a:t>
            </a:r>
            <a:r>
              <a:rPr lang="en-US" altLang="zh-CN" sz="1400"/>
              <a:t> action="index.php"&gt;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……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&lt;/form&gt;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0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bldLvl="0" animBg="1"/>
      <p:bldP spid="9226" grpId="0"/>
      <p:bldP spid="922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POST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方法与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GET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方法的使用区别</a:t>
            </a:r>
          </a:p>
        </p:txBody>
      </p:sp>
      <p:pic>
        <p:nvPicPr>
          <p:cNvPr id="9220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76400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463800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矩形 1"/>
          <p:cNvSpPr>
            <a:spLocks noChangeArrowheads="1"/>
          </p:cNvSpPr>
          <p:nvPr/>
        </p:nvSpPr>
        <p:spPr bwMode="auto">
          <a:xfrm>
            <a:off x="974725" y="1790700"/>
            <a:ext cx="7521575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POST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方法发送变量数据时，安全性要好得多，而且使用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POST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方法向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Web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服务器发送数据的大小不受限制。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800">
              <a:latin typeface="Times New Roman" panose="02020603050405020304" pitchFamily="18" charset="0"/>
              <a:ea typeface="方正书宋简体" pitchFamily="1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GET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方法是在访问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URL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时使用浏览器地址栏传递值。另外，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GET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方法不支持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ASCII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字符之外的任何字符。</a:t>
            </a:r>
          </a:p>
        </p:txBody>
      </p:sp>
    </p:spTree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2043113"/>
            <a:ext cx="498157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18"/>
          <p:cNvSpPr>
            <a:spLocks noChangeArrowheads="1"/>
          </p:cNvSpPr>
          <p:nvPr/>
        </p:nvSpPr>
        <p:spPr bwMode="auto">
          <a:xfrm>
            <a:off x="2559050" y="2457450"/>
            <a:ext cx="3919538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应用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全局变量获取表单数据</a:t>
            </a:r>
          </a:p>
        </p:txBody>
      </p:sp>
    </p:spTree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2292" name="Text Box 2"/>
          <p:cNvSpPr>
            <a:spLocks noChangeArrowheads="1"/>
          </p:cNvSpPr>
          <p:nvPr/>
        </p:nvSpPr>
        <p:spPr bwMode="auto">
          <a:xfrm>
            <a:off x="2192338" y="1716088"/>
            <a:ext cx="63404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$_POST[ ]</a:t>
            </a:r>
            <a:r>
              <a:rPr lang="zh-CN" altLang="en-US" sz="2800" b="1">
                <a:latin typeface="Arial" panose="020B0604020202020204" pitchFamily="34" charset="0"/>
              </a:rPr>
              <a:t>全局变量</a:t>
            </a:r>
          </a:p>
        </p:txBody>
      </p:sp>
      <p:sp>
        <p:nvSpPr>
          <p:cNvPr id="12293" name="Text Box 2"/>
          <p:cNvSpPr>
            <a:spLocks noChangeArrowheads="1"/>
          </p:cNvSpPr>
          <p:nvPr/>
        </p:nvSpPr>
        <p:spPr bwMode="auto">
          <a:xfrm>
            <a:off x="2187575" y="2451100"/>
            <a:ext cx="483235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$_GET[ ]</a:t>
            </a:r>
            <a:r>
              <a:rPr lang="zh-CN" altLang="en-US" sz="2800" b="1">
                <a:latin typeface="Arial" panose="020B0604020202020204" pitchFamily="34" charset="0"/>
              </a:rPr>
              <a:t>全局变量</a:t>
            </a:r>
            <a:endParaRPr lang="zh-CN" altLang="en-US" sz="18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2294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88" y="18034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文本框 5"/>
          <p:cNvSpPr>
            <a:spLocks noChangeArrowheads="1"/>
          </p:cNvSpPr>
          <p:nvPr/>
        </p:nvSpPr>
        <p:spPr bwMode="auto">
          <a:xfrm>
            <a:off x="1954213" y="1914525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2296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0" y="253682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文本框 23"/>
          <p:cNvSpPr>
            <a:spLocks noChangeArrowheads="1"/>
          </p:cNvSpPr>
          <p:nvPr/>
        </p:nvSpPr>
        <p:spPr bwMode="auto">
          <a:xfrm>
            <a:off x="1946275" y="2646363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/>
      <p:bldP spid="12293" grpId="0" bldLvl="0"/>
      <p:bldP spid="12295" grpId="0" bldLvl="0"/>
      <p:bldP spid="12297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>
            <a:spLocks noChangeArrowheads="1"/>
          </p:cNvSpPr>
          <p:nvPr/>
        </p:nvSpPr>
        <p:spPr bwMode="auto">
          <a:xfrm>
            <a:off x="755650" y="1851025"/>
            <a:ext cx="76104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ym typeface="宋体" panose="02010600030101010101" pitchFamily="2" charset="-122"/>
              </a:rPr>
              <a:t>         使用</a:t>
            </a:r>
            <a:r>
              <a:rPr lang="en-US" altLang="zh-CN" sz="1800">
                <a:sym typeface="宋体" panose="02010600030101010101" pitchFamily="2" charset="-122"/>
              </a:rPr>
              <a:t>PHP</a:t>
            </a:r>
            <a:r>
              <a:rPr lang="zh-CN" altLang="en-US" sz="1800">
                <a:sym typeface="宋体" panose="02010600030101010101" pitchFamily="2" charset="-122"/>
              </a:rPr>
              <a:t>的</a:t>
            </a:r>
            <a:r>
              <a:rPr lang="en-US" altLang="zh-CN" sz="1800">
                <a:sym typeface="宋体" panose="02010600030101010101" pitchFamily="2" charset="-122"/>
              </a:rPr>
              <a:t>$_POST[]</a:t>
            </a:r>
            <a:r>
              <a:rPr lang="zh-CN" altLang="en-US" sz="1800">
                <a:sym typeface="宋体" panose="02010600030101010101" pitchFamily="2" charset="-122"/>
              </a:rPr>
              <a:t>全局变量可以获取表单元素的值。</a:t>
            </a:r>
            <a:endParaRPr lang="en-US" altLang="zh-CN" sz="1800">
              <a:latin typeface="Arial" panose="020B0604020202020204" pitchFamily="34" charset="0"/>
              <a:sym typeface="宋体" panose="02010600030101010101" pitchFamily="2" charset="-122"/>
            </a:endParaRPr>
          </a:p>
        </p:txBody>
      </p:sp>
      <p:pic>
        <p:nvPicPr>
          <p:cNvPr id="122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673100" y="639763"/>
            <a:ext cx="33591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$_POST[]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全局变量</a:t>
            </a:r>
          </a:p>
        </p:txBody>
      </p:sp>
      <p:sp>
        <p:nvSpPr>
          <p:cNvPr id="13317" name="AutoShape 4"/>
          <p:cNvSpPr>
            <a:spLocks noChangeArrowheads="1"/>
          </p:cNvSpPr>
          <p:nvPr/>
        </p:nvSpPr>
        <p:spPr bwMode="auto">
          <a:xfrm>
            <a:off x="2555875" y="2643188"/>
            <a:ext cx="2268538" cy="8270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      $user=$_POST["user"];</a:t>
            </a:r>
            <a:endParaRPr lang="zh-CN" altLang="en-US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/>
      <p:bldP spid="13317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_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_2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157256653</TotalTime>
  <Pages>0</Pages>
  <Words>2230</Words>
  <Characters>0</Characters>
  <Application>Microsoft Office PowerPoint</Application>
  <DocSecurity>0</DocSecurity>
  <PresentationFormat>全屏显示(16:9)</PresentationFormat>
  <Lines>0</Lines>
  <Paragraphs>292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51" baseType="lpstr">
      <vt:lpstr>Arial</vt:lpstr>
      <vt:lpstr>宋体</vt:lpstr>
      <vt:lpstr>Calibri</vt:lpstr>
      <vt:lpstr>黑体</vt:lpstr>
      <vt:lpstr>隶书</vt:lpstr>
      <vt:lpstr>Times New Roman</vt:lpstr>
      <vt:lpstr>方正书宋简体</vt:lpstr>
      <vt:lpstr>Verdana</vt:lpstr>
      <vt:lpstr>Lucida Sans Unicode</vt:lpstr>
      <vt:lpstr>Office 主题</vt:lpstr>
      <vt:lpstr>Office 主题_2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明日科技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第3章  面向对象编程基础</dc:title>
  <dc:subject>C#程序设计实用教程</dc:subject>
  <dc:creator>小科</dc:creator>
  <cp:keywords/>
  <dc:description/>
  <cp:lastModifiedBy>jiangli</cp:lastModifiedBy>
  <cp:revision>948</cp:revision>
  <dcterms:created xsi:type="dcterms:W3CDTF">2014-12-17T01:03:00Z</dcterms:created>
  <dcterms:modified xsi:type="dcterms:W3CDTF">2023-08-21T16:15:18Z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